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7" r:id="rId2"/>
    <p:sldId id="270" r:id="rId3"/>
    <p:sldId id="271" r:id="rId4"/>
    <p:sldId id="258" r:id="rId5"/>
    <p:sldId id="261" r:id="rId6"/>
    <p:sldId id="267" r:id="rId7"/>
    <p:sldId id="262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0A5BA92-F5CA-410F-9893-B3BB91CDCDD6}" type="datetimeFigureOut">
              <a:rPr lang="ru-RU"/>
              <a:pPr>
                <a:defRPr/>
              </a:pPr>
              <a:t>11.10.2014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A62DF22-4C28-4A08-9B03-C82ABFF9C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volikova@antalrussia.co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2997200"/>
            <a:ext cx="43926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C5A"/>
                </a:solidFill>
                <a:latin typeface="Trebuchet MS" pitchFamily="34" charset="0"/>
                <a:cs typeface="+mn-cs"/>
              </a:rPr>
              <a:t>Анна </a:t>
            </a:r>
            <a:r>
              <a:rPr lang="ru-RU" sz="2800" dirty="0" err="1">
                <a:solidFill>
                  <a:srgbClr val="002C5A"/>
                </a:solidFill>
                <a:latin typeface="Trebuchet MS" pitchFamily="34" charset="0"/>
                <a:cs typeface="+mn-cs"/>
              </a:rPr>
              <a:t>Воликова</a:t>
            </a:r>
            <a:endParaRPr lang="en-US" sz="2800" dirty="0">
              <a:solidFill>
                <a:srgbClr val="002C5A"/>
              </a:solidFill>
              <a:latin typeface="Trebuchet MS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C5A"/>
              </a:solidFill>
              <a:latin typeface="Trebuchet MS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C5A"/>
                </a:solidFill>
                <a:latin typeface="Trebuchet MS" pitchFamily="34" charset="0"/>
                <a:cs typeface="+mn-cs"/>
              </a:rPr>
              <a:t>Консультант</a:t>
            </a:r>
            <a:endParaRPr lang="en-US" dirty="0">
              <a:solidFill>
                <a:srgbClr val="002C5A"/>
              </a:solidFill>
              <a:latin typeface="Trebuchet MS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C5A"/>
                </a:solidFill>
                <a:latin typeface="Trebuchet MS" pitchFamily="34" charset="0"/>
                <a:cs typeface="+mn-cs"/>
              </a:rPr>
              <a:t>Сектор «Страхование»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C5A"/>
                </a:solidFill>
                <a:latin typeface="Trebuchet MS" pitchFamily="34" charset="0"/>
                <a:cs typeface="+mn-cs"/>
                <a:hlinkClick r:id="rId3"/>
              </a:rPr>
              <a:t>e: Anna.Volikova@antalrussia.com</a:t>
            </a:r>
            <a:endParaRPr lang="en-US" dirty="0">
              <a:solidFill>
                <a:srgbClr val="002C5A"/>
              </a:solidFill>
              <a:latin typeface="Trebuchet MS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C5A"/>
                </a:solidFill>
                <a:latin typeface="Trebuchet MS" pitchFamily="34" charset="0"/>
                <a:cs typeface="+mn-cs"/>
              </a:rPr>
              <a:t>t:+7 (495) 935 86 06</a:t>
            </a:r>
            <a:endParaRPr lang="en-GB" dirty="0">
              <a:solidFill>
                <a:srgbClr val="002C5A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388" y="1844675"/>
            <a:ext cx="8280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Trebuchet MS" pitchFamily="34" charset="0"/>
                <a:cs typeface="+mn-cs"/>
              </a:rPr>
              <a:t>Реальная мотивация при выборе работодателя</a:t>
            </a:r>
            <a:endParaRPr lang="en-GB" sz="2800" dirty="0">
              <a:solidFill>
                <a:schemeClr val="bg1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E57A-505B-4599-BC87-BC231B17E36C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A310-D5F1-4050-99A0-5C62B61B5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13AA-62D9-4ED4-9D8E-0D4B2EDF960C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E6C73-3314-4FC2-BBDD-A6A431608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5CD-5B73-4200-824D-90284B53DA45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D4BF-7BDF-4AD6-BD59-7BCB50E189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2A07-B35B-420E-9A1B-4E92E49C2689}" type="datetimeFigureOut">
              <a:rPr lang="ru-RU"/>
              <a:pPr>
                <a:defRPr/>
              </a:pPr>
              <a:t>11.10.2014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742E-9750-4E7A-AD24-739241282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1484313"/>
            <a:ext cx="4176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white"/>
                </a:solidFill>
                <a:latin typeface="Trebuchet MS" pitchFamily="34" charset="0"/>
              </a:rPr>
              <a:t>Спасибо за внимание!</a:t>
            </a:r>
          </a:p>
          <a:p>
            <a:pPr>
              <a:defRPr/>
            </a:pPr>
            <a:r>
              <a:rPr lang="ru-RU" sz="2800" dirty="0">
                <a:solidFill>
                  <a:prstClr val="white"/>
                </a:solidFill>
                <a:latin typeface="Trebuchet MS" pitchFamily="34" charset="0"/>
              </a:rPr>
              <a:t>Вопросы?</a:t>
            </a:r>
            <a:endParaRPr lang="en-GB" sz="2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913" y="2997200"/>
            <a:ext cx="4057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C5A"/>
                </a:solidFill>
              </a:rPr>
              <a:t>Михаэль </a:t>
            </a:r>
            <a:r>
              <a:rPr lang="ru-RU" dirty="0" err="1">
                <a:solidFill>
                  <a:srgbClr val="002C5A"/>
                </a:solidFill>
              </a:rPr>
              <a:t>Гермерсхаузен</a:t>
            </a:r>
            <a:endParaRPr lang="ru-RU" dirty="0">
              <a:solidFill>
                <a:srgbClr val="002C5A"/>
              </a:solidFill>
            </a:endParaRPr>
          </a:p>
          <a:p>
            <a:pPr>
              <a:defRPr/>
            </a:pPr>
            <a:endParaRPr lang="ru-RU" dirty="0">
              <a:solidFill>
                <a:srgbClr val="002C5A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2C5A"/>
                </a:solidFill>
              </a:rPr>
              <a:t>Управляющий директор </a:t>
            </a:r>
            <a:r>
              <a:rPr lang="ru-RU" dirty="0" err="1">
                <a:solidFill>
                  <a:srgbClr val="002C5A"/>
                </a:solidFill>
              </a:rPr>
              <a:t>Antal</a:t>
            </a:r>
            <a:r>
              <a:rPr lang="ru-RU" dirty="0">
                <a:solidFill>
                  <a:srgbClr val="002C5A"/>
                </a:solidFill>
              </a:rPr>
              <a:t> </a:t>
            </a:r>
            <a:r>
              <a:rPr lang="ru-RU" dirty="0" err="1">
                <a:solidFill>
                  <a:srgbClr val="002C5A"/>
                </a:solidFill>
              </a:rPr>
              <a:t>Russia</a:t>
            </a:r>
            <a:endParaRPr lang="ru-RU" dirty="0">
              <a:solidFill>
                <a:srgbClr val="002C5A"/>
              </a:solidFill>
            </a:endParaRPr>
          </a:p>
          <a:p>
            <a:pPr>
              <a:defRPr/>
            </a:pPr>
            <a:endParaRPr lang="ru-RU" dirty="0">
              <a:solidFill>
                <a:srgbClr val="002C5A"/>
              </a:solidFill>
            </a:endParaRPr>
          </a:p>
          <a:p>
            <a:pPr>
              <a:defRPr/>
            </a:pPr>
            <a:r>
              <a:rPr lang="ru-RU" dirty="0" err="1">
                <a:solidFill>
                  <a:srgbClr val="002C5A"/>
                </a:solidFill>
              </a:rPr>
              <a:t>mg@antalrussia.com</a:t>
            </a:r>
            <a:endParaRPr lang="ru-RU" dirty="0">
              <a:solidFill>
                <a:srgbClr val="002C5A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2C5A"/>
                </a:solidFill>
              </a:rPr>
              <a:t>+7(495) 935 86 06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5DE8-9AA6-4B80-9D26-B383B738E905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EFF3-EB0B-4522-ADAA-5332A28C1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049962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279900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281487" cy="2424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702050"/>
            <a:ext cx="4281487" cy="2424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F7D8-0C0F-44D9-A2A3-F308CFEC311E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8B04-12CE-46C9-8643-A1E5067FE7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9120-71E1-47AE-969C-ECD3AE202518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BEB9-806A-4F7E-80D0-74BDC9C116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B334-A864-41FD-9911-D68B0A89B0E8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BDF3-04B7-4D62-8A8A-D7B6EE0462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F51C-F4D5-4C12-972A-A90E9B370902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ACAC-6A20-412D-A3DD-04ED7B0E63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1570-0F13-4B60-8FC8-469CFA2762FC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4FA7-7FBC-466F-8274-FB3193CDC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E994-E00D-4D7F-9509-2274F26FB26A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31CB-B4B1-4B34-8A04-0CC727E032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43E1-1DAC-4579-8047-429D215D1E97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1507-5E57-4FF4-BD76-8E8666A71F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2A58-D55C-4C4B-B2B5-815564AD5AD9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F9B4-2E33-4365-86E9-985F9FF4BB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5B3DA-53F4-4F35-989C-1DB5A86577EA}" type="datetimeFigureOut">
              <a:rPr lang="en-GB"/>
              <a:pPr>
                <a:defRPr/>
              </a:pPr>
              <a:t>11/10/2014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4F64B-A901-4996-B52F-F537E270C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83488" y="6405563"/>
            <a:ext cx="10731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7524750" y="6008688"/>
            <a:ext cx="15113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rgbClr val="777777"/>
                </a:solidFill>
                <a:latin typeface="Arial" charset="0"/>
              </a:rPr>
              <a:t>Executive Recruitment</a:t>
            </a:r>
            <a:br>
              <a:rPr lang="en-GB" sz="800" dirty="0" smtClean="0">
                <a:solidFill>
                  <a:srgbClr val="777777"/>
                </a:solidFill>
                <a:latin typeface="Arial" charset="0"/>
              </a:rPr>
            </a:br>
            <a:r>
              <a:rPr lang="en-GB" sz="800" dirty="0" smtClean="0">
                <a:solidFill>
                  <a:srgbClr val="777777"/>
                </a:solidFill>
                <a:latin typeface="Arial" charset="0"/>
              </a:rPr>
              <a:t>Part of the</a:t>
            </a:r>
          </a:p>
        </p:txBody>
      </p:sp>
      <p:pic>
        <p:nvPicPr>
          <p:cNvPr id="1033" name="Picture 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850" y="6070600"/>
            <a:ext cx="1143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  <p:sldLayoutId id="214748372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7777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7777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«Страховая» мотивация</a:t>
            </a:r>
            <a:endParaRPr lang="ru-RU" sz="4000" dirty="0" smtClean="0">
              <a:latin typeface="Trebuchet MS" pitchFamily="34" charset="0"/>
              <a:cs typeface="Arial" charset="0"/>
            </a:endParaRPr>
          </a:p>
        </p:txBody>
      </p:sp>
      <p:sp>
        <p:nvSpPr>
          <p:cNvPr id="13315" name="Title 5"/>
          <p:cNvSpPr>
            <a:spLocks/>
          </p:cNvSpPr>
          <p:nvPr/>
        </p:nvSpPr>
        <p:spPr bwMode="auto">
          <a:xfrm>
            <a:off x="395288" y="1628775"/>
            <a:ext cx="28813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>
              <a:solidFill>
                <a:srgbClr val="777777"/>
              </a:solidFill>
              <a:latin typeface="Trebuchet MS" pitchFamily="34" charset="0"/>
            </a:endParaRPr>
          </a:p>
        </p:txBody>
      </p:sp>
      <p:pic>
        <p:nvPicPr>
          <p:cNvPr id="41994" name="Picture 10" descr="sberbank_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567" y="4436988"/>
            <a:ext cx="1685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41998" name="Picture 14" descr="551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27559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 descr="Alfastrahovanie-st-agent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09120"/>
            <a:ext cx="33337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3568" y="1196752"/>
            <a:ext cx="367240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41277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Рыночные факторы</a:t>
            </a:r>
          </a:p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Монополизация рынка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Уход западных игроков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Введение регулятора - ЦБ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1196752"/>
            <a:ext cx="367240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4127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Мотивирующие факторы сотрудников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040" y="198884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Бренд компании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Фиксированная заработная плата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Карьерные возможности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712" y="37170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Пример самых желаемых работодателей 2014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 idx="4294967295"/>
          </p:nvPr>
        </p:nvSpPr>
        <p:spPr>
          <a:xfrm>
            <a:off x="395288" y="2420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Благодарю за внимание!</a:t>
            </a: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14339" name="Title 5"/>
          <p:cNvSpPr>
            <a:spLocks/>
          </p:cNvSpPr>
          <p:nvPr/>
        </p:nvSpPr>
        <p:spPr bwMode="auto">
          <a:xfrm>
            <a:off x="395288" y="1628775"/>
            <a:ext cx="28813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>
              <a:solidFill>
                <a:srgbClr val="777777"/>
              </a:solidFill>
            </a:endParaRPr>
          </a:p>
        </p:txBody>
      </p:sp>
      <p:sp>
        <p:nvSpPr>
          <p:cNvPr id="14340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67544" y="404664"/>
            <a:ext cx="3888432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38"/>
          <p:cNvSpPr/>
          <p:nvPr/>
        </p:nvSpPr>
        <p:spPr>
          <a:xfrm>
            <a:off x="4716016" y="404664"/>
            <a:ext cx="3888432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</a:br>
            <a:endParaRPr lang="ru-RU" sz="4000" dirty="0"/>
          </a:p>
        </p:txBody>
      </p:sp>
      <p:pic>
        <p:nvPicPr>
          <p:cNvPr id="1030" name="Picture 6" descr="http://eckadr.ru/wp-content/uploads/2014/09/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312368" cy="2611150"/>
          </a:xfrm>
          <a:prstGeom prst="rect">
            <a:avLst/>
          </a:prstGeom>
          <a:noFill/>
        </p:spPr>
      </p:pic>
      <p:pic>
        <p:nvPicPr>
          <p:cNvPr id="1032" name="Picture 8" descr="http://static.ngs.ru/news/66/preview/e1925e0bfb1dbf71abedea9df2258d2d09d92ebd_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3672408" cy="264154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11560" y="4766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СОТРУДНИК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66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РАБОТОДАТЕЛЬ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980728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Какие специалисты сейчас востребованы?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Где лучше продолжить карьеру?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 других компаниях доход сотрудников больше?</a:t>
            </a:r>
          </a:p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004048" y="980728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Почему сотрудник ищет работу?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Как удержать сотрудника?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Заработная плата  сотрудников «в рынке»?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6348197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5 510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респондентов</a:t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</a:br>
            <a:endParaRPr lang="ru-RU" sz="4000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 l="21388" t="17822" r="35303" b="59656"/>
          <a:stretch>
            <a:fillRect/>
          </a:stretch>
        </p:blipFill>
        <p:spPr bwMode="auto">
          <a:xfrm>
            <a:off x="2411760" y="1196752"/>
            <a:ext cx="4176514" cy="19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388" t="43285" r="17503" b="10883"/>
          <a:stretch>
            <a:fillRect/>
          </a:stretch>
        </p:blipFill>
        <p:spPr bwMode="auto">
          <a:xfrm>
            <a:off x="1475656" y="3230562"/>
            <a:ext cx="604837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%D0%98%D1%89%D1%83-%D1%80%D0%B0%D0%B1%D0%BE%D1%82%D1%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012950"/>
            <a:ext cx="58324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/>
          </p:cNvSpPr>
          <p:nvPr/>
        </p:nvSpPr>
        <p:spPr bwMode="auto">
          <a:xfrm>
            <a:off x="2843213" y="188913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 b="1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rgbClr val="7F7F7F"/>
                </a:solidFill>
              </a:rPr>
              <a:t>Планы сменить работу</a:t>
            </a:r>
            <a:r>
              <a:rPr lang="ru-RU" sz="4000">
                <a:solidFill>
                  <a:srgbClr val="7F7F7F"/>
                </a:solidFill>
                <a:latin typeface="Trebuchet MS" pitchFamily="34" charset="0"/>
              </a:rPr>
              <a:t/>
            </a:r>
            <a:br>
              <a:rPr lang="ru-RU" sz="4000">
                <a:solidFill>
                  <a:srgbClr val="7F7F7F"/>
                </a:solidFill>
                <a:latin typeface="Trebuchet MS" pitchFamily="34" charset="0"/>
              </a:rPr>
            </a:br>
            <a:endParaRPr lang="ru-RU" sz="4000">
              <a:solidFill>
                <a:srgbClr val="777777"/>
              </a:solidFill>
            </a:endParaRP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" cstate="print"/>
          <a:srcRect l="44901" t="24640" r="17867" b="23341"/>
          <a:stretch>
            <a:fillRect/>
          </a:stretch>
        </p:blipFill>
        <p:spPr bwMode="auto">
          <a:xfrm>
            <a:off x="1116013" y="836613"/>
            <a:ext cx="69850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7F7F7F"/>
                </a:solidFill>
                <a:latin typeface="Arial" charset="0"/>
                <a:cs typeface="Arial" charset="0"/>
              </a:rPr>
              <a:t>ТОР – 3 п</a:t>
            </a:r>
            <a:r>
              <a:rPr lang="ru-RU" sz="40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ричины смены работы</a:t>
            </a: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10243" name="Title 6"/>
          <p:cNvSpPr>
            <a:spLocks/>
          </p:cNvSpPr>
          <p:nvPr/>
        </p:nvSpPr>
        <p:spPr bwMode="auto">
          <a:xfrm>
            <a:off x="3348038" y="1125538"/>
            <a:ext cx="2449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55%</a:t>
            </a:r>
            <a:br>
              <a:rPr lang="ru-RU" sz="2400" b="1">
                <a:solidFill>
                  <a:srgbClr val="FF3300"/>
                </a:solidFill>
              </a:rPr>
            </a:br>
            <a:r>
              <a:rPr lang="ru-RU" sz="2000">
                <a:solidFill>
                  <a:srgbClr val="7F7F7F"/>
                </a:solidFill>
              </a:rPr>
              <a:t>Более высокая заработная плата</a:t>
            </a:r>
            <a:br>
              <a:rPr lang="ru-RU" sz="2000">
                <a:solidFill>
                  <a:srgbClr val="7F7F7F"/>
                </a:solidFill>
              </a:rPr>
            </a:br>
            <a:endParaRPr lang="ru-RU" sz="2000">
              <a:solidFill>
                <a:srgbClr val="777777"/>
              </a:solidFill>
            </a:endParaRPr>
          </a:p>
        </p:txBody>
      </p:sp>
      <p:pic>
        <p:nvPicPr>
          <p:cNvPr id="10244" name="Picture 9" descr="spi_4_trikolor_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9144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itle 6"/>
          <p:cNvSpPr>
            <a:spLocks/>
          </p:cNvSpPr>
          <p:nvPr/>
        </p:nvSpPr>
        <p:spPr bwMode="auto">
          <a:xfrm>
            <a:off x="468313" y="981075"/>
            <a:ext cx="2449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FF3300"/>
                </a:solidFill>
              </a:rPr>
              <a:t>47%</a:t>
            </a:r>
            <a:br>
              <a:rPr lang="ru-RU" sz="2400" b="1" dirty="0">
                <a:solidFill>
                  <a:srgbClr val="FF3300"/>
                </a:solidFill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Карьерный</a:t>
            </a:r>
            <a:r>
              <a:rPr lang="ru-RU" sz="2000" dirty="0">
                <a:solidFill>
                  <a:srgbClr val="7F7F7F"/>
                </a:solidFill>
              </a:rPr>
              <a:t> рост</a:t>
            </a:r>
            <a:br>
              <a:rPr lang="ru-RU" sz="2000" dirty="0">
                <a:solidFill>
                  <a:srgbClr val="7F7F7F"/>
                </a:solidFill>
              </a:rPr>
            </a:br>
            <a:endParaRPr lang="ru-RU" sz="2000" dirty="0">
              <a:solidFill>
                <a:srgbClr val="777777"/>
              </a:solidFill>
            </a:endParaRPr>
          </a:p>
        </p:txBody>
      </p:sp>
      <p:sp>
        <p:nvSpPr>
          <p:cNvPr id="10246" name="Title 6"/>
          <p:cNvSpPr>
            <a:spLocks/>
          </p:cNvSpPr>
          <p:nvPr/>
        </p:nvSpPr>
        <p:spPr bwMode="auto">
          <a:xfrm>
            <a:off x="6156325" y="1485900"/>
            <a:ext cx="24495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45%</a:t>
            </a:r>
            <a:br>
              <a:rPr lang="ru-RU" sz="2400" b="1">
                <a:solidFill>
                  <a:srgbClr val="FF3300"/>
                </a:solidFill>
              </a:rPr>
            </a:br>
            <a:r>
              <a:rPr lang="ru-RU" sz="2000">
                <a:solidFill>
                  <a:srgbClr val="7F7F7F"/>
                </a:solidFill>
              </a:rPr>
              <a:t>Более широкий круг ответственности</a:t>
            </a:r>
            <a:br>
              <a:rPr lang="ru-RU" sz="2000">
                <a:solidFill>
                  <a:srgbClr val="7F7F7F"/>
                </a:solidFill>
              </a:rPr>
            </a:br>
            <a:endParaRPr lang="ru-RU" sz="2000">
              <a:solidFill>
                <a:srgbClr val="777777"/>
              </a:solidFill>
            </a:endParaRPr>
          </a:p>
        </p:txBody>
      </p:sp>
      <p:sp>
        <p:nvSpPr>
          <p:cNvPr id="5" name="Title 6"/>
          <p:cNvSpPr>
            <a:spLocks/>
          </p:cNvSpPr>
          <p:nvPr/>
        </p:nvSpPr>
        <p:spPr bwMode="auto">
          <a:xfrm>
            <a:off x="1547813" y="4508500"/>
            <a:ext cx="5832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solidFill>
                  <a:srgbClr val="7F7F7F"/>
                </a:solidFill>
              </a:rPr>
              <a:t>Среднее повышение зарплаты в прошлом году</a:t>
            </a:r>
            <a:br>
              <a:rPr lang="ru-RU" sz="2000">
                <a:solidFill>
                  <a:srgbClr val="7F7F7F"/>
                </a:solidFill>
              </a:rPr>
            </a:br>
            <a:r>
              <a:rPr lang="ru-RU" sz="2000">
                <a:solidFill>
                  <a:srgbClr val="7F7F7F"/>
                </a:solidFill>
              </a:rPr>
              <a:t/>
            </a:r>
            <a:br>
              <a:rPr lang="ru-RU" sz="2000">
                <a:solidFill>
                  <a:srgbClr val="7F7F7F"/>
                </a:solidFill>
              </a:rPr>
            </a:br>
            <a:r>
              <a:rPr lang="ru-RU" sz="2000">
                <a:solidFill>
                  <a:srgbClr val="7F7F7F"/>
                </a:solidFill>
              </a:rPr>
              <a:t> </a:t>
            </a:r>
            <a:r>
              <a:rPr lang="ru-RU" sz="2400" b="1">
                <a:solidFill>
                  <a:srgbClr val="FF3300"/>
                </a:solidFill>
              </a:rPr>
              <a:t>6,8%</a:t>
            </a:r>
            <a:br>
              <a:rPr lang="ru-RU" sz="2400" b="1">
                <a:solidFill>
                  <a:srgbClr val="FF3300"/>
                </a:solidFill>
              </a:rPr>
            </a:br>
            <a:endParaRPr lang="ru-R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 l="43796" t="46593" r="17998" b="9146"/>
          <a:stretch>
            <a:fillRect/>
          </a:stretch>
        </p:blipFill>
        <p:spPr bwMode="auto">
          <a:xfrm>
            <a:off x="1692275" y="1341438"/>
            <a:ext cx="5472113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059113" y="3644900"/>
            <a:ext cx="3168650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Oval 3"/>
          <p:cNvSpPr/>
          <p:nvPr/>
        </p:nvSpPr>
        <p:spPr>
          <a:xfrm>
            <a:off x="2987675" y="5300663"/>
            <a:ext cx="3240088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Льготы  будущего</a:t>
            </a: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59832" y="3284984"/>
            <a:ext cx="3168650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97425"/>
            <a:ext cx="1295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868863"/>
            <a:ext cx="79216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993062" cy="5619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rebuchet MS" pitchFamily="34" charset="0"/>
                <a:cs typeface="Arial" charset="0"/>
              </a:rPr>
              <a:t>А Вы используете систему </a:t>
            </a:r>
            <a:r>
              <a:rPr lang="ru-RU" sz="2800" b="1" smtClean="0">
                <a:solidFill>
                  <a:srgbClr val="FF3300"/>
                </a:solidFill>
                <a:latin typeface="Trebuchet MS" pitchFamily="34" charset="0"/>
                <a:cs typeface="Arial" charset="0"/>
              </a:rPr>
              <a:t>кафетерия</a:t>
            </a:r>
            <a:r>
              <a:rPr lang="ru-RU" sz="2800" smtClean="0">
                <a:latin typeface="Trebuchet MS" pitchFamily="34" charset="0"/>
                <a:cs typeface="Arial" charset="0"/>
              </a:rPr>
              <a:t>?</a:t>
            </a:r>
          </a:p>
        </p:txBody>
      </p:sp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395288" y="765175"/>
            <a:ext cx="4752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7F7F7F"/>
                </a:solidFill>
                <a:latin typeface="Trebuchet MS" pitchFamily="34" charset="0"/>
              </a:rPr>
              <a:t>Система «кафетерия» после </a:t>
            </a:r>
            <a:r>
              <a:rPr lang="en-US" b="1" dirty="0">
                <a:solidFill>
                  <a:srgbClr val="7F7F7F"/>
                </a:solidFill>
                <a:latin typeface="Trebuchet MS" pitchFamily="34" charset="0"/>
              </a:rPr>
              <a:t>X</a:t>
            </a:r>
            <a:r>
              <a:rPr lang="ru-RU" b="1" dirty="0">
                <a:solidFill>
                  <a:srgbClr val="7F7F7F"/>
                </a:solidFill>
                <a:latin typeface="Trebuchet MS" pitchFamily="34" charset="0"/>
              </a:rPr>
              <a:t> лет работы в компании, на выбор:</a:t>
            </a: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dirty="0">
                <a:solidFill>
                  <a:srgbClr val="7F7F7F"/>
                </a:solidFill>
                <a:latin typeface="Trebuchet MS" pitchFamily="34" charset="0"/>
              </a:rPr>
              <a:t>Индивидуальная пенсионная программа</a:t>
            </a: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dirty="0">
                <a:solidFill>
                  <a:srgbClr val="7F7F7F"/>
                </a:solidFill>
                <a:latin typeface="Trebuchet MS" pitchFamily="34" charset="0"/>
              </a:rPr>
              <a:t>Индивидуальная программа страхования</a:t>
            </a: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dirty="0">
                <a:solidFill>
                  <a:srgbClr val="7F7F7F"/>
                </a:solidFill>
                <a:latin typeface="Trebuchet MS" pitchFamily="34" charset="0"/>
              </a:rPr>
              <a:t>Страховка жизни</a:t>
            </a: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dirty="0">
                <a:solidFill>
                  <a:srgbClr val="7F7F7F"/>
                </a:solidFill>
                <a:latin typeface="Trebuchet MS" pitchFamily="34" charset="0"/>
              </a:rPr>
              <a:t>Страховка для членов семьи</a:t>
            </a: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dirty="0">
                <a:solidFill>
                  <a:srgbClr val="7F7F7F"/>
                </a:solidFill>
                <a:latin typeface="Trebuchet MS" pitchFamily="34" charset="0"/>
              </a:rPr>
              <a:t>Страховка для беременных</a:t>
            </a: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dirty="0">
                <a:solidFill>
                  <a:srgbClr val="7F7F7F"/>
                </a:solidFill>
                <a:latin typeface="Trebuchet MS" pitchFamily="34" charset="0"/>
              </a:rPr>
              <a:t>Помощь в получении кредита</a:t>
            </a:r>
            <a:endParaRPr lang="en-US" dirty="0">
              <a:solidFill>
                <a:srgbClr val="7F7F7F"/>
              </a:solidFill>
              <a:latin typeface="Trebuchet MS" pitchFamily="34" charset="0"/>
            </a:endParaRPr>
          </a:p>
          <a:p>
            <a:pPr marL="857250" lvl="1" indent="-457200" eaLnBrk="0" hangingPunct="0">
              <a:spcBef>
                <a:spcPct val="20000"/>
              </a:spcBef>
              <a:buClr>
                <a:srgbClr val="7F7F7F"/>
              </a:buClr>
              <a:buFontTx/>
              <a:buChar char="•"/>
            </a:pPr>
            <a:r>
              <a:rPr lang="ru-RU" b="1" dirty="0">
                <a:solidFill>
                  <a:srgbClr val="7F7F7F"/>
                </a:solidFill>
                <a:latin typeface="Trebuchet MS" pitchFamily="34" charset="0"/>
              </a:rPr>
              <a:t>Парковочное место</a:t>
            </a: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724400"/>
            <a:ext cx="7207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Users\anastasia.soldatkina\Desktop\malinovoe_serd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724400"/>
            <a:ext cx="13573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Users\anastasia.soldatkina\Desktop\sugar-01.jpg"/>
          <p:cNvPicPr>
            <a:picLocks noChangeAspect="1" noChangeArrowheads="1"/>
          </p:cNvPicPr>
          <p:nvPr/>
        </p:nvPicPr>
        <p:blipFill>
          <a:blip r:embed="rId7" cstate="print"/>
          <a:srcRect l="7285" r="8954"/>
          <a:stretch>
            <a:fillRect/>
          </a:stretch>
        </p:blipFill>
        <p:spPr bwMode="auto">
          <a:xfrm>
            <a:off x="6007100" y="4960938"/>
            <a:ext cx="1377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C:\Users\anastasia.soldatkina\Desktop\114701_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724400"/>
            <a:ext cx="14414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Placeholder 3"/>
          <p:cNvSpPr>
            <a:spLocks noGrp="1"/>
          </p:cNvSpPr>
          <p:nvPr>
            <p:ph type="body" sz="half" idx="1"/>
          </p:nvPr>
        </p:nvSpPr>
        <p:spPr>
          <a:xfrm>
            <a:off x="5219700" y="476250"/>
            <a:ext cx="3924300" cy="3455988"/>
          </a:xfrm>
        </p:spPr>
        <p:txBody>
          <a:bodyPr/>
          <a:lstStyle/>
          <a:p>
            <a:pPr eaLnBrk="1" hangingPunct="1"/>
            <a:endParaRPr lang="ru-RU" sz="1800" dirty="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Дополнительно:</a:t>
            </a:r>
            <a:endParaRPr lang="en-US" sz="1800" b="1" dirty="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b="1" dirty="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Гибкий график работы</a:t>
            </a:r>
          </a:p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Дополнительный выходной в год</a:t>
            </a:r>
          </a:p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Выходной в день рождения сотрудника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Регионы:</a:t>
            </a:r>
          </a:p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Компенсация на жилье</a:t>
            </a:r>
          </a:p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Льготные перелеты</a:t>
            </a:r>
          </a:p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endParaRPr lang="en-US" sz="1800" dirty="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2014 October av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Insurance 2014 October avol</Template>
  <TotalTime>167</TotalTime>
  <Words>158</Words>
  <Application>Microsoft Office PowerPoint</Application>
  <PresentationFormat>On-screen Show (4:3)</PresentationFormat>
  <Paragraphs>54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Insurance 2014 October avol</vt:lpstr>
      <vt:lpstr>Slide 1</vt:lpstr>
      <vt:lpstr> </vt:lpstr>
      <vt:lpstr>Slide 3</vt:lpstr>
      <vt:lpstr>5 510 респондентов </vt:lpstr>
      <vt:lpstr>Slide 5</vt:lpstr>
      <vt:lpstr>Slide 6</vt:lpstr>
      <vt:lpstr>ТОР – 3 причины смены работы</vt:lpstr>
      <vt:lpstr>Льготы  будущего</vt:lpstr>
      <vt:lpstr>А Вы используете систему кафетерия?</vt:lpstr>
      <vt:lpstr>«Страховая» мотивация</vt:lpstr>
      <vt:lpstr>Благодарю за внимание!</vt:lpstr>
    </vt:vector>
  </TitlesOfParts>
  <Company>FiveTen Group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anna.volikova</dc:creator>
  <cp:lastModifiedBy>anna.volikova</cp:lastModifiedBy>
  <cp:revision>22</cp:revision>
  <dcterms:created xsi:type="dcterms:W3CDTF">2014-10-11T08:24:06Z</dcterms:created>
  <dcterms:modified xsi:type="dcterms:W3CDTF">2014-10-11T11:16:35Z</dcterms:modified>
</cp:coreProperties>
</file>