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74" r:id="rId5"/>
    <p:sldId id="284" r:id="rId6"/>
    <p:sldId id="285" r:id="rId7"/>
    <p:sldId id="286" r:id="rId8"/>
    <p:sldId id="288" r:id="rId9"/>
    <p:sldId id="287" r:id="rId10"/>
    <p:sldId id="289" r:id="rId11"/>
    <p:sldId id="290" r:id="rId12"/>
    <p:sldId id="283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20D"/>
    <a:srgbClr val="C14B20"/>
    <a:srgbClr val="FF4C22"/>
    <a:srgbClr val="C44913"/>
    <a:srgbClr val="CD4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7" autoAdjust="0"/>
    <p:restoredTop sz="99869" autoAdjust="0"/>
  </p:normalViewPr>
  <p:slideViewPr>
    <p:cSldViewPr snapToGrid="0" snapToObjects="1">
      <p:cViewPr varScale="1">
        <p:scale>
          <a:sx n="70" d="100"/>
          <a:sy n="70" d="100"/>
        </p:scale>
        <p:origin x="134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1656687261297"/>
          <c:y val="0.16145698880239709"/>
          <c:w val="0.76645796790061715"/>
          <c:h val="0.596113928665479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Свердловская обл.</c:v>
                </c:pt>
                <c:pt idx="1">
                  <c:v>Тюменская обл.</c:v>
                </c:pt>
                <c:pt idx="2">
                  <c:v>ХМАО</c:v>
                </c:pt>
                <c:pt idx="3">
                  <c:v>Курганская обл.</c:v>
                </c:pt>
                <c:pt idx="4">
                  <c:v>Челябинская обл.</c:v>
                </c:pt>
                <c:pt idx="5">
                  <c:v>Пермский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10</c:v>
                </c:pt>
                <c:pt idx="2">
                  <c:v>13</c:v>
                </c:pt>
                <c:pt idx="3">
                  <c:v>1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Свердловская обл.</c:v>
                </c:pt>
                <c:pt idx="1">
                  <c:v>Тюменская обл.</c:v>
                </c:pt>
                <c:pt idx="2">
                  <c:v>ХМАО</c:v>
                </c:pt>
                <c:pt idx="3">
                  <c:v>Курганская обл.</c:v>
                </c:pt>
                <c:pt idx="4">
                  <c:v>Челябинская обл.</c:v>
                </c:pt>
                <c:pt idx="5">
                  <c:v>Пермский край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</c:v>
                </c:pt>
                <c:pt idx="1">
                  <c:v>10</c:v>
                </c:pt>
                <c:pt idx="2">
                  <c:v>13</c:v>
                </c:pt>
                <c:pt idx="3">
                  <c:v>2</c:v>
                </c:pt>
                <c:pt idx="4">
                  <c:v>12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548776"/>
        <c:axId val="166744984"/>
      </c:barChart>
      <c:catAx>
        <c:axId val="19454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744984"/>
        <c:crosses val="autoZero"/>
        <c:auto val="1"/>
        <c:lblAlgn val="ctr"/>
        <c:lblOffset val="100"/>
        <c:noMultiLvlLbl val="0"/>
      </c:catAx>
      <c:valAx>
        <c:axId val="166744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54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102249458779395"/>
          <c:y val="3.4656344361543211E-2"/>
          <c:w val="0.53022794744085799"/>
          <c:h val="0.125742978085986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95286448133629"/>
          <c:y val="0.13207022441557889"/>
          <c:w val="0.79871428020139656"/>
          <c:h val="0.57303536728588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Свердловская обл.</c:v>
                </c:pt>
                <c:pt idx="1">
                  <c:v>Тюменская обл.</c:v>
                </c:pt>
                <c:pt idx="2">
                  <c:v>ХМАО</c:v>
                </c:pt>
                <c:pt idx="3">
                  <c:v>Курганская обл.</c:v>
                </c:pt>
                <c:pt idx="4">
                  <c:v>Челябинская обл.</c:v>
                </c:pt>
                <c:pt idx="5">
                  <c:v>Пермский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1303</c:v>
                </c:pt>
                <c:pt idx="1">
                  <c:v>1845</c:v>
                </c:pt>
                <c:pt idx="2">
                  <c:v>1563</c:v>
                </c:pt>
                <c:pt idx="3">
                  <c:v>124</c:v>
                </c:pt>
                <c:pt idx="4">
                  <c:v>1996</c:v>
                </c:pt>
                <c:pt idx="5">
                  <c:v>1896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Свердловская обл.</c:v>
                </c:pt>
                <c:pt idx="1">
                  <c:v>Тюменская обл.</c:v>
                </c:pt>
                <c:pt idx="2">
                  <c:v>ХМАО</c:v>
                </c:pt>
                <c:pt idx="3">
                  <c:v>Курганская обл.</c:v>
                </c:pt>
                <c:pt idx="4">
                  <c:v>Челябинская обл.</c:v>
                </c:pt>
                <c:pt idx="5">
                  <c:v>Пермский край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1166</c:v>
                </c:pt>
                <c:pt idx="1">
                  <c:v>2216</c:v>
                </c:pt>
                <c:pt idx="2">
                  <c:v>730</c:v>
                </c:pt>
                <c:pt idx="3">
                  <c:v>141</c:v>
                </c:pt>
                <c:pt idx="4">
                  <c:v>3770</c:v>
                </c:pt>
                <c:pt idx="5">
                  <c:v>1212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266424"/>
        <c:axId val="254263680"/>
      </c:barChart>
      <c:catAx>
        <c:axId val="25426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263680"/>
        <c:crosses val="autoZero"/>
        <c:auto val="1"/>
        <c:lblAlgn val="ctr"/>
        <c:lblOffset val="100"/>
        <c:noMultiLvlLbl val="0"/>
      </c:catAx>
      <c:valAx>
        <c:axId val="254263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4266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398307885224692"/>
          <c:y val="3.1747991785166731E-3"/>
          <c:w val="0.65715092370357919"/>
          <c:h val="0.14075484614518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Коммуникаций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 (прогноз)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8727</c:v>
                </c:pt>
                <c:pt idx="1">
                  <c:v>9235</c:v>
                </c:pt>
                <c:pt idx="2" formatCode="0.00">
                  <c:v>10310.141514839004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266032"/>
        <c:axId val="254262112"/>
      </c:lineChart>
      <c:catAx>
        <c:axId val="25426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262112"/>
        <c:crosses val="autoZero"/>
        <c:auto val="1"/>
        <c:lblAlgn val="ctr"/>
        <c:lblOffset val="100"/>
        <c:noMultiLvlLbl val="0"/>
      </c:catAx>
      <c:valAx>
        <c:axId val="25426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26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СТОА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 (прогноз)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</c:v>
                </c:pt>
                <c:pt idx="1">
                  <c:v>54</c:v>
                </c:pt>
                <c:pt idx="2">
                  <c:v>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264464"/>
        <c:axId val="254265640"/>
      </c:lineChart>
      <c:catAx>
        <c:axId val="25426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265640"/>
        <c:crosses val="autoZero"/>
        <c:auto val="1"/>
        <c:lblAlgn val="ctr"/>
        <c:lblOffset val="100"/>
        <c:noMultiLvlLbl val="0"/>
      </c:catAx>
      <c:valAx>
        <c:axId val="25426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26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1EE7-8ECF-F84B-A631-CD7C37E5C16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FB66D-1EE2-F146-80E0-4B9FA8796C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2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D56C6-A0D8-DE42-8C3F-30AC02D3EDB8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F7A6-D392-DE47-9A71-44B97327C4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72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0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688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2523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2827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1503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14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615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401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1724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1102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69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0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0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8563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Technical Committe CZ &amp; SK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5" r:id="rId6"/>
    <p:sldLayoutId id="2147483654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vgeniy.Tsinyavsky@audat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6300" y="4849030"/>
            <a:ext cx="6851516" cy="473820"/>
          </a:xfrm>
        </p:spPr>
        <p:txBody>
          <a:bodyPr/>
          <a:lstStyle/>
          <a:p>
            <a:r>
              <a:rPr lang="ru-RU" sz="24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Коммуникационные проекты </a:t>
            </a:r>
            <a:r>
              <a:rPr lang="ru-RU" sz="2400" dirty="0" err="1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Аудатэкс</a:t>
            </a:r>
            <a:r>
              <a:rPr lang="ru-RU" sz="24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УрФО</a:t>
            </a:r>
            <a:r>
              <a:rPr lang="ru-RU" sz="24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Прошлое. </a:t>
            </a:r>
            <a:r>
              <a:rPr lang="ru-RU" sz="24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Настоящее. Будущее</a:t>
            </a:r>
            <a:r>
              <a:rPr lang="ru-RU" sz="24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Москва 2014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Увеличение количества СК-партнеров:</a:t>
            </a:r>
          </a:p>
          <a:p>
            <a:r>
              <a:rPr lang="ru-RU" dirty="0"/>
              <a:t>2013: Ингосстрах, АльфаСтрахование, Альянс, РЕСО-Гарантия, Ренессанс-Страхование;</a:t>
            </a:r>
          </a:p>
          <a:p>
            <a:r>
              <a:rPr lang="ru-RU" dirty="0"/>
              <a:t>2014: Ингосстрах, АльфаСтрахование, Альянс, РЕСО-Гарантия, Согласие, Ренессанс-Страхование, СОГАЗ, ВТБ-Страхование, Пари, </a:t>
            </a:r>
            <a:r>
              <a:rPr lang="ru-RU" dirty="0" err="1" smtClean="0"/>
              <a:t>Югория</a:t>
            </a:r>
            <a:endParaRPr lang="ru-RU" dirty="0" smtClean="0"/>
          </a:p>
          <a:p>
            <a:r>
              <a:rPr lang="ru-RU" dirty="0" smtClean="0"/>
              <a:t>2015: Выход </a:t>
            </a:r>
            <a:r>
              <a:rPr lang="ru-RU" dirty="0"/>
              <a:t>на оперативную мощность по Ингосстраху и РЕСО-Гарантии, </a:t>
            </a:r>
            <a:r>
              <a:rPr lang="ru-RU" dirty="0" smtClean="0"/>
              <a:t>и вовлечение СК из ТОП-10</a:t>
            </a:r>
          </a:p>
          <a:p>
            <a:r>
              <a:rPr lang="ru-RU" dirty="0" smtClean="0"/>
              <a:t>2. Рост за счет вновь привлеченных СТОА к проекту</a:t>
            </a:r>
            <a:endParaRPr lang="en-US" dirty="0" smtClean="0"/>
          </a:p>
          <a:p>
            <a:r>
              <a:rPr lang="ru-RU" dirty="0" smtClean="0"/>
              <a:t>3. </a:t>
            </a:r>
            <a:r>
              <a:rPr lang="ru-RU" dirty="0"/>
              <a:t>Проведение семинаров и дополнительных мероприятий, направленных на разъяснение ценности «Коммуникации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4. Включение </a:t>
            </a:r>
            <a:r>
              <a:rPr lang="ru-RU" dirty="0"/>
              <a:t>в курс обучения </a:t>
            </a:r>
            <a:r>
              <a:rPr lang="ru-RU" dirty="0" smtClean="0"/>
              <a:t>по программному </a:t>
            </a:r>
            <a:r>
              <a:rPr lang="ru-RU" dirty="0"/>
              <a:t>продукту </a:t>
            </a:r>
            <a:r>
              <a:rPr lang="ru-RU" dirty="0" smtClean="0"/>
              <a:t>детального раздела о </a:t>
            </a:r>
            <a:r>
              <a:rPr lang="ru-RU" dirty="0"/>
              <a:t>сервисе «</a:t>
            </a:r>
            <a:r>
              <a:rPr lang="ru-RU"/>
              <a:t>Коммуникация</a:t>
            </a:r>
            <a:r>
              <a:rPr lang="ru-RU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счет чего буду достигаться показатели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Коммуникационный </a:t>
            </a:r>
            <a:r>
              <a:rPr lang="ru-RU" dirty="0" smtClean="0">
                <a:solidFill>
                  <a:prstClr val="white"/>
                </a:solidFill>
              </a:rPr>
              <a:t>проект. Будущее.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5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616" y="883518"/>
            <a:ext cx="6512370" cy="50697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997612" y="5693230"/>
            <a:ext cx="6721971" cy="108468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kern="1200" baseline="0">
                <a:solidFill>
                  <a:srgbClr val="D9620D"/>
                </a:solidFill>
                <a:latin typeface="Arial"/>
                <a:ea typeface="+mj-ea"/>
                <a:cs typeface="Arial"/>
              </a:defRPr>
            </a:lvl1pPr>
          </a:lstStyle>
          <a:p>
            <a:pPr algn="r"/>
            <a:r>
              <a:rPr lang="ru-RU" sz="2400" dirty="0" err="1" smtClean="0"/>
              <a:t>Цинявский</a:t>
            </a:r>
            <a:r>
              <a:rPr lang="ru-RU" sz="2400" dirty="0" smtClean="0"/>
              <a:t> Евгений</a:t>
            </a:r>
          </a:p>
          <a:p>
            <a:pPr algn="r"/>
            <a:r>
              <a:rPr lang="de-DE" sz="2400" dirty="0" smtClean="0">
                <a:solidFill>
                  <a:srgbClr val="1F497D">
                    <a:lumMod val="50000"/>
                  </a:srgbClr>
                </a:solidFill>
                <a:hlinkClick r:id="rId2"/>
              </a:rPr>
              <a:t>Evgeniy.Tsinyavsky@audatex.ru</a:t>
            </a:r>
            <a:endParaRPr lang="ru-RU" sz="2400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r"/>
            <a:r>
              <a:rPr lang="ru-RU" sz="2400" dirty="0" smtClean="0">
                <a:solidFill>
                  <a:srgbClr val="1F497D">
                    <a:lumMod val="50000"/>
                  </a:srgbClr>
                </a:solidFill>
              </a:rPr>
              <a:t>+7-343-383-55-41 / +7-922-208-55-42</a:t>
            </a:r>
            <a:endParaRPr lang="de-DE" sz="240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984320" cy="464524"/>
          </a:xfrm>
        </p:spPr>
        <p:txBody>
          <a:bodyPr/>
          <a:lstStyle/>
          <a:p>
            <a:r>
              <a:rPr lang="ru-RU" dirty="0"/>
              <a:t>План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>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050" y="1168400"/>
            <a:ext cx="8661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Коммуникационный проект.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Коммуникационный проект. Прошлое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Коммуникационный проект.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Настоящее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Коммуникационный проект.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Будущее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Коммуникационный проект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51" y="990600"/>
            <a:ext cx="8667257" cy="5029199"/>
          </a:xfrm>
        </p:spPr>
        <p:txBody>
          <a:bodyPr/>
          <a:lstStyle/>
          <a:p>
            <a:r>
              <a:rPr lang="en-US" sz="1800" b="1" dirty="0" err="1" smtClean="0"/>
              <a:t>AudaNet</a:t>
            </a:r>
            <a:r>
              <a:rPr lang="en-US" sz="1800" dirty="0" smtClean="0"/>
              <a:t> – </a:t>
            </a:r>
            <a:r>
              <a:rPr lang="ru-RU" sz="1800" dirty="0" smtClean="0"/>
              <a:t>это Интернет-платформа</a:t>
            </a:r>
            <a:r>
              <a:rPr lang="ru-RU" sz="1800" dirty="0"/>
              <a:t>, предоставляющая доступ ко всем сервисам компании </a:t>
            </a:r>
            <a:r>
              <a:rPr lang="ru-RU" sz="1800" dirty="0" err="1" smtClean="0"/>
              <a:t>Аудатэкс</a:t>
            </a:r>
            <a:r>
              <a:rPr lang="ru-RU" sz="1800" dirty="0" smtClean="0"/>
              <a:t> и </a:t>
            </a:r>
            <a:r>
              <a:rPr lang="ru-RU" sz="1800" dirty="0"/>
              <a:t>позволяющая всем участникам процесса урегулирования убытка работать в едином информационном </a:t>
            </a:r>
            <a:r>
              <a:rPr lang="ru-RU" sz="1800" dirty="0" smtClean="0"/>
              <a:t>пространстве в режиме реального времени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419944"/>
            <a:ext cx="9144000" cy="413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Коммуникационный </a:t>
            </a:r>
            <a:r>
              <a:rPr lang="ru-RU" dirty="0" smtClean="0">
                <a:solidFill>
                  <a:prstClr val="white"/>
                </a:solidFill>
              </a:rPr>
              <a:t>проект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52" y="931129"/>
            <a:ext cx="8667257" cy="2486985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цель проекта – оптимизация процесса согласования и урегулирования убытков за счет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Увеличения эффективности труда сотрудников;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Сокращение сроков урегулирования убытков;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кузовного производства;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Повышения уровня удовлетворенности клиента;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Коммуникационный </a:t>
            </a:r>
            <a:r>
              <a:rPr lang="ru-RU" dirty="0" smtClean="0">
                <a:solidFill>
                  <a:prstClr val="white"/>
                </a:solidFill>
              </a:rPr>
              <a:t>проект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52" y="747987"/>
            <a:ext cx="8667257" cy="2670127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Текущие участники коммуникационных проектов: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Страховые компании: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Промышленная (коммерческая эксплуатация)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Ингосстрах, АльфаСтрахование, Альянс, РЕСО-Гарантия, Согласие, Ренессанс-Страхование, СОГАЗ, ВТБ-Страхование, Пари,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Югория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СТО*: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Свердловская обл.: </a:t>
            </a:r>
            <a:r>
              <a:rPr lang="ru-RU" dirty="0"/>
              <a:t>Автобан-Запад ООО</a:t>
            </a:r>
            <a:r>
              <a:rPr lang="ru-RU" dirty="0" smtClean="0"/>
              <a:t>,</a:t>
            </a:r>
            <a:r>
              <a:rPr lang="ru-RU" dirty="0"/>
              <a:t> Автобан-Север </a:t>
            </a:r>
            <a:r>
              <a:rPr lang="ru-RU" dirty="0" smtClean="0"/>
              <a:t>ООО, Независимость </a:t>
            </a:r>
            <a:r>
              <a:rPr lang="ru-RU" dirty="0"/>
              <a:t>Екатеринбург М </a:t>
            </a:r>
            <a:r>
              <a:rPr lang="ru-RU" dirty="0" smtClean="0"/>
              <a:t>ООО, Группа компаний ОКАМИ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Тюменская обл.(вкл. ХМАО, ЯНАО)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/>
              <a:t>Авто-Дина сервис </a:t>
            </a:r>
            <a:r>
              <a:rPr lang="ru-RU" dirty="0" smtClean="0"/>
              <a:t>ООО, Дина-Моторс сервис,  </a:t>
            </a:r>
            <a:r>
              <a:rPr lang="ru-RU" dirty="0" err="1"/>
              <a:t>ООО</a:t>
            </a:r>
            <a:r>
              <a:rPr lang="ru-RU" dirty="0" err="1" smtClean="0"/>
              <a:t>Автоград</a:t>
            </a:r>
            <a:r>
              <a:rPr lang="ru-RU" dirty="0" smtClean="0"/>
              <a:t>-кузовной </a:t>
            </a:r>
            <a:r>
              <a:rPr lang="ru-RU" dirty="0"/>
              <a:t>ремонт </a:t>
            </a:r>
            <a:r>
              <a:rPr lang="ru-RU" dirty="0" smtClean="0"/>
              <a:t>ООО, </a:t>
            </a:r>
            <a:r>
              <a:rPr lang="ru-RU" dirty="0"/>
              <a:t>Элит Кар Кузовной </a:t>
            </a:r>
            <a:r>
              <a:rPr lang="ru-RU" dirty="0" smtClean="0"/>
              <a:t>ООО, </a:t>
            </a:r>
            <a:r>
              <a:rPr lang="ru-RU" dirty="0"/>
              <a:t>Дипломат Авто </a:t>
            </a:r>
            <a:r>
              <a:rPr lang="ru-RU" dirty="0" smtClean="0"/>
              <a:t>ООО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Челябинская обл.: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/>
              <a:t>Сильвер</a:t>
            </a:r>
            <a:r>
              <a:rPr lang="ru-RU" dirty="0"/>
              <a:t>-Авто ГРУПП </a:t>
            </a:r>
            <a:r>
              <a:rPr lang="ru-RU" dirty="0" smtClean="0"/>
              <a:t>ООО, </a:t>
            </a:r>
            <a:r>
              <a:rPr lang="ru-RU" dirty="0"/>
              <a:t>Цех Кузовного Ремонта Покраски групп Т-Моторс сити </a:t>
            </a:r>
            <a:r>
              <a:rPr lang="ru-RU" dirty="0" smtClean="0"/>
              <a:t>ООО, </a:t>
            </a:r>
            <a:r>
              <a:rPr lang="ru-RU" dirty="0" err="1"/>
              <a:t>Джемир</a:t>
            </a:r>
            <a:r>
              <a:rPr lang="ru-RU" dirty="0"/>
              <a:t>-Маг Торговый дом  </a:t>
            </a:r>
            <a:r>
              <a:rPr lang="ru-RU" dirty="0" smtClean="0"/>
              <a:t>ООО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Пермский край: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Центр кузовного ремонта ООО </a:t>
            </a:r>
            <a:r>
              <a:rPr lang="ru-RU" dirty="0" smtClean="0"/>
              <a:t>Пермь, </a:t>
            </a:r>
            <a:r>
              <a:rPr lang="ru-RU" dirty="0"/>
              <a:t>Экскурс </a:t>
            </a:r>
            <a:r>
              <a:rPr lang="ru-RU" dirty="0" err="1"/>
              <a:t>Автотехцентр</a:t>
            </a:r>
            <a:r>
              <a:rPr lang="ru-RU" dirty="0"/>
              <a:t> </a:t>
            </a:r>
            <a:r>
              <a:rPr lang="ru-RU" dirty="0" smtClean="0"/>
              <a:t>ООО, </a:t>
            </a:r>
            <a:r>
              <a:rPr lang="ru-RU" dirty="0" err="1"/>
              <a:t>Автопрестижсервис</a:t>
            </a:r>
            <a:r>
              <a:rPr lang="ru-RU" dirty="0"/>
              <a:t> - 1 </a:t>
            </a:r>
            <a:r>
              <a:rPr lang="ru-RU" dirty="0" smtClean="0"/>
              <a:t>ООО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Курганская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обл.: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Автоцентр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Керг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Курган ООО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По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УрФО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и Пермскому краю всего более 50 СТОА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Коммуникационный </a:t>
            </a:r>
            <a:r>
              <a:rPr lang="ru-RU" dirty="0" smtClean="0">
                <a:solidFill>
                  <a:prstClr val="white"/>
                </a:solidFill>
              </a:rPr>
              <a:t>проект. Прошлое.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51" y="931129"/>
            <a:ext cx="8667257" cy="2486985"/>
          </a:xfrm>
        </p:spPr>
        <p:txBody>
          <a:bodyPr>
            <a:no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Распределение СТОА и выполненных согласований на платформе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2013 году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83335"/>
              </p:ext>
            </p:extLst>
          </p:nvPr>
        </p:nvGraphicFramePr>
        <p:xfrm>
          <a:off x="393566" y="2014581"/>
          <a:ext cx="8305804" cy="330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2"/>
                <a:gridCol w="1409700"/>
                <a:gridCol w="2759529"/>
                <a:gridCol w="1393373"/>
              </a:tblGrid>
              <a:tr h="95721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Распределение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СТОА в коммуникациях по регионам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Распределение выполненных согласований на платформе по регионам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Свердловская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Свердловская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1303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Тюменская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Тюменская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1845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ХМАО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ХМАО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1563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Курганская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Курганская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Челябинская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Челябинская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1996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3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51" y="283463"/>
            <a:ext cx="6801891" cy="464524"/>
          </a:xfrm>
        </p:spPr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Коммуникационный </a:t>
            </a:r>
            <a:r>
              <a:rPr lang="ru-RU" dirty="0" smtClean="0">
                <a:solidFill>
                  <a:prstClr val="white"/>
                </a:solidFill>
              </a:rPr>
              <a:t>проект. Настоящее.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51" y="931129"/>
            <a:ext cx="8667257" cy="2486985"/>
          </a:xfrm>
        </p:spPr>
        <p:txBody>
          <a:bodyPr>
            <a:no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Распределение СТОА и выполненных согласований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платформе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AudaNet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2014 году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93566" y="2014581"/>
          <a:ext cx="8305804" cy="330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2"/>
                <a:gridCol w="1409700"/>
                <a:gridCol w="2759529"/>
                <a:gridCol w="1393373"/>
              </a:tblGrid>
              <a:tr h="95721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Распределение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СТОА в коммуникациях по регионам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Распределение выполненных согласований на платформе по регионам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Свердловская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Свердловская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1166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Тюменская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Тюменская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2216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ХМАО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ХМАО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730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Курганская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Курганская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Челябинская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Челябинская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3770</a:t>
                      </a:r>
                    </a:p>
                  </a:txBody>
                  <a:tcPr/>
                </a:tc>
              </a:tr>
              <a:tr h="391885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6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Сравнение показателей 2013 и 2014 годов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51" y="931129"/>
            <a:ext cx="8667257" cy="2486985"/>
          </a:xfrm>
        </p:spPr>
        <p:txBody>
          <a:bodyPr>
            <a:no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623053128"/>
              </p:ext>
            </p:extLst>
          </p:nvPr>
        </p:nvGraphicFramePr>
        <p:xfrm>
          <a:off x="-42144" y="2125583"/>
          <a:ext cx="4844143" cy="465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661534609"/>
              </p:ext>
            </p:extLst>
          </p:nvPr>
        </p:nvGraphicFramePr>
        <p:xfrm>
          <a:off x="4323027" y="2261654"/>
          <a:ext cx="4508914" cy="451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35450"/>
              </p:ext>
            </p:extLst>
          </p:nvPr>
        </p:nvGraphicFramePr>
        <p:xfrm>
          <a:off x="370111" y="1426028"/>
          <a:ext cx="8111540" cy="83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770"/>
                <a:gridCol w="4055770"/>
              </a:tblGrid>
              <a:tr h="8356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Распределение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СТОА в коммуникациях по регионам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Распределение выполненных согласований на платформе по регионам</a:t>
                      </a:r>
                      <a:endParaRPr lang="ru-RU" sz="16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2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8206150" cy="407459"/>
          </a:xfrm>
        </p:spPr>
        <p:txBody>
          <a:bodyPr>
            <a:normAutofit/>
          </a:bodyPr>
          <a:lstStyle/>
          <a:p>
            <a:r>
              <a:rPr lang="ru-RU" dirty="0" smtClean="0"/>
              <a:t>Графики изменения количественных показателей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Коммуникационный </a:t>
            </a:r>
            <a:r>
              <a:rPr lang="ru-RU" dirty="0" smtClean="0">
                <a:solidFill>
                  <a:prstClr val="white"/>
                </a:solidFill>
              </a:rPr>
              <a:t>проект. Будущее.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81922204"/>
              </p:ext>
            </p:extLst>
          </p:nvPr>
        </p:nvGraphicFramePr>
        <p:xfrm>
          <a:off x="4397830" y="1600200"/>
          <a:ext cx="432162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140395"/>
              </p:ext>
            </p:extLst>
          </p:nvPr>
        </p:nvGraphicFramePr>
        <p:xfrm>
          <a:off x="645886" y="1600200"/>
          <a:ext cx="385150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6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24187</TotalTime>
  <Words>494</Words>
  <Application>Microsoft Office PowerPoint</Application>
  <PresentationFormat>Экран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Office-Design</vt:lpstr>
      <vt:lpstr>1_Office-Design</vt:lpstr>
      <vt:lpstr>Коммуникационные проекты Аудатэкс в УрФО. Прошлое. Настоящее. Будущее.  Москва 2014</vt:lpstr>
      <vt:lpstr>План презентации</vt:lpstr>
      <vt:lpstr>Коммуникационный проект</vt:lpstr>
      <vt:lpstr>Коммуникационный проект</vt:lpstr>
      <vt:lpstr>Коммуникационный проект</vt:lpstr>
      <vt:lpstr>Коммуникационный проект. Прошлое. </vt:lpstr>
      <vt:lpstr>Коммуникационный проект. Настоящее. </vt:lpstr>
      <vt:lpstr>Сравнение показателей 2013 и 2014 годов</vt:lpstr>
      <vt:lpstr>Коммуникационный проект. Будущее. </vt:lpstr>
      <vt:lpstr>Коммуникационный проект. Будущее. </vt:lpstr>
      <vt:lpstr>Спасибо за внимание!</vt:lpstr>
    </vt:vector>
  </TitlesOfParts>
  <Company>FanFactory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Taubert</dc:creator>
  <cp:lastModifiedBy>Evgeniy Tsinyavsky</cp:lastModifiedBy>
  <cp:revision>172</cp:revision>
  <dcterms:created xsi:type="dcterms:W3CDTF">2012-06-13T12:52:48Z</dcterms:created>
  <dcterms:modified xsi:type="dcterms:W3CDTF">2014-12-16T12:53:17Z</dcterms:modified>
</cp:coreProperties>
</file>