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0"/>
  </p:notesMasterIdLst>
  <p:sldIdLst>
    <p:sldId id="256" r:id="rId2"/>
    <p:sldId id="263" r:id="rId3"/>
    <p:sldId id="302" r:id="rId4"/>
    <p:sldId id="310" r:id="rId5"/>
    <p:sldId id="320" r:id="rId6"/>
    <p:sldId id="321" r:id="rId7"/>
    <p:sldId id="322" r:id="rId8"/>
    <p:sldId id="301" r:id="rId9"/>
  </p:sldIdLst>
  <p:sldSz cx="9144000" cy="6858000" type="screen4x3"/>
  <p:notesSz cx="677862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33FF"/>
    <a:srgbClr val="FF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72" y="-108"/>
      </p:cViewPr>
      <p:guideLst>
        <p:guide orient="horz" pos="3126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8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163" y="0"/>
            <a:ext cx="29368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4A3A2C-6923-47A7-8703-F0545A02C8AE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29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68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163" y="9428163"/>
            <a:ext cx="29368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D944DE0-74B7-4234-A981-A618B8D17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5999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37585-8470-45EF-AB4A-EAD3E9ECC0AD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0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596C39-EAD1-4328-8FB1-5B9B8CFA31B8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3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планах достичь выработки 25000 н/ч в год.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79534C-677E-461F-973D-CF36A08AA50B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7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FAF5-9FBE-4DF8-B131-40F97A948639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37DC-DCF7-46C6-AFDC-E30B94234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406701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BE6E-A8A9-4BB2-9187-C52B054B8ABF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C78B-6E9B-4997-9723-C46DAB8DC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068394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133E-5092-4503-A430-EB5DC0A2F61A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7CA3D-FE95-4FA0-9D42-1BDBDEDEE2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763587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2A12-4204-4905-AC1C-C63756F15FC8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4D65-7FDA-406C-9DC1-C58F5AED5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5875547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4BC3-D372-47DB-80ED-036B13A98966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6051-B46D-46A2-A9F8-B218F2FAA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479382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29273-A69B-43A8-A87A-2A739DF2CCCF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E313-C4D5-4C3D-A544-162A7BA6CB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817350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B304-DCC4-421B-AEA8-42C0D2B77121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4B2E-EE32-4FC7-9510-EF9F781EFC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329518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9708-0969-47B8-9712-6F9D5D996B40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473D-82BF-47FD-8E08-36AE270D00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905409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C43D-026F-424F-A491-627F8CDB062D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EC2D-27F2-4E12-8257-4F651C015B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383788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9F35-5D06-4939-AB26-85C9EAF8B105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2DF9-1682-4C6B-9BDB-7953ABA21B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873165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9EF9-7091-486B-ABE0-ED2562772D1A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DBEF-9F59-43E9-94D7-317CFA84B7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211122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D1EEA2-0697-4BCF-918E-80D1F6FAE499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F35E08-9F6E-4C64-9312-8C514F7FD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image" Target="../media/image3.jpeg"/><Relationship Id="rId21" Type="http://schemas.openxmlformats.org/officeDocument/2006/relationships/image" Target="../media/image17.png"/><Relationship Id="rId7" Type="http://schemas.openxmlformats.org/officeDocument/2006/relationships/hyperlink" Target="http://avtoban.biz/LinkClick.aspx?link=78&amp;tabid=67&amp;language=ru-RU" TargetMode="External"/><Relationship Id="rId12" Type="http://schemas.openxmlformats.org/officeDocument/2006/relationships/hyperlink" Target="http://chevrolet.avtoban.biz/" TargetMode="External"/><Relationship Id="rId17" Type="http://schemas.openxmlformats.org/officeDocument/2006/relationships/image" Target="../media/image13.jpeg"/><Relationship Id="rId2" Type="http://schemas.openxmlformats.org/officeDocument/2006/relationships/image" Target="../media/image2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10" Type="http://schemas.openxmlformats.org/officeDocument/2006/relationships/hyperlink" Target="http://avtoban.biz/LinkClick.aspx?link=115&amp;tabid=67&amp;language=ru-RU" TargetMode="External"/><Relationship Id="rId19" Type="http://schemas.openxmlformats.org/officeDocument/2006/relationships/image" Target="../media/image15.jpeg"/><Relationship Id="rId4" Type="http://schemas.openxmlformats.org/officeDocument/2006/relationships/hyperlink" Target="http://www.vw-avtoban.ru/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.g.obuhov@avtoban.biz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F81B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mtClean="0"/>
              <a:t>Автоцентр</a:t>
            </a:r>
          </a:p>
        </p:txBody>
      </p:sp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7993063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2286000" y="5862638"/>
            <a:ext cx="45720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ts val="1875"/>
              </a:spcBef>
              <a:buFontTx/>
              <a:buNone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FuturisXC" pitchFamily="80" charset="0"/>
              </a:rPr>
              <a:t>Компания </a:t>
            </a:r>
          </a:p>
          <a:p>
            <a:pPr algn="ctr" eaLnBrk="1" hangingPunct="1">
              <a:lnSpc>
                <a:spcPct val="50000"/>
              </a:lnSpc>
              <a:spcBef>
                <a:spcPts val="1875"/>
              </a:spcBef>
              <a:buFontTx/>
              <a:buNone/>
            </a:pPr>
            <a:r>
              <a:rPr lang="ru-RU" altLang="ru-RU" sz="2800" b="1" smtClean="0">
                <a:solidFill>
                  <a:schemeClr val="accent2">
                    <a:lumMod val="50000"/>
                  </a:schemeClr>
                </a:solidFill>
                <a:latin typeface="FuturisXC" pitchFamily="80" charset="0"/>
              </a:rPr>
              <a:t>«Автобан-Север»</a:t>
            </a:r>
            <a:endParaRPr lang="ru-RU" altLang="ru-RU" sz="2800" b="1" dirty="0">
              <a:solidFill>
                <a:schemeClr val="accent2">
                  <a:lumMod val="50000"/>
                </a:schemeClr>
              </a:solidFill>
              <a:latin typeface="FuturisXC" pitchFamily="80" charset="0"/>
            </a:endParaRP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827088" y="125413"/>
            <a:ext cx="9145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«Урегулирование автомобильных убытков при работе в коммуникационном проекте электронного согласования»</a:t>
            </a:r>
            <a:endParaRPr lang="ru-RU" altLang="ru-RU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76672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группе компаний «АВТОБАН»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250825" y="404813"/>
            <a:ext cx="8424863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100" b="1" dirty="0">
                <a:latin typeface="+mn-lt"/>
                <a:cs typeface="Arial" charset="0"/>
              </a:rPr>
              <a:t>          Группа компаний «Автобан»</a:t>
            </a:r>
            <a:r>
              <a:rPr lang="ru-RU" sz="1100" dirty="0">
                <a:latin typeface="+mn-lt"/>
                <a:cs typeface="Arial" charset="0"/>
              </a:rPr>
              <a:t> успешно работает на автомобильном рынке г.Екатеринбурга и Свердловской области начиная с 1996 года. Само название компании подразумевает «движение», «скорость», «развитие» и компания полностью соответствует этим значениям. </a:t>
            </a:r>
          </a:p>
          <a:p>
            <a:pPr algn="just" eaLnBrk="1" hangingPunct="1">
              <a:defRPr/>
            </a:pPr>
            <a:r>
              <a:rPr lang="ru-RU" sz="1100" dirty="0">
                <a:latin typeface="+mn-lt"/>
                <a:cs typeface="Arial" charset="0"/>
              </a:rPr>
              <a:t>           </a:t>
            </a:r>
            <a:r>
              <a:rPr lang="ru-RU" sz="1100" b="1" dirty="0">
                <a:latin typeface="+mn-lt"/>
                <a:cs typeface="Arial" charset="0"/>
              </a:rPr>
              <a:t>Основные виды деятельности </a:t>
            </a:r>
            <a:r>
              <a:rPr lang="ru-RU" sz="1100" dirty="0">
                <a:latin typeface="+mn-lt"/>
                <a:cs typeface="Arial" charset="0"/>
              </a:rPr>
              <a:t>: Розничная торговля автотранспортными средствами, оптовая торговля автотранспортными средствами, техническое обслуживание и ремонт легковых автомобилей, предоставление прочих видов услуг по техническому обслуживанию автотранспортных средств, розничная и оптовая торговля автомобильными деталями, узлами и принадлежностями</a:t>
            </a:r>
          </a:p>
          <a:p>
            <a:pPr algn="just" eaLnBrk="1" hangingPunct="1">
              <a:defRPr/>
            </a:pPr>
            <a:r>
              <a:rPr lang="ru-RU" sz="1100" dirty="0">
                <a:latin typeface="+mn-lt"/>
                <a:cs typeface="Arial" charset="0"/>
              </a:rPr>
              <a:t>         За время существования ГК «Автобан» зарекомендовала себя как надежная и активно развивающаяся компания. ГК «Автобан» отличает непрерывное повышение уровня обслуживания автолюбителей, а так же строительство новых </a:t>
            </a:r>
            <a:r>
              <a:rPr lang="ru-RU" sz="1100" dirty="0" err="1">
                <a:latin typeface="+mn-lt"/>
                <a:cs typeface="Arial" charset="0"/>
              </a:rPr>
              <a:t>автоцентров</a:t>
            </a:r>
            <a:r>
              <a:rPr lang="ru-RU" sz="1100" dirty="0">
                <a:latin typeface="+mn-lt"/>
                <a:cs typeface="Arial" charset="0"/>
              </a:rPr>
              <a:t> в Свердловской области. ООО «Автобан-Север» входит в холдинг ГК «АВТОБАН» и осуществляет деятельность по техническому обслуживанию и ремонту автомобилей с 2008г. В ГК «Автобан» входят 6 </a:t>
            </a:r>
            <a:r>
              <a:rPr lang="ru-RU" sz="1100" dirty="0" err="1">
                <a:latin typeface="+mn-lt"/>
                <a:cs typeface="Arial" charset="0"/>
              </a:rPr>
              <a:t>автоцентров</a:t>
            </a:r>
            <a:r>
              <a:rPr lang="ru-RU" sz="1100" dirty="0">
                <a:latin typeface="+mn-lt"/>
                <a:cs typeface="Arial" charset="0"/>
              </a:rPr>
              <a:t> . </a:t>
            </a:r>
            <a:r>
              <a:rPr lang="ru-RU" sz="1100" dirty="0" err="1">
                <a:latin typeface="+mn-lt"/>
                <a:cs typeface="Arial" charset="0"/>
              </a:rPr>
              <a:t>Компани</a:t>
            </a:r>
            <a:endParaRPr lang="ru-RU" sz="1100" dirty="0">
              <a:latin typeface="+mn-lt"/>
              <a:cs typeface="Arial" charset="0"/>
            </a:endParaRPr>
          </a:p>
          <a:p>
            <a:pPr algn="just" eaLnBrk="1" hangingPunct="1">
              <a:defRPr/>
            </a:pPr>
            <a:r>
              <a:rPr lang="ru-RU" sz="1100" dirty="0">
                <a:latin typeface="+mn-lt"/>
                <a:cs typeface="Arial" charset="0"/>
              </a:rPr>
              <a:t>и имеют статус официального  Дилера следующих брендов :        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059113" y="4508500"/>
            <a:ext cx="230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«Автобан-Запад»</a:t>
            </a:r>
          </a:p>
        </p:txBody>
      </p:sp>
      <p:pic>
        <p:nvPicPr>
          <p:cNvPr id="5125" name="Picture 2" descr="http://avtoban.biz/Portals/0/AC/avtoban_zapad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25209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395288" y="4581525"/>
            <a:ext cx="166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«Автобан» </a:t>
            </a:r>
          </a:p>
        </p:txBody>
      </p:sp>
      <p:sp>
        <p:nvSpPr>
          <p:cNvPr id="5127" name="Прямоугольник 8"/>
          <p:cNvSpPr>
            <a:spLocks noChangeArrowheads="1"/>
          </p:cNvSpPr>
          <p:nvPr/>
        </p:nvSpPr>
        <p:spPr bwMode="auto">
          <a:xfrm>
            <a:off x="250825" y="6308725"/>
            <a:ext cx="201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«Лада-Березовский» («Автобан-Березовский»)</a:t>
            </a:r>
          </a:p>
        </p:txBody>
      </p:sp>
      <p:sp>
        <p:nvSpPr>
          <p:cNvPr id="5128" name="Прямоугольник 10"/>
          <p:cNvSpPr>
            <a:spLocks noChangeArrowheads="1"/>
          </p:cNvSpPr>
          <p:nvPr/>
        </p:nvSpPr>
        <p:spPr bwMode="auto">
          <a:xfrm rot="10800000" flipH="1" flipV="1">
            <a:off x="3073400" y="6305550"/>
            <a:ext cx="205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«Каменск-Лада»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(«Автобан-Каменск»)</a:t>
            </a:r>
          </a:p>
        </p:txBody>
      </p:sp>
      <p:pic>
        <p:nvPicPr>
          <p:cNvPr id="5129" name="Рисунок 11" descr="http://avtoban.biz/Portals/0/az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280828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Прямоугольник 14"/>
          <p:cNvSpPr>
            <a:spLocks noChangeArrowheads="1"/>
          </p:cNvSpPr>
          <p:nvPr/>
        </p:nvSpPr>
        <p:spPr bwMode="auto">
          <a:xfrm>
            <a:off x="5940425" y="4508500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«Автобан-Запад-Плюс»</a:t>
            </a:r>
          </a:p>
        </p:txBody>
      </p:sp>
      <p:pic>
        <p:nvPicPr>
          <p:cNvPr id="5131" name="Picture 23" descr="http://avtoban.biz/Portals/0/volkswage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89363"/>
            <a:ext cx="2889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26098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Прямоугольник 17"/>
          <p:cNvSpPr>
            <a:spLocks noChangeArrowheads="1"/>
          </p:cNvSpPr>
          <p:nvPr/>
        </p:nvSpPr>
        <p:spPr bwMode="auto">
          <a:xfrm rot="10800000" flipV="1">
            <a:off x="6084888" y="6397625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«Автобан-Север»</a:t>
            </a:r>
          </a:p>
        </p:txBody>
      </p:sp>
      <p:pic>
        <p:nvPicPr>
          <p:cNvPr id="5134" name="Picture 3" descr="http://avtoban.biz/Portals/0/Flash/Cadillac_logo_150_15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76475"/>
            <a:ext cx="4667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3" descr="http://avtoban.biz/Portals/0/volkswagen.jpg">
            <a:hlinkClick r:id="rId4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76475"/>
            <a:ext cx="5603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5" descr="http://avtoban.biz/Portals/0/Flash/Opel_logo_150_15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504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6" descr="http://avtoban.biz/Portals/0/logoShev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6477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Рисунок 23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9" descr="http://avtoban.biz/Portals/0/Flash/Geely_logo_150_15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3" descr="http://avtoban.biz/Portals/0/Flash/BYD_logo_150_15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76475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0" descr="http://avtoban.biz/Portals/0/Flash/Chery_logo_150_15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76475"/>
            <a:ext cx="6270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15" descr="http://avtoban.biz/Portals/0/Flash/IKCO_logo_15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76475"/>
            <a:ext cx="3651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12" descr="http://avtoban.biz/Portals/0/Flash/greatwall_newlogo_150_15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" descr="C:\Documents and Settings\natalych\Мои документы\Мои рисунки\презентация\3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03788"/>
            <a:ext cx="259238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24400"/>
            <a:ext cx="280828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" descr="C:\Users\gosheva\AppData\Local\Temp\Rar$DI00.031\1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30241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Рисунок 26" descr="94340611338699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435975" cy="725488"/>
          </a:xfrm>
        </p:spPr>
        <p:txBody>
          <a:bodyPr/>
          <a:lstStyle/>
          <a:p>
            <a:r>
              <a:rPr lang="ru-RU" altLang="ru-RU" sz="3200" smtClean="0">
                <a:solidFill>
                  <a:srgbClr val="FF0000"/>
                </a:solidFill>
              </a:rPr>
              <a:t>Развитие компании</a:t>
            </a:r>
            <a:br>
              <a:rPr lang="ru-RU" altLang="ru-RU" sz="3200" smtClean="0">
                <a:solidFill>
                  <a:srgbClr val="FF0000"/>
                </a:solidFill>
              </a:rPr>
            </a:br>
            <a:r>
              <a:rPr lang="ru-RU" altLang="ru-RU" sz="3200" smtClean="0">
                <a:solidFill>
                  <a:srgbClr val="FF0000"/>
                </a:solidFill>
              </a:rPr>
              <a:t> «Автобан-Север»</a:t>
            </a:r>
            <a:r>
              <a:rPr lang="ru-RU" altLang="ru-RU" sz="2400" smtClean="0">
                <a:solidFill>
                  <a:srgbClr val="FF0066"/>
                </a:solidFill>
              </a:rPr>
              <a:t/>
            </a:r>
            <a:br>
              <a:rPr lang="ru-RU" altLang="ru-RU" sz="2400" smtClean="0">
                <a:solidFill>
                  <a:srgbClr val="FF0066"/>
                </a:solidFill>
              </a:rPr>
            </a:br>
            <a:endParaRPr lang="ru-RU" altLang="ru-RU" sz="2400" smtClean="0">
              <a:solidFill>
                <a:srgbClr val="FF0066"/>
              </a:solidFill>
            </a:endParaRPr>
          </a:p>
        </p:txBody>
      </p:sp>
      <p:sp>
        <p:nvSpPr>
          <p:cNvPr id="6147" name="Прямоугольник 7"/>
          <p:cNvSpPr>
            <a:spLocks noChangeArrowheads="1"/>
          </p:cNvSpPr>
          <p:nvPr/>
        </p:nvSpPr>
        <p:spPr bwMode="auto">
          <a:xfrm>
            <a:off x="428625" y="1071563"/>
            <a:ext cx="8429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 </a:t>
            </a:r>
            <a:r>
              <a:rPr lang="ru-RU" altLang="ru-RU" sz="1800">
                <a:latin typeface="Arial" panose="020B0604020202020204" pitchFamily="34" charset="0"/>
              </a:rPr>
              <a:t>               </a:t>
            </a:r>
            <a:r>
              <a:rPr lang="ru-RU" altLang="ru-RU" sz="1400">
                <a:latin typeface="Arial" panose="020B0604020202020204" pitchFamily="34" charset="0"/>
              </a:rPr>
              <a:t>Автоцентр «Автобан-Север» был открыт в апреле 2008 года. До декабря 2012 года оказывались только услуги по кузовному ремонту автомобилей.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>
                <a:latin typeface="Arial" panose="020B0604020202020204" pitchFamily="34" charset="0"/>
              </a:rPr>
              <a:t>                    К декабрю 2012 года автоцентр был реконструирован и создан единый комплекс дилерского центра Фольксваген.</a:t>
            </a:r>
          </a:p>
        </p:txBody>
      </p:sp>
      <p:pic>
        <p:nvPicPr>
          <p:cNvPr id="6148" name="Picture 5" descr="C:\Users\k.g.obuhov\Desktop\Презентация АУДАТЕКС\Фотки для презентации\IMG_0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786063"/>
            <a:ext cx="39290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:\Users\k.g.obuhov\Desktop\Презентация АУДАТЕКС\Фотки для презентации\DSCN08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786063"/>
            <a:ext cx="40259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z="3200" smtClean="0">
                <a:solidFill>
                  <a:srgbClr val="FF0000"/>
                </a:solidFill>
              </a:rPr>
              <a:t>Статистика работы кузовного цеха </a:t>
            </a:r>
            <a:br>
              <a:rPr lang="ru-RU" altLang="ru-RU" sz="3200" smtClean="0">
                <a:solidFill>
                  <a:srgbClr val="FF0000"/>
                </a:solidFill>
              </a:rPr>
            </a:br>
            <a:r>
              <a:rPr lang="ru-RU" altLang="ru-RU" sz="3200" smtClean="0">
                <a:solidFill>
                  <a:srgbClr val="FF0000"/>
                </a:solidFill>
              </a:rPr>
              <a:t>«Автобан-Север»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714500"/>
          <a:ext cx="3000375" cy="2697163"/>
        </p:xfrm>
        <a:graphic>
          <a:graphicData uri="http://schemas.openxmlformats.org/drawingml/2006/table">
            <a:tbl>
              <a:tblPr/>
              <a:tblGrid>
                <a:gridCol w="788960"/>
                <a:gridCol w="857250"/>
                <a:gridCol w="1354165"/>
              </a:tblGrid>
              <a:tr h="455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300" b="1" dirty="0" err="1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/ч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Работ (</a:t>
                      </a:r>
                      <a:r>
                        <a:rPr lang="ru-RU" sz="1300" b="1" dirty="0" err="1" smtClean="0">
                          <a:latin typeface="Calibri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4422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5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981 051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8665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11 464 880 </a:t>
                      </a: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9680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latin typeface="+mn-lt"/>
                          <a:ea typeface="Calibri"/>
                          <a:cs typeface="Times New Roman"/>
                        </a:rPr>
                        <a:t>8 812 706</a:t>
                      </a: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14480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13 983 001</a:t>
                      </a: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20525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21 250 724</a:t>
                      </a: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21833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28 131 247</a:t>
                      </a: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16174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20 749 976</a:t>
                      </a:r>
                    </a:p>
                  </a:txBody>
                  <a:tcPr marL="50262" marR="50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233" name="Picture 41" descr="C:\Users\k.g.obuhov\Desktop\Презентация АУДАТЕКС\Фотки для презентации\DSC04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643063"/>
            <a:ext cx="37861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42" descr="C:\Users\k.g.obuhov\Desktop\Презентация АУДАТЕКС\Фотки для презентации\IMG_06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214813"/>
            <a:ext cx="378618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5" name="Прямоугольник 5"/>
          <p:cNvSpPr>
            <a:spLocks noChangeArrowheads="1"/>
          </p:cNvSpPr>
          <p:nvPr/>
        </p:nvSpPr>
        <p:spPr bwMode="auto">
          <a:xfrm>
            <a:off x="214313" y="5143500"/>
            <a:ext cx="3143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</a:rPr>
              <a:t>Пиковые показатели выработки около </a:t>
            </a:r>
            <a:r>
              <a:rPr lang="ru-RU" altLang="ru-RU" sz="1800" b="1">
                <a:latin typeface="Arial" panose="020B0604020202020204" pitchFamily="34" charset="0"/>
              </a:rPr>
              <a:t>2000 н/ч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</a:rPr>
              <a:t>Страховые компании-партнеры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285750" y="1428750"/>
            <a:ext cx="507206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Росгосстрах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Ингострах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Ренессанс-Страхование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Альянс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Альфа-Страхование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Цюрих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СК Уралсиб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Военно-страховая компания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Объединенная страховая компания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СК Согласие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СК Екатеринбург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СК Компаньон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Московская страховая компания</a:t>
            </a:r>
          </a:p>
        </p:txBody>
      </p:sp>
      <p:pic>
        <p:nvPicPr>
          <p:cNvPr id="10244" name="Picture 4" descr="C:\Users\k.g.obuhov\Pictures\logo-right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28750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k.g.obuhov\Pictures\logo-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1443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http://go4.imgsmail.ru/imgpreview?key=3a2681f434e9ca9d&amp;mb=imgdb_preview_5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928813"/>
            <a:ext cx="12144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http://tvoya-strahovaya.ru/wp-content/uploads/2013/07/Allianz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14563"/>
            <a:ext cx="13303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http://go4.imgsmail.ru/imgpreview?key=c8a6bc5a1f9f292&amp;mb=imgdb_preview_11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500313"/>
            <a:ext cx="13573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 descr="http://go1.imgsmail.ru/imgpreview?key=1fc739d6146ca860&amp;mb=imgdb_preview_16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1750"/>
            <a:ext cx="1071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5" descr="http://go4.imgsmail.ru/imgpreview?key=7e7d5029d702abc3&amp;mb=imgdb_preview_137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857500"/>
            <a:ext cx="1071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7" descr="http://go3.imgsmail.ru/imgpreview?key=5554168eadd47503&amp;mb=imgdb_preview_2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143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9" descr="http://go3.imgsmail.ru/imgpreview?key=5cbe8147a5edfd4c&amp;mb=imgdb_preview_7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0500"/>
            <a:ext cx="1550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1" descr="http://go3.imgsmail.ru/imgpreview?key=6a35e10bc589d24f&amp;mb=imgdb_preview_20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714750"/>
            <a:ext cx="13573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3" descr="http://go3.imgsmail.ru/imgpreview?key=4705b16f805cc4b7&amp;mb=imgdb_preview_40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357563"/>
            <a:ext cx="785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7" descr="http://go4.imgsmail.ru/imgpreview?key=28cc01abb32dbb0f&amp;mb=imgdb_preview_1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643438"/>
            <a:ext cx="8572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9" descr="http://garmed.ru/images/stories/014/image01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143375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FF0000"/>
                </a:solidFill>
              </a:rPr>
              <a:t>Партнеры по коммуникациям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0" cy="3757613"/>
          </a:xfrm>
        </p:spPr>
        <p:txBody>
          <a:bodyPr/>
          <a:lstStyle/>
          <a:p>
            <a:r>
              <a:rPr lang="ru-RU" altLang="ru-RU" b="1" smtClean="0">
                <a:solidFill>
                  <a:schemeClr val="tx2"/>
                </a:solidFill>
              </a:rPr>
              <a:t>Альфа – Страхование</a:t>
            </a:r>
          </a:p>
          <a:p>
            <a:r>
              <a:rPr lang="ru-RU" altLang="ru-RU" b="1" smtClean="0">
                <a:solidFill>
                  <a:schemeClr val="tx2"/>
                </a:solidFill>
              </a:rPr>
              <a:t>Ренессанс- Страхование  </a:t>
            </a:r>
            <a:r>
              <a:rPr lang="ru-RU" altLang="ru-RU" sz="1400" b="1" smtClean="0">
                <a:solidFill>
                  <a:schemeClr val="tx2"/>
                </a:solidFill>
              </a:rPr>
              <a:t>(в ближайшей перспективе)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400" b="1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1400" b="1" smtClean="0">
                <a:solidFill>
                  <a:schemeClr val="tx2"/>
                </a:solidFill>
              </a:rPr>
              <a:t>Кол-во уникальных коммуникаций </a:t>
            </a:r>
            <a:r>
              <a:rPr lang="ru-RU" altLang="ru-RU" sz="1600" b="1" smtClean="0">
                <a:solidFill>
                  <a:schemeClr val="tx2"/>
                </a:solidFill>
              </a:rPr>
              <a:t>на 2013 г.: </a:t>
            </a:r>
          </a:p>
          <a:p>
            <a:pPr>
              <a:buFontTx/>
              <a:buChar char="-"/>
            </a:pPr>
            <a:r>
              <a:rPr lang="ru-RU" altLang="ru-RU" sz="2000" b="1" smtClean="0">
                <a:solidFill>
                  <a:schemeClr val="tx2"/>
                </a:solidFill>
              </a:rPr>
              <a:t>Автобан-Север  98</a:t>
            </a:r>
          </a:p>
          <a:p>
            <a:pPr>
              <a:buFontTx/>
              <a:buChar char="-"/>
            </a:pPr>
            <a:r>
              <a:rPr lang="ru-RU" altLang="ru-RU" sz="2000" b="1" smtClean="0">
                <a:solidFill>
                  <a:schemeClr val="tx2"/>
                </a:solidFill>
              </a:rPr>
              <a:t>Автобан-Запад  481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chemeClr val="tx2"/>
                </a:solidFill>
              </a:rPr>
              <a:t>				</a:t>
            </a:r>
            <a:r>
              <a:rPr lang="ru-RU" altLang="ru-RU" sz="1800" b="1" smtClean="0">
                <a:solidFill>
                  <a:schemeClr val="tx2"/>
                </a:solidFill>
              </a:rPr>
              <a:t>на 2014г.:</a:t>
            </a:r>
          </a:p>
          <a:p>
            <a:pPr>
              <a:buFontTx/>
              <a:buChar char="-"/>
            </a:pPr>
            <a:r>
              <a:rPr lang="ru-RU" altLang="ru-RU" sz="2000" b="1" smtClean="0">
                <a:solidFill>
                  <a:schemeClr val="tx2"/>
                </a:solidFill>
              </a:rPr>
              <a:t>Автобан-Север  137</a:t>
            </a:r>
          </a:p>
          <a:p>
            <a:pPr>
              <a:buFontTx/>
              <a:buChar char="-"/>
            </a:pPr>
            <a:r>
              <a:rPr lang="ru-RU" altLang="ru-RU" sz="2000" b="1" smtClean="0">
                <a:solidFill>
                  <a:schemeClr val="tx2"/>
                </a:solidFill>
              </a:rPr>
              <a:t>Автобан-Запад   475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  <a:p>
            <a:pPr>
              <a:buFontTx/>
              <a:buChar char="-"/>
            </a:pPr>
            <a:endParaRPr lang="ru-RU" altLang="ru-RU" smtClean="0"/>
          </a:p>
        </p:txBody>
      </p:sp>
      <p:pic>
        <p:nvPicPr>
          <p:cNvPr id="11268" name="Picture 2" descr="http://go2.imgsmail.ru/imgpreview?key=1e681fcfc47aa3b0&amp;mb=imgdb_preview_4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357563"/>
            <a:ext cx="32623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FF0000"/>
                </a:solidFill>
              </a:rPr>
              <a:t>Преимущества коммуникаций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3050"/>
          </a:xfrm>
        </p:spPr>
        <p:txBody>
          <a:bodyPr/>
          <a:lstStyle/>
          <a:p>
            <a:r>
              <a:rPr lang="ru-RU" altLang="ru-RU" b="1" smtClean="0">
                <a:solidFill>
                  <a:schemeClr val="tx2"/>
                </a:solidFill>
              </a:rPr>
              <a:t>Уменьшение сроков согласования</a:t>
            </a:r>
          </a:p>
          <a:p>
            <a:r>
              <a:rPr lang="ru-RU" altLang="ru-RU" b="1" smtClean="0">
                <a:solidFill>
                  <a:schemeClr val="tx2"/>
                </a:solidFill>
              </a:rPr>
              <a:t>Снижение кол-ва спорных ситуаций</a:t>
            </a:r>
          </a:p>
          <a:p>
            <a:r>
              <a:rPr lang="ru-RU" altLang="ru-RU" b="1" smtClean="0">
                <a:solidFill>
                  <a:schemeClr val="tx2"/>
                </a:solidFill>
              </a:rPr>
              <a:t>Облегчение контроля за работой специалистов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12292" name="Picture 2" descr="http://go1.imgsmail.ru/imgpreview?key=54a7c06cfeb48bbb&amp;mb=imgdb_preview_1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1211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Благодарим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/>
              <a:t>Обухов Константин </a:t>
            </a:r>
            <a:r>
              <a:rPr lang="ru-RU" sz="2000" dirty="0" smtClean="0"/>
              <a:t>Георгиевич</a:t>
            </a:r>
          </a:p>
          <a:p>
            <a:pPr eaLnBrk="1" hangingPunct="1">
              <a:defRPr/>
            </a:pPr>
            <a:r>
              <a:rPr lang="ru-RU" sz="2000" dirty="0" smtClean="0"/>
              <a:t>«Автобан-Север</a:t>
            </a:r>
            <a:r>
              <a:rPr lang="ru-RU" sz="2000" dirty="0"/>
              <a:t>», г</a:t>
            </a:r>
            <a:r>
              <a:rPr lang="ru-RU" sz="2000" dirty="0" smtClean="0"/>
              <a:t>. Екатеринбург</a:t>
            </a:r>
            <a:endParaRPr lang="ru-RU" sz="2000" dirty="0"/>
          </a:p>
          <a:p>
            <a:pPr eaLnBrk="1" hangingPunct="1">
              <a:defRPr/>
            </a:pPr>
            <a:r>
              <a:rPr lang="ru-RU" sz="2000" u="sng" dirty="0">
                <a:hlinkClick r:id="rId2"/>
              </a:rPr>
              <a:t>k.g.obuhov@avtoban.biz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</TotalTime>
  <Words>388</Words>
  <Application>Microsoft Office PowerPoint</Application>
  <PresentationFormat>Экран (4:3)</PresentationFormat>
  <Paragraphs>80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Calibri</vt:lpstr>
      <vt:lpstr>FuturisXC</vt:lpstr>
      <vt:lpstr>Wingdings</vt:lpstr>
      <vt:lpstr>Тема Office</vt:lpstr>
      <vt:lpstr>Автоцентр</vt:lpstr>
      <vt:lpstr>О группе компаний «АВТОБАН»</vt:lpstr>
      <vt:lpstr>Развитие компании  «Автобан-Север» </vt:lpstr>
      <vt:lpstr>Статистика работы кузовного цеха  «Автобан-Север» </vt:lpstr>
      <vt:lpstr>Страховые компании-партнеры</vt:lpstr>
      <vt:lpstr>Партнеры по коммуникациям</vt:lpstr>
      <vt:lpstr>Преимущества коммуникаций</vt:lpstr>
      <vt:lpstr>Благодарим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организации</dc:title>
  <dc:creator>Pakhnotskiy</dc:creator>
  <cp:lastModifiedBy>Oksana Karamushka</cp:lastModifiedBy>
  <cp:revision>237</cp:revision>
  <dcterms:created xsi:type="dcterms:W3CDTF">2011-02-08T09:11:09Z</dcterms:created>
  <dcterms:modified xsi:type="dcterms:W3CDTF">2014-12-18T12:11:55Z</dcterms:modified>
</cp:coreProperties>
</file>