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50" autoAdjust="0"/>
    <p:restoredTop sz="94660"/>
  </p:normalViewPr>
  <p:slideViewPr>
    <p:cSldViewPr snapToGrid="0">
      <p:cViewPr>
        <p:scale>
          <a:sx n="50" d="100"/>
          <a:sy n="50" d="100"/>
        </p:scale>
        <p:origin x="1446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772467286031769"/>
          <c:y val="2.38231761965962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6940913680866557"/>
          <c:w val="0.81742606160778764"/>
          <c:h val="0.730590863191334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Марки автомобилей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VW</c:v>
                </c:pt>
                <c:pt idx="1">
                  <c:v>BMW</c:v>
                </c:pt>
                <c:pt idx="2">
                  <c:v>SKODA</c:v>
                </c:pt>
                <c:pt idx="3">
                  <c:v>Прочие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</c:v>
                </c:pt>
                <c:pt idx="1">
                  <c:v>20</c:v>
                </c:pt>
                <c:pt idx="2">
                  <c:v>30</c:v>
                </c:pt>
                <c:pt idx="3">
                  <c:v>10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Клиенты кузовного цеха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30ACEC"/>
                </a:solidFill>
                <a:round/>
              </a:ln>
              <a:effectLst>
                <a:outerShdw blurRad="50800" dist="38100" dir="2700000" algn="tl" rotWithShape="0">
                  <a:srgbClr val="30ACEC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Страховые компании</c:v>
                </c:pt>
                <c:pt idx="1">
                  <c:v>Физ. лица</c:v>
                </c:pt>
                <c:pt idx="2">
                  <c:v>Юр. Лица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85</c:v>
                </c:pt>
                <c:pt idx="1">
                  <c:v>13</c:v>
                </c:pt>
                <c:pt idx="2">
                  <c:v>7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dirty="0" smtClean="0"/>
              <a:t>Доли загрузки цеха </a:t>
            </a:r>
            <a:r>
              <a:rPr lang="ru-RU" dirty="0"/>
              <a:t>страховыми компаниями </a:t>
            </a:r>
            <a:r>
              <a:rPr lang="ru-RU" dirty="0" smtClean="0"/>
              <a:t>за </a:t>
            </a:r>
            <a:r>
              <a:rPr lang="ru-RU" dirty="0"/>
              <a:t>2014 год</a:t>
            </a:r>
          </a:p>
        </c:rich>
      </c:tx>
      <c:layout>
        <c:manualLayout>
          <c:xMode val="edge"/>
          <c:yMode val="edge"/>
          <c:x val="0.10080068897637795"/>
          <c:y val="1.17187492791123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загрузки страховыми компаниями в % за 2014 год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2000"/>
                    </a:schemeClr>
                  </a:gs>
                  <a:gs pos="100000">
                    <a:schemeClr val="accent1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2000"/>
                    </a:schemeClr>
                  </a:gs>
                  <a:gs pos="100000">
                    <a:schemeClr val="accent2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2000"/>
                    </a:schemeClr>
                  </a:gs>
                  <a:gs pos="100000">
                    <a:schemeClr val="accent3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2000"/>
                    </a:schemeClr>
                  </a:gs>
                  <a:gs pos="100000">
                    <a:schemeClr val="accent4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2000"/>
                    </a:schemeClr>
                  </a:gs>
                  <a:gs pos="100000">
                    <a:schemeClr val="accent5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6000"/>
                      <a:lumMod val="102000"/>
                    </a:schemeClr>
                  </a:gs>
                  <a:gs pos="100000">
                    <a:schemeClr val="accent6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6000"/>
                      <a:lumMod val="102000"/>
                    </a:schemeClr>
                  </a:gs>
                  <a:gs pos="100000">
                    <a:schemeClr val="accent1">
                      <a:lumMod val="60000"/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6000"/>
                      <a:lumMod val="102000"/>
                    </a:schemeClr>
                  </a:gs>
                  <a:gs pos="100000">
                    <a:schemeClr val="accent2">
                      <a:lumMod val="60000"/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96000"/>
                      <a:lumMod val="102000"/>
                    </a:schemeClr>
                  </a:gs>
                  <a:gs pos="100000">
                    <a:schemeClr val="accent3">
                      <a:lumMod val="60000"/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96000"/>
                      <a:lumMod val="102000"/>
                    </a:schemeClr>
                  </a:gs>
                  <a:gs pos="100000">
                    <a:schemeClr val="accent4">
                      <a:lumMod val="60000"/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96000"/>
                      <a:lumMod val="102000"/>
                    </a:schemeClr>
                  </a:gs>
                  <a:gs pos="100000">
                    <a:schemeClr val="accent5">
                      <a:lumMod val="60000"/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96000"/>
                      <a:lumMod val="102000"/>
                    </a:schemeClr>
                  </a:gs>
                  <a:gs pos="100000">
                    <a:schemeClr val="accent6">
                      <a:lumMod val="60000"/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96000"/>
                      <a:lumMod val="102000"/>
                    </a:schemeClr>
                  </a:gs>
                  <a:gs pos="100000">
                    <a:schemeClr val="accent1">
                      <a:lumMod val="80000"/>
                      <a:lumOff val="20000"/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96000"/>
                      <a:lumMod val="102000"/>
                    </a:schemeClr>
                  </a:gs>
                  <a:gs pos="100000">
                    <a:schemeClr val="accent2">
                      <a:lumMod val="80000"/>
                      <a:lumOff val="20000"/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96000"/>
                      <a:lumMod val="102000"/>
                    </a:schemeClr>
                  </a:gs>
                  <a:gs pos="100000">
                    <a:schemeClr val="accent3">
                      <a:lumMod val="80000"/>
                      <a:lumOff val="20000"/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tint val="96000"/>
                      <a:lumMod val="102000"/>
                    </a:schemeClr>
                  </a:gs>
                  <a:gs pos="100000">
                    <a:schemeClr val="accent4">
                      <a:lumMod val="80000"/>
                      <a:lumOff val="20000"/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</c:dPt>
          <c:dLbls>
            <c:dLbl>
              <c:idx val="0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>
                          <a:lumMod val="8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>
                          <a:lumMod val="8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0625000000000001E-2"/>
                  <c:y val="-7.265624553049679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>
                          <a:lumMod val="8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6562499999999999E-2"/>
                  <c:y val="0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>
                          <a:lumMod val="8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5000000000000001E-2"/>
                  <c:y val="9.3749994232898981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>
                          <a:lumMod val="8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6.2500000000001148E-3"/>
                  <c:y val="3.2812497981514553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>
                          <a:lumMod val="8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2812500000000001E-2"/>
                  <c:y val="9.3749994232898114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>
                          <a:lumMod val="8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2.5481397137982642E-2"/>
                  <c:y val="7.86838118899294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>
                          <a:lumMod val="8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0312499999999973E-2"/>
                  <c:y val="3.2812497981514727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>
                          <a:lumMod val="8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6.4062499999999994E-2"/>
                  <c:y val="3.2812497981514643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>
                          <a:lumMod val="8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119525098425196"/>
                      <c:h val="7.5515620354600133E-2"/>
                    </c:manualLayout>
                  </c15:layout>
                </c:ext>
              </c:extLst>
            </c:dLbl>
            <c:dLbl>
              <c:idx val="10"/>
              <c:layout>
                <c:manualLayout>
                  <c:x val="-8.7500000000000008E-2"/>
                  <c:y val="-2.812499826986969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>
                          <a:lumMod val="8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6.5625000000000017E-2"/>
                  <c:y val="-0.100781243800366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lt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31A23E0-B1A9-405F-B33D-96F3797765EB}" type="CATEGORYNAME">
                      <a:rPr lang="ru-RU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DA8C8C57-94C8-42D2-AA30-8A35197FD3B8}" type="PERCENTAGE">
                      <a:rPr lang="ru-RU" baseline="0" smtClean="0"/>
                      <a:pPr>
                        <a:defRPr/>
                      </a:pPr>
                      <a:t>[ПРОЦЕНТ]</a:t>
                    </a:fld>
                    <a:endParaRPr lang="ru-RU" baseline="0" dirty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>
                          <a:lumMod val="8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2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>
                          <a:lumMod val="8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3"/>
              <c:layout>
                <c:manualLayout>
                  <c:x val="-5.6250000000000057E-2"/>
                  <c:y val="-2.109374870240227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>
                          <a:lumMod val="8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1.5625E-2"/>
                  <c:y val="-1.4062499134934847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>
                          <a:lumMod val="8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0.1"/>
                  <c:y val="-7.0312495674674236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>
                          <a:lumMod val="8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Лист1!$A$2:$A$17</c:f>
              <c:strCache>
                <c:ptCount val="16"/>
                <c:pt idx="0">
                  <c:v>Ингосстрах</c:v>
                </c:pt>
                <c:pt idx="1">
                  <c:v>ЮГОРИЯ ГСК</c:v>
                </c:pt>
                <c:pt idx="2">
                  <c:v>СОГАЗ</c:v>
                </c:pt>
                <c:pt idx="3">
                  <c:v>СЕВЕРНАЯ КАЗНА</c:v>
                </c:pt>
                <c:pt idx="4">
                  <c:v>РЕСО - Гарантия</c:v>
                </c:pt>
                <c:pt idx="5">
                  <c:v>ТЮМЕНЬ - ПОЛИС</c:v>
                </c:pt>
                <c:pt idx="6">
                  <c:v>ВСК</c:v>
                </c:pt>
                <c:pt idx="7">
                  <c:v>АльфаСтрахование</c:v>
                </c:pt>
                <c:pt idx="8">
                  <c:v>Ренессанс Страхование</c:v>
                </c:pt>
                <c:pt idx="9">
                  <c:v>Энергогарант</c:v>
                </c:pt>
                <c:pt idx="10">
                  <c:v>ОРАНТА</c:v>
                </c:pt>
                <c:pt idx="11">
                  <c:v>УралСиб</c:v>
                </c:pt>
                <c:pt idx="12">
                  <c:v>Росгосстрах</c:v>
                </c:pt>
                <c:pt idx="13">
                  <c:v>Альянс</c:v>
                </c:pt>
                <c:pt idx="14">
                  <c:v>ЭРГО</c:v>
                </c:pt>
                <c:pt idx="15">
                  <c:v>Компаньон</c:v>
                </c:pt>
              </c:strCache>
            </c:strRef>
          </c:cat>
          <c:val>
            <c:numRef>
              <c:f>Лист1!$B$2:$B$17</c:f>
              <c:numCache>
                <c:formatCode>#,##0.00\ _₽</c:formatCode>
                <c:ptCount val="16"/>
                <c:pt idx="0">
                  <c:v>17.198686667867914</c:v>
                </c:pt>
                <c:pt idx="1">
                  <c:v>7.8899073040859662</c:v>
                </c:pt>
                <c:pt idx="2">
                  <c:v>6.9183261468863053</c:v>
                </c:pt>
                <c:pt idx="3">
                  <c:v>4.2540204354597155E-2</c:v>
                </c:pt>
                <c:pt idx="4">
                  <c:v>6.873829228372867</c:v>
                </c:pt>
                <c:pt idx="5">
                  <c:v>2.3450840449979871</c:v>
                </c:pt>
                <c:pt idx="6">
                  <c:v>1.5805748620631641</c:v>
                </c:pt>
                <c:pt idx="7">
                  <c:v>10.62634761033023</c:v>
                </c:pt>
                <c:pt idx="8">
                  <c:v>5.5359317004567403</c:v>
                </c:pt>
                <c:pt idx="9">
                  <c:v>0.3553104469449318</c:v>
                </c:pt>
                <c:pt idx="10">
                  <c:v>3.7703969391251445E-2</c:v>
                </c:pt>
                <c:pt idx="11">
                  <c:v>3.8083997921648578E-2</c:v>
                </c:pt>
                <c:pt idx="12">
                  <c:v>27.472508412545853</c:v>
                </c:pt>
                <c:pt idx="13">
                  <c:v>3.4030720186711036</c:v>
                </c:pt>
                <c:pt idx="14">
                  <c:v>0.87296068358023826</c:v>
                </c:pt>
                <c:pt idx="15">
                  <c:v>1.8643013904075305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15136687992126"/>
          <c:y val="2.54509103042452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line3D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Темп роста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2000"/>
                  </a:schemeClr>
                </a:gs>
                <a:gs pos="100000">
                  <a:schemeClr val="accent2">
                    <a:shade val="88000"/>
                    <a:lumMod val="94000"/>
                  </a:schemeClr>
                </a:gs>
              </a:gsLst>
              <a:path path="circle">
                <a:fillToRect l="50000" t="100000" r="100000" b="50000"/>
              </a:path>
            </a:gradFill>
            <a:ln>
              <a:noFill/>
            </a:ln>
            <a:effectLst/>
            <a:sp3d/>
          </c:spPr>
          <c:cat>
            <c:numRef>
              <c:f>Лист1!$A$2:$A$11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</c:v>
                </c:pt>
                <c:pt idx="1">
                  <c:v>1.3</c:v>
                </c:pt>
                <c:pt idx="2">
                  <c:v>1.7</c:v>
                </c:pt>
                <c:pt idx="3">
                  <c:v>1.8</c:v>
                </c:pt>
                <c:pt idx="4">
                  <c:v>2.2999999999999998</c:v>
                </c:pt>
                <c:pt idx="5">
                  <c:v>2.8</c:v>
                </c:pt>
                <c:pt idx="6">
                  <c:v>3.2</c:v>
                </c:pt>
                <c:pt idx="7">
                  <c:v>3.7</c:v>
                </c:pt>
                <c:pt idx="8">
                  <c:v>4.4000000000000004</c:v>
                </c:pt>
                <c:pt idx="9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5426752"/>
        <c:axId val="225425968"/>
        <c:axId val="280122040"/>
      </c:line3DChart>
      <c:catAx>
        <c:axId val="22542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425968"/>
        <c:crosses val="autoZero"/>
        <c:auto val="1"/>
        <c:lblAlgn val="ctr"/>
        <c:lblOffset val="100"/>
        <c:noMultiLvlLbl val="0"/>
      </c:catAx>
      <c:valAx>
        <c:axId val="225425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426752"/>
        <c:crosses val="autoZero"/>
        <c:crossBetween val="between"/>
      </c:valAx>
      <c:serAx>
        <c:axId val="28012204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425968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Количество</a:t>
            </a:r>
            <a:r>
              <a:rPr lang="ru-RU" baseline="0" dirty="0" smtClean="0"/>
              <a:t> коммуникаций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"Авто-Дина сервис"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2000"/>
                  </a:schemeClr>
                </a:gs>
                <a:gs pos="100000">
                  <a:schemeClr val="accent1">
                    <a:shade val="88000"/>
                    <a:lumMod val="94000"/>
                  </a:schemeClr>
                </a:gs>
              </a:gsLst>
              <a:path path="circle">
                <a:fillToRect l="50000" t="100000" r="100000" b="50000"/>
              </a:path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6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25400" h="12700"/>
            </a:sp3d>
          </c:spPr>
          <c:invertIfNegative val="0"/>
          <c:cat>
            <c:strRef>
              <c:f>Лист1!$A$2:$A$3</c:f>
              <c:strCache>
                <c:ptCount val="2"/>
                <c:pt idx="0">
                  <c:v>2013 г.</c:v>
                </c:pt>
                <c:pt idx="1">
                  <c:v>2014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137</c:v>
                </c:pt>
                <c:pt idx="1">
                  <c:v>199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"Дина-Моторс сервис"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2000"/>
                  </a:schemeClr>
                </a:gs>
                <a:gs pos="100000">
                  <a:schemeClr val="accent2">
                    <a:shade val="88000"/>
                    <a:lumMod val="94000"/>
                  </a:schemeClr>
                </a:gs>
              </a:gsLst>
              <a:path path="circle">
                <a:fillToRect l="50000" t="100000" r="100000" b="50000"/>
              </a:path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6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25400" h="12700"/>
            </a:sp3d>
          </c:spPr>
          <c:invertIfNegative val="0"/>
          <c:cat>
            <c:strRef>
              <c:f>Лист1!$A$2:$A$3</c:f>
              <c:strCache>
                <c:ptCount val="2"/>
                <c:pt idx="0">
                  <c:v>2013 г.</c:v>
                </c:pt>
                <c:pt idx="1">
                  <c:v>2014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342</c:v>
                </c:pt>
                <c:pt idx="1">
                  <c:v>314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25775680"/>
        <c:axId val="279285960"/>
      </c:barChart>
      <c:catAx>
        <c:axId val="225775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9285960"/>
        <c:crosses val="autoZero"/>
        <c:auto val="1"/>
        <c:lblAlgn val="ctr"/>
        <c:lblOffset val="100"/>
        <c:noMultiLvlLbl val="0"/>
      </c:catAx>
      <c:valAx>
        <c:axId val="279285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775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8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760-3AF3-40B5-AC2F-6077DE8C9681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C33D-1783-4483-9B03-3463075BAB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37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760-3AF3-40B5-AC2F-6077DE8C9681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C33D-1783-4483-9B03-3463075BAB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8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760-3AF3-40B5-AC2F-6077DE8C9681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C33D-1783-4483-9B03-3463075BAB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604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2EFB-768C-4154-A2F2-2350F6443BC5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D6FB-A6ED-4181-8B4F-BAD32AE24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768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2EFB-768C-4154-A2F2-2350F6443BC5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D6FB-A6ED-4181-8B4F-BAD32AE24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238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2EFB-768C-4154-A2F2-2350F6443BC5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D6FB-A6ED-4181-8B4F-BAD32AE24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230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2EFB-768C-4154-A2F2-2350F6443BC5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D6FB-A6ED-4181-8B4F-BAD32AE24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919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2EFB-768C-4154-A2F2-2350F6443BC5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D6FB-A6ED-4181-8B4F-BAD32AE24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3941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2EFB-768C-4154-A2F2-2350F6443BC5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D6FB-A6ED-4181-8B4F-BAD32AE24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115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2EFB-768C-4154-A2F2-2350F6443BC5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D6FB-A6ED-4181-8B4F-BAD32AE24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1352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2EFB-768C-4154-A2F2-2350F6443BC5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D6FB-A6ED-4181-8B4F-BAD32AE24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909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760-3AF3-40B5-AC2F-6077DE8C9681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C33D-1783-4483-9B03-3463075BAB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149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2EFB-768C-4154-A2F2-2350F6443BC5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D6FB-A6ED-4181-8B4F-BAD32AE24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0390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2EFB-768C-4154-A2F2-2350F6443BC5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D6FB-A6ED-4181-8B4F-BAD32AE24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356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2EFB-768C-4154-A2F2-2350F6443BC5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D6FB-A6ED-4181-8B4F-BAD32AE24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9610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137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E4EB-9BF5-42DB-AA3A-75BF205CD254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6BAE26B-F58E-4BFD-BC0C-3CC01D426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5411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E4EB-9BF5-42DB-AA3A-75BF205CD254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E26B-F58E-4BFD-BC0C-3CC01D426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1372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E4EB-9BF5-42DB-AA3A-75BF205CD254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E26B-F58E-4BFD-BC0C-3CC01D426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4642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E4EB-9BF5-42DB-AA3A-75BF205CD254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E26B-F58E-4BFD-BC0C-3CC01D426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82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E4EB-9BF5-42DB-AA3A-75BF205CD254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E26B-F58E-4BFD-BC0C-3CC01D426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7246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E4EB-9BF5-42DB-AA3A-75BF205CD254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E26B-F58E-4BFD-BC0C-3CC01D426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48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760-3AF3-40B5-AC2F-6077DE8C9681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C33D-1783-4483-9B03-3463075BAB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871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E4EB-9BF5-42DB-AA3A-75BF205CD254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E26B-F58E-4BFD-BC0C-3CC01D426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7904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E4EB-9BF5-42DB-AA3A-75BF205CD254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E26B-F58E-4BFD-BC0C-3CC01D426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9236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088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2792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803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9389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3665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1971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E4EB-9BF5-42DB-AA3A-75BF205CD254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E26B-F58E-4BFD-BC0C-3CC01D426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6490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E4EB-9BF5-42DB-AA3A-75BF205CD254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E26B-F58E-4BFD-BC0C-3CC01D426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12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760-3AF3-40B5-AC2F-6077DE8C9681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C33D-1783-4483-9B03-3463075BAB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2585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21E4EB-9BF5-42DB-AA3A-75BF205CD254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BAE26B-F58E-4BFD-BC0C-3CC01D426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552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760-3AF3-40B5-AC2F-6077DE8C9681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C33D-1783-4483-9B03-3463075BAB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74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760-3AF3-40B5-AC2F-6077DE8C9681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C33D-1783-4483-9B03-3463075BAB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15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760-3AF3-40B5-AC2F-6077DE8C9681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C33D-1783-4483-9B03-3463075BAB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93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760-3AF3-40B5-AC2F-6077DE8C9681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C33D-1783-4483-9B03-3463075BAB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043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760-3AF3-40B5-AC2F-6077DE8C9681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C33D-1783-4483-9B03-3463075BAB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983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FC760-3AF3-40B5-AC2F-6077DE8C9681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CC33D-1783-4483-9B03-3463075BAB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58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62EFB-768C-4154-A2F2-2350F6443BC5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0D6FB-A6ED-4181-8B4F-BAD32AE24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833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13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belyaev_vitaliy@auto-dina.ru" TargetMode="Externa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288111"/>
            <a:ext cx="9144000" cy="4023360"/>
          </a:xfrm>
        </p:spPr>
        <p:txBody>
          <a:bodyPr anchor="ctr">
            <a:normAutofit/>
          </a:bodyPr>
          <a:lstStyle/>
          <a:p>
            <a:r>
              <a:rPr lang="ru-RU" sz="2800" b="1" dirty="0"/>
              <a:t>«Ускорение процессов взаимодействия в части урегулирования автомобильных убытков при работе в коммуникационном проекте электронного согласования, налаженность взаимоотношений, положительный опыт».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-1399504" y="-218718"/>
            <a:ext cx="9144000" cy="402336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581650" y="4357092"/>
            <a:ext cx="9144000" cy="402336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dirty="0" smtClean="0"/>
              <a:t>ООО «Авто-Дина»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52380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650" y="333955"/>
            <a:ext cx="10018713" cy="128016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Преимущества коммуникаций со страховыми компаниями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383527"/>
            <a:ext cx="10018713" cy="5398936"/>
          </a:xfrm>
        </p:spPr>
        <p:txBody>
          <a:bodyPr anchor="t">
            <a:normAutofit fontScale="85000" lnSpcReduction="10000"/>
          </a:bodyPr>
          <a:lstStyle/>
          <a:p>
            <a:pPr marL="0" indent="0">
              <a:buNone/>
            </a:pPr>
            <a:r>
              <a:rPr lang="ru-RU" sz="1800" dirty="0" smtClean="0"/>
              <a:t>Основные преимущества коммуникаций при работе со страховыми компаниями:</a:t>
            </a:r>
          </a:p>
          <a:p>
            <a:r>
              <a:rPr lang="ru-RU" sz="1800" dirty="0" smtClean="0"/>
              <a:t>Быстрые сроки согласования (передача дела между партнерами происходит в режиме реального времени);</a:t>
            </a:r>
          </a:p>
          <a:p>
            <a:r>
              <a:rPr lang="ru-RU" sz="1800" dirty="0" smtClean="0"/>
              <a:t>Возможность передавать файлы большого размера и в большом количестве;</a:t>
            </a:r>
          </a:p>
          <a:p>
            <a:r>
              <a:rPr lang="ru-RU" sz="1800" dirty="0" smtClean="0"/>
              <a:t>Наличие «фаилообменника» позволяет создавать электронное дело клиента и просматривать всю текущую информацию по делу;</a:t>
            </a:r>
          </a:p>
          <a:p>
            <a:r>
              <a:rPr lang="ru-RU" sz="1800" dirty="0" smtClean="0"/>
              <a:t>Возможность работы по так называемому электронному направлению, что позволяет повысить лояльность клиентов за счет того, что лишний раз не нужно ездить в СК и передавать направление на бумажном носителе;</a:t>
            </a:r>
          </a:p>
          <a:p>
            <a:r>
              <a:rPr lang="ru-RU" sz="1800" dirty="0" smtClean="0"/>
              <a:t>Возможность составления расчета непосредственно в электронном деле, что позволяет понять эксперту полный объем кузовного ремонта при проверке данного дела;</a:t>
            </a:r>
          </a:p>
          <a:p>
            <a:r>
              <a:rPr lang="ru-RU" sz="1800" dirty="0" smtClean="0"/>
              <a:t>Возможность подгрузки и обновления действующих прайс-листов, а также сравнения их с рекомендованными по всей России;</a:t>
            </a:r>
          </a:p>
          <a:p>
            <a:r>
              <a:rPr lang="ru-RU" sz="1800" dirty="0" smtClean="0"/>
              <a:t>Возможность подгрузки сканированных платежных документов дает ускорение сроков урегулирования убытка а также оплаты счетов станциям;</a:t>
            </a:r>
          </a:p>
          <a:p>
            <a:r>
              <a:rPr lang="ru-RU" sz="1800" dirty="0" smtClean="0"/>
              <a:t>Наличие полной информации о движении дела помогает в решении конфликтных ситуациях при согласовании ремонта, основанных на человеческом факторе;</a:t>
            </a:r>
          </a:p>
          <a:p>
            <a:r>
              <a:rPr lang="ru-RU" sz="1800" dirty="0" smtClean="0"/>
              <a:t>Создание электронного дела клиента дает возможность в урегулировании убытка непосредственно на СТО, что повысит лояльность клиента, а также сократит расходы страховой компании на содержании целого филиала «посредников»</a:t>
            </a:r>
          </a:p>
          <a:p>
            <a:r>
              <a:rPr lang="ru-RU" sz="1800" dirty="0" smtClean="0"/>
              <a:t>Многое другое.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8433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8895" y="335943"/>
            <a:ext cx="10018713" cy="856752"/>
          </a:xfrm>
        </p:spPr>
        <p:txBody>
          <a:bodyPr/>
          <a:lstStyle/>
          <a:p>
            <a:r>
              <a:rPr lang="ru-RU" dirty="0"/>
              <a:t>Выводы и комментарии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8164" y="1418644"/>
            <a:ext cx="10018713" cy="5316111"/>
          </a:xfrm>
        </p:spPr>
        <p:txBody>
          <a:bodyPr anchor="t">
            <a:normAutofit fontScale="92500" lnSpcReduction="10000"/>
          </a:bodyPr>
          <a:lstStyle/>
          <a:p>
            <a:pPr marL="0" indent="457200">
              <a:buNone/>
            </a:pPr>
            <a:r>
              <a:rPr lang="ru-RU" dirty="0" smtClean="0"/>
              <a:t>В современном мире с каждым днем растет популярность страховых продуктов. Вместе с этим развивается и страхование автомобильного транспорта. Безусловно самой выгодной как для клиента так и для страховой компании формой выплаты страхового возмещения является ремонт на СТО дилера. Клиент в этом случае избавляет себя от решения вопросов по кузовному ремонту, а страховая компания, в этом случае, снижает для себя риски мошенничества при урегулировании дела.</a:t>
            </a:r>
          </a:p>
          <a:p>
            <a:pPr marL="0" indent="457200">
              <a:buNone/>
            </a:pPr>
            <a:r>
              <a:rPr lang="ru-RU" dirty="0" smtClean="0"/>
              <a:t>Поэтому загрузка от страховых кампаний растет с каждым днем. Разумеется, что процессы взаимодействия между партнерами также должна отвечать современным нормам и идти «в ногу со временем».</a:t>
            </a:r>
          </a:p>
          <a:p>
            <a:pPr marL="0" indent="457200">
              <a:buNone/>
            </a:pPr>
            <a:r>
              <a:rPr lang="ru-RU" dirty="0" smtClean="0"/>
              <a:t>Налаживание процессов коммуникаций между станциями и страховыми компаниями позволят намного ускорить сроки согласования и ремонта автомобиля. Что в свою очередь ведет к повышению лояльности клиентов и увеличению прибыли. Данный процесс снизит до минимума спорные ситуации между партнерами, а возможность электронного документооборота приведет к отсутствию такого понятия как дебиторская задолженность.</a:t>
            </a:r>
          </a:p>
          <a:p>
            <a:pPr marL="0" indent="45720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577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8894" y="2945793"/>
            <a:ext cx="10018713" cy="856752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26751" y="5772151"/>
            <a:ext cx="6670049" cy="819150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Беляев </a:t>
            </a:r>
            <a:r>
              <a:rPr lang="ru-RU" dirty="0" smtClean="0"/>
              <a:t>Виталий – ООО «Авто-Дина</a:t>
            </a:r>
            <a:r>
              <a:rPr lang="ru-RU" dirty="0"/>
              <a:t>», г. </a:t>
            </a:r>
            <a:r>
              <a:rPr lang="ru-RU" dirty="0" smtClean="0"/>
              <a:t>Тюмень</a:t>
            </a:r>
          </a:p>
          <a:p>
            <a:pPr marL="0" indent="0">
              <a:buNone/>
            </a:pPr>
            <a:r>
              <a:rPr lang="ru-RU" u="sng" dirty="0">
                <a:hlinkClick r:id="rId2"/>
              </a:rPr>
              <a:t>belyaev_vitaliy@auto-dina.ru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187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401" y="63610"/>
            <a:ext cx="8574622" cy="636105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План презентации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93596" y="954156"/>
            <a:ext cx="6987645" cy="300559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/>
              <a:t>Информация о компании «Авто-Дина»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/>
              <a:t>Работа Кузовного цеха компании ООО «Авто-Дина сервис»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/>
              <a:t>Коммуникации со страховыми кампаниями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/>
              <a:t>Преимущества коммуникаций со страховыми компаниями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/>
              <a:t>Выводы и комментарии.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491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208721"/>
            <a:ext cx="10018713" cy="91241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Компания «Авто-Дина» является официальным дилером марки </a:t>
            </a:r>
            <a:r>
              <a:rPr lang="en-US" dirty="0" smtClean="0"/>
              <a:t>Volkswagen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200648"/>
            <a:ext cx="10018713" cy="3045350"/>
          </a:xfrm>
        </p:spPr>
        <p:txBody>
          <a:bodyPr anchor="t"/>
          <a:lstStyle/>
          <a:p>
            <a:pPr marL="0" indent="0" algn="ctr">
              <a:buNone/>
            </a:pPr>
            <a:r>
              <a:rPr lang="ru-RU" dirty="0" smtClean="0"/>
              <a:t>Сферы деятельности:</a:t>
            </a:r>
          </a:p>
          <a:p>
            <a:r>
              <a:rPr lang="ru-RU" dirty="0" smtClean="0"/>
              <a:t>Продажа автомобилей всего модельного ряда марки </a:t>
            </a:r>
            <a:r>
              <a:rPr lang="en-US" dirty="0" smtClean="0"/>
              <a:t>Volkswagen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Страхование и кредитование;</a:t>
            </a:r>
          </a:p>
          <a:p>
            <a:r>
              <a:rPr lang="ru-RU" dirty="0" smtClean="0"/>
              <a:t>Продажа запасных частей;</a:t>
            </a:r>
          </a:p>
          <a:p>
            <a:r>
              <a:rPr lang="ru-RU" dirty="0" smtClean="0"/>
              <a:t>Сервисное обслуживание автомобилей;</a:t>
            </a:r>
          </a:p>
          <a:p>
            <a:r>
              <a:rPr lang="ru-RU" dirty="0" smtClean="0"/>
              <a:t>Кузовной ремонт.</a:t>
            </a:r>
          </a:p>
        </p:txBody>
      </p:sp>
    </p:spTree>
    <p:extLst>
      <p:ext uri="{BB962C8B-B14F-4D97-AF65-F5344CB8AC3E}">
        <p14:creationId xmlns:p14="http://schemas.microsoft.com/office/powerpoint/2010/main" val="37233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12412"/>
          </a:xfrm>
        </p:spPr>
        <p:txBody>
          <a:bodyPr/>
          <a:lstStyle/>
          <a:p>
            <a:r>
              <a:rPr lang="ru-RU" dirty="0" smtClean="0"/>
              <a:t>Кузовной цех компании «Авто-Дина»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677726"/>
            <a:ext cx="10018713" cy="5088834"/>
          </a:xfrm>
        </p:spPr>
        <p:txBody>
          <a:bodyPr anchor="t"/>
          <a:lstStyle/>
          <a:p>
            <a:pPr marL="0" indent="0">
              <a:buNone/>
            </a:pPr>
            <a:r>
              <a:rPr lang="ru-RU" dirty="0" smtClean="0"/>
              <a:t>Центр кузовного ремонта компании «Авто-Дина» выполняет ремонт автомобилей как профильных марок </a:t>
            </a:r>
            <a:r>
              <a:rPr lang="en-US" dirty="0" smtClean="0"/>
              <a:t>Volkswagen</a:t>
            </a:r>
            <a:r>
              <a:rPr lang="ru-RU" dirty="0" smtClean="0"/>
              <a:t>, </a:t>
            </a:r>
            <a:r>
              <a:rPr lang="en-US" dirty="0" smtClean="0"/>
              <a:t>BMW</a:t>
            </a:r>
            <a:r>
              <a:rPr lang="ru-RU" dirty="0" smtClean="0"/>
              <a:t>, </a:t>
            </a:r>
            <a:r>
              <a:rPr lang="en-US" dirty="0" smtClean="0"/>
              <a:t>Skoda</a:t>
            </a:r>
            <a:r>
              <a:rPr lang="ru-RU" dirty="0" smtClean="0"/>
              <a:t>, так и любых других марок.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523731709"/>
              </p:ext>
            </p:extLst>
          </p:nvPr>
        </p:nvGraphicFramePr>
        <p:xfrm>
          <a:off x="2604492" y="3093057"/>
          <a:ext cx="7247173" cy="3554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782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37160"/>
            <a:ext cx="10018713" cy="999877"/>
          </a:xfrm>
        </p:spPr>
        <p:txBody>
          <a:bodyPr/>
          <a:lstStyle/>
          <a:p>
            <a:r>
              <a:rPr lang="ru-RU" dirty="0"/>
              <a:t>Кузовной цех компании «Авто-Дина»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9726" y="1021079"/>
            <a:ext cx="10018713" cy="5530796"/>
          </a:xfrm>
        </p:spPr>
        <p:txBody>
          <a:bodyPr anchor="t"/>
          <a:lstStyle/>
          <a:p>
            <a:pPr marL="0" indent="0">
              <a:buNone/>
            </a:pPr>
            <a:r>
              <a:rPr lang="ru-RU" dirty="0" smtClean="0"/>
              <a:t>Основными клиентами кузовного цеха являются страховые компании, но также физ. лица и юридические лица (организации).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879683892"/>
              </p:ext>
            </p:extLst>
          </p:nvPr>
        </p:nvGraphicFramePr>
        <p:xfrm>
          <a:off x="1912730" y="2138902"/>
          <a:ext cx="8128000" cy="4412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74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137161"/>
            <a:ext cx="10018713" cy="983974"/>
          </a:xfrm>
        </p:spPr>
        <p:txBody>
          <a:bodyPr/>
          <a:lstStyle/>
          <a:p>
            <a:r>
              <a:rPr lang="ru-RU" dirty="0"/>
              <a:t>Кузовной цех компании «Авто-Дина»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3336" y="914400"/>
            <a:ext cx="10018713" cy="5796501"/>
          </a:xfrm>
        </p:spPr>
        <p:txBody>
          <a:bodyPr anchor="t"/>
          <a:lstStyle/>
          <a:p>
            <a:pPr marL="0" indent="0">
              <a:buNone/>
            </a:pPr>
            <a:r>
              <a:rPr lang="ru-RU" dirty="0" smtClean="0"/>
              <a:t>Кузовной цех компании «Авто-Дина» работает с рядом крупных и </a:t>
            </a:r>
            <a:r>
              <a:rPr lang="ru-RU" dirty="0" err="1" smtClean="0"/>
              <a:t>иизвестными</a:t>
            </a:r>
            <a:r>
              <a:rPr lang="ru-RU" dirty="0" smtClean="0"/>
              <a:t> страховыми компаниями.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133880558"/>
              </p:ext>
            </p:extLst>
          </p:nvPr>
        </p:nvGraphicFramePr>
        <p:xfrm>
          <a:off x="3273127" y="1761393"/>
          <a:ext cx="7974445" cy="4842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559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05354"/>
            <a:ext cx="10018713" cy="832899"/>
          </a:xfrm>
        </p:spPr>
        <p:txBody>
          <a:bodyPr/>
          <a:lstStyle/>
          <a:p>
            <a:r>
              <a:rPr lang="ru-RU" dirty="0"/>
              <a:t>Кузовной цех компании «Авто-Дина»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7434" y="938253"/>
            <a:ext cx="10018713" cy="5693135"/>
          </a:xfrm>
        </p:spPr>
        <p:txBody>
          <a:bodyPr anchor="t"/>
          <a:lstStyle/>
          <a:p>
            <a:pPr marL="0" indent="0">
              <a:buNone/>
            </a:pPr>
            <a:r>
              <a:rPr lang="ru-RU" dirty="0" smtClean="0"/>
              <a:t>Наш кузовной цех был основан совместно с дилерским центром </a:t>
            </a:r>
            <a:r>
              <a:rPr lang="en-US" dirty="0" smtClean="0"/>
              <a:t>Volkswagen </a:t>
            </a:r>
            <a:r>
              <a:rPr lang="ru-RU" dirty="0" smtClean="0"/>
              <a:t>ООО «Авто-Дина» девять лет назад, а именно в 2005 году.</a:t>
            </a:r>
          </a:p>
          <a:p>
            <a:pPr marL="0" indent="0">
              <a:buNone/>
            </a:pPr>
            <a:r>
              <a:rPr lang="ru-RU" dirty="0" smtClean="0"/>
              <a:t>За все это время имеются стабильный темп роста, который планируется увеличивать с каждым годом.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148907114"/>
              </p:ext>
            </p:extLst>
          </p:nvPr>
        </p:nvGraphicFramePr>
        <p:xfrm>
          <a:off x="1484310" y="2961527"/>
          <a:ext cx="8128000" cy="2993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488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0701" y="121257"/>
            <a:ext cx="10018713" cy="880607"/>
          </a:xfrm>
        </p:spPr>
        <p:txBody>
          <a:bodyPr/>
          <a:lstStyle/>
          <a:p>
            <a:r>
              <a:rPr lang="ru-RU" dirty="0"/>
              <a:t>Коммуникации со страховыми </a:t>
            </a:r>
            <a:r>
              <a:rPr lang="ru-RU" dirty="0" smtClean="0"/>
              <a:t>кампаниями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5872" y="1108544"/>
            <a:ext cx="10018713" cy="5618259"/>
          </a:xfrm>
        </p:spPr>
        <p:txBody>
          <a:bodyPr anchor="t"/>
          <a:lstStyle/>
          <a:p>
            <a:pPr marL="0" indent="0">
              <a:buNone/>
            </a:pPr>
            <a:r>
              <a:rPr lang="ru-RU" dirty="0" smtClean="0"/>
              <a:t>На данный момент налажены коммуникации по протоколу </a:t>
            </a:r>
            <a:r>
              <a:rPr lang="en-US" dirty="0" err="1" smtClean="0"/>
              <a:t>AudaPad</a:t>
            </a:r>
            <a:r>
              <a:rPr lang="en-US" dirty="0" smtClean="0"/>
              <a:t> Web</a:t>
            </a:r>
            <a:r>
              <a:rPr lang="ru-RU" dirty="0" smtClean="0"/>
              <a:t> с двумя страховыми компаниями: АльфаСтрахование и Ингосстрах.</a:t>
            </a:r>
          </a:p>
          <a:p>
            <a:pPr marL="0" indent="0">
              <a:buNone/>
            </a:pPr>
            <a:r>
              <a:rPr lang="ru-RU" dirty="0" smtClean="0"/>
              <a:t>На сегодняшний день в Холдинговой компании «Дина» работают два кузовных цеха: «Авто-Дина сервис», представителем которого являюсь я, а также «Дина-</a:t>
            </a:r>
            <a:r>
              <a:rPr lang="ru-RU" dirty="0" err="1" smtClean="0"/>
              <a:t>Мотрс</a:t>
            </a:r>
            <a:r>
              <a:rPr lang="ru-RU" dirty="0" smtClean="0"/>
              <a:t> сервис» цех марки </a:t>
            </a:r>
            <a:r>
              <a:rPr lang="en-US" dirty="0" smtClean="0"/>
              <a:t>Mazda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Оба цеха являются активными пользователями продукта </a:t>
            </a:r>
            <a:r>
              <a:rPr lang="en-US" dirty="0" err="1" smtClean="0"/>
              <a:t>Auda</a:t>
            </a:r>
            <a:r>
              <a:rPr lang="en-US" dirty="0" smtClean="0"/>
              <a:t> web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926847339"/>
              </p:ext>
            </p:extLst>
          </p:nvPr>
        </p:nvGraphicFramePr>
        <p:xfrm>
          <a:off x="2588592" y="3737112"/>
          <a:ext cx="6968876" cy="2830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224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121258"/>
            <a:ext cx="10018713" cy="761337"/>
          </a:xfrm>
        </p:spPr>
        <p:txBody>
          <a:bodyPr/>
          <a:lstStyle/>
          <a:p>
            <a:r>
              <a:rPr lang="ru-RU" dirty="0"/>
              <a:t>Коммуникации со страховыми кампаниями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8" y="1216549"/>
            <a:ext cx="10018713" cy="3060591"/>
          </a:xfrm>
        </p:spPr>
        <p:txBody>
          <a:bodyPr anchor="t"/>
          <a:lstStyle/>
          <a:p>
            <a:pPr marL="0" indent="0">
              <a:buNone/>
            </a:pPr>
            <a:r>
              <a:rPr lang="ru-RU" dirty="0" smtClean="0"/>
              <a:t>В ближайшем будущем в планах ООО «Авто-Дина сервис» наладить коммуникации с компанией Ингосстрах, так как на сегодняшний день с данной компанией работает только кузовной цех «Дина-</a:t>
            </a:r>
            <a:r>
              <a:rPr lang="ru-RU" dirty="0" err="1" smtClean="0"/>
              <a:t>Мотрс</a:t>
            </a:r>
            <a:r>
              <a:rPr lang="ru-RU" dirty="0" smtClean="0"/>
              <a:t> сервис».</a:t>
            </a:r>
          </a:p>
          <a:p>
            <a:pPr marL="0" indent="0">
              <a:buNone/>
            </a:pPr>
            <a:r>
              <a:rPr lang="ru-RU" dirty="0" smtClean="0"/>
              <a:t>В дальнейшем хотелось бы наладить по такому же принципу работу со всеми страховыми компаниями, с которыми имеются договорные отношения.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3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721</Words>
  <Application>Microsoft Office PowerPoint</Application>
  <PresentationFormat>Широкоэкранный</PresentationFormat>
  <Paragraphs>56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Corbel</vt:lpstr>
      <vt:lpstr>Специальное оформление</vt:lpstr>
      <vt:lpstr>1_Специальное оформление</vt:lpstr>
      <vt:lpstr>Параллакс</vt:lpstr>
      <vt:lpstr>«Ускорение процессов взаимодействия в части урегулирования автомобильных убытков при работе в коммуникационном проекте электронного согласования, налаженность взаимоотношений, положительный опыт».</vt:lpstr>
      <vt:lpstr>План презентации</vt:lpstr>
      <vt:lpstr>Компания «Авто-Дина» является официальным дилером марки Volkswagen</vt:lpstr>
      <vt:lpstr>Кузовной цех компании «Авто-Дина»</vt:lpstr>
      <vt:lpstr>Кузовной цех компании «Авто-Дина»</vt:lpstr>
      <vt:lpstr>Кузовной цех компании «Авто-Дина»</vt:lpstr>
      <vt:lpstr>Кузовной цех компании «Авто-Дина»</vt:lpstr>
      <vt:lpstr>Коммуникации со страховыми кампаниями</vt:lpstr>
      <vt:lpstr>Коммуникации со страховыми кампаниями</vt:lpstr>
      <vt:lpstr>Преимущества коммуникаций со страховыми компаниями </vt:lpstr>
      <vt:lpstr>Выводы и комментарии.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«Ускорение процессов взаимодействия в части урегулирования автомобильных убытков при работе в коммуникационном проекте электронного согласования, налаженность взаимоотношений, положительный опыт».</dc:title>
  <dc:creator>Учетная запись Майкрософт</dc:creator>
  <cp:lastModifiedBy>Oksana Karamushka</cp:lastModifiedBy>
  <cp:revision>20</cp:revision>
  <dcterms:created xsi:type="dcterms:W3CDTF">2014-12-16T16:33:35Z</dcterms:created>
  <dcterms:modified xsi:type="dcterms:W3CDTF">2014-12-18T11:59:25Z</dcterms:modified>
</cp:coreProperties>
</file>