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98" r:id="rId2"/>
    <p:sldId id="324" r:id="rId3"/>
    <p:sldId id="309" r:id="rId4"/>
    <p:sldId id="323" r:id="rId5"/>
    <p:sldId id="326" r:id="rId6"/>
    <p:sldId id="327" r:id="rId7"/>
    <p:sldId id="325" r:id="rId8"/>
    <p:sldId id="328" r:id="rId9"/>
    <p:sldId id="297" r:id="rId10"/>
  </p:sldIdLst>
  <p:sldSz cx="9906000" cy="6858000" type="A4"/>
  <p:notesSz cx="6858000" cy="9144000"/>
  <p:defaultTextStyle>
    <a:defPPr>
      <a:defRPr lang="ru-RU"/>
    </a:defPPr>
    <a:lvl1pPr marL="39688" indent="-39688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1pPr>
    <a:lvl2pPr marL="382588" indent="74613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2pPr>
    <a:lvl3pPr marL="725488" indent="188913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3pPr>
    <a:lvl4pPr marL="1068388" indent="303213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4pPr>
    <a:lvl5pPr marL="1411288" indent="417513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B4C83C"/>
    <a:srgbClr val="B3BE82"/>
    <a:srgbClr val="9ED000"/>
    <a:srgbClr val="ACD021"/>
    <a:srgbClr val="B7D0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04" y="-3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ru-RU" noProof="0" smtClean="0">
                <a:sym typeface="Lucida Grande" charset="0"/>
              </a:rPr>
              <a:t>Second level</a:t>
            </a:r>
          </a:p>
          <a:p>
            <a:pPr lvl="2"/>
            <a:r>
              <a:rPr lang="ru-RU" noProof="0" smtClean="0">
                <a:sym typeface="Lucida Grande" charset="0"/>
              </a:rPr>
              <a:t>Third level</a:t>
            </a:r>
          </a:p>
          <a:p>
            <a:pPr lvl="3"/>
            <a:r>
              <a:rPr lang="ru-RU" noProof="0" smtClean="0">
                <a:sym typeface="Lucida Grande" charset="0"/>
              </a:rPr>
              <a:t>Fourth level</a:t>
            </a:r>
          </a:p>
          <a:p>
            <a:pPr lvl="4"/>
            <a:r>
              <a:rPr lang="ru-RU" noProof="0" smtClean="0">
                <a:sym typeface="Lucida Grande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0263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spcBef>
        <a:spcPct val="0"/>
      </a:spcBef>
      <a:spcAft>
        <a:spcPct val="0"/>
      </a:spcAft>
      <a:defRPr kumimoji="1" sz="1600" kern="1200">
        <a:solidFill>
          <a:srgbClr val="000000"/>
        </a:solidFill>
        <a:latin typeface="Lucida Grande" charset="0"/>
        <a:ea typeface="Arial" charset="0"/>
        <a:cs typeface="Lucida Grande" charset="0"/>
        <a:sym typeface="Lucida Grande" pitchFamily="1" charset="0"/>
      </a:defRPr>
    </a:lvl1pPr>
    <a:lvl2pPr marL="228600" algn="l" defTabSz="457200" rtl="0" fontAlgn="base" hangingPunct="0">
      <a:spcBef>
        <a:spcPct val="0"/>
      </a:spcBef>
      <a:spcAft>
        <a:spcPct val="0"/>
      </a:spcAft>
      <a:defRPr kumimoji="1" sz="16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pitchFamily="1" charset="0"/>
      </a:defRPr>
    </a:lvl2pPr>
    <a:lvl3pPr marL="457200" algn="l" defTabSz="457200" rtl="0" fontAlgn="base" hangingPunct="0">
      <a:spcBef>
        <a:spcPct val="0"/>
      </a:spcBef>
      <a:spcAft>
        <a:spcPct val="0"/>
      </a:spcAft>
      <a:defRPr kumimoji="1" sz="16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pitchFamily="1" charset="0"/>
      </a:defRPr>
    </a:lvl3pPr>
    <a:lvl4pPr marL="685800" algn="l" defTabSz="457200" rtl="0" fontAlgn="base" hangingPunct="0">
      <a:spcBef>
        <a:spcPct val="0"/>
      </a:spcBef>
      <a:spcAft>
        <a:spcPct val="0"/>
      </a:spcAft>
      <a:defRPr kumimoji="1" sz="16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pitchFamily="1" charset="0"/>
      </a:defRPr>
    </a:lvl4pPr>
    <a:lvl5pPr marL="914400" algn="l" defTabSz="457200" rtl="0" fontAlgn="base" hangingPunct="0">
      <a:spcBef>
        <a:spcPct val="0"/>
      </a:spcBef>
      <a:spcAft>
        <a:spcPct val="0"/>
      </a:spcAft>
      <a:defRPr kumimoji="1" sz="16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pitchFamily="1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kumimoji="0" lang="ru-RU" dirty="0">
              <a:sym typeface="Lucida Grande" charset="0"/>
            </a:endParaRP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indent="0"/>
            <a:fld id="{1910373A-B2BB-4E37-A7F3-A1F0F00E5DB5}" type="slidenum">
              <a:rPr lang="ru-RU"/>
              <a:pPr indent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kumimoji="0" lang="ru-RU" dirty="0">
              <a:sym typeface="Lucida Grande" charset="0"/>
            </a:endParaRP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indent="0"/>
            <a:fld id="{1910373A-B2BB-4E37-A7F3-A1F0F00E5DB5}" type="slidenum">
              <a:rPr lang="ru-RU"/>
              <a:pPr indent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kumimoji="0" lang="ru-RU" dirty="0">
              <a:sym typeface="Lucida Grande" charset="0"/>
            </a:endParaRP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indent="0"/>
            <a:fld id="{1910373A-B2BB-4E37-A7F3-A1F0F00E5DB5}" type="slidenum">
              <a:rPr lang="ru-RU"/>
              <a:pPr indent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kumimoji="0" lang="ru-RU" dirty="0">
              <a:sym typeface="Lucida Grande" charset="0"/>
            </a:endParaRP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indent="0"/>
            <a:fld id="{1910373A-B2BB-4E37-A7F3-A1F0F00E5DB5}" type="slidenum">
              <a:rPr lang="ru-RU"/>
              <a:pPr indent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kumimoji="0" lang="ru-RU" dirty="0">
              <a:sym typeface="Lucida Grande" charset="0"/>
            </a:endParaRP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indent="0"/>
            <a:fld id="{1910373A-B2BB-4E37-A7F3-A1F0F00E5DB5}" type="slidenum">
              <a:rPr lang="ru-RU"/>
              <a:pPr indent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kumimoji="0" lang="ru-RU" dirty="0">
              <a:sym typeface="Lucida Grande" charset="0"/>
            </a:endParaRP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indent="0"/>
            <a:fld id="{1910373A-B2BB-4E37-A7F3-A1F0F00E5DB5}" type="slidenum">
              <a:rPr lang="ru-RU"/>
              <a:pPr indent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kumimoji="0" lang="ru-RU" dirty="0">
              <a:sym typeface="Lucida Grande" charset="0"/>
            </a:endParaRP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indent="0"/>
            <a:fld id="{1910373A-B2BB-4E37-A7F3-A1F0F00E5DB5}" type="slidenum">
              <a:rPr lang="ru-RU"/>
              <a:pPr indent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kumimoji="0" lang="ru-RU" dirty="0">
              <a:sym typeface="Lucida Grande" charset="0"/>
            </a:endParaRPr>
          </a:p>
        </p:txBody>
      </p:sp>
      <p:sp>
        <p:nvSpPr>
          <p:cNvPr id="9219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indent="0"/>
            <a:fld id="{27508904-4768-446D-9F7B-C71F64952A80}" type="slidenum">
              <a:rPr lang="ru-RU"/>
              <a:pPr indent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119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2675"/>
            <a:ext cx="9906000" cy="1044818"/>
          </a:xfrm>
          <a:prstGeom prst="rect">
            <a:avLst/>
          </a:prstGeom>
        </p:spPr>
      </p:pic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48182"/>
            <a:ext cx="9921552" cy="2372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2675"/>
            <a:ext cx="9906000" cy="1044818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48182"/>
            <a:ext cx="9921552" cy="2372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2675"/>
            <a:ext cx="9906000" cy="1044818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48182"/>
            <a:ext cx="9921552" cy="2372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2675"/>
            <a:ext cx="9906000" cy="1044818"/>
          </a:xfrm>
          <a:prstGeom prst="rect">
            <a:avLst/>
          </a:prstGeom>
        </p:spPr>
      </p:pic>
      <p:pic>
        <p:nvPicPr>
          <p:cNvPr id="6" name="Изображение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48182"/>
            <a:ext cx="9921552" cy="2372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>
              <a:sym typeface="Helvetica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+mj-lt"/>
          <a:ea typeface="+mj-ea"/>
          <a:cs typeface="+mj-cs"/>
          <a:sym typeface="Helvetica" pitchFamily="1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Helvetica" charset="0"/>
          <a:ea typeface="Arial" charset="0"/>
          <a:cs typeface="Helvetica" charset="0"/>
          <a:sym typeface="Helvetica" pitchFamily="1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Helvetica" charset="0"/>
          <a:ea typeface="Arial" charset="0"/>
          <a:cs typeface="Helvetica" charset="0"/>
          <a:sym typeface="Helvetica" pitchFamily="1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Helvetica" charset="0"/>
          <a:ea typeface="Arial" charset="0"/>
          <a:cs typeface="Helvetica" charset="0"/>
          <a:sym typeface="Helvetica" pitchFamily="1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Helvetica" charset="0"/>
          <a:ea typeface="Arial" charset="0"/>
          <a:cs typeface="Helvetica" charset="0"/>
          <a:sym typeface="Helvetica" pitchFamily="1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Arial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Arial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Arial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Arial" charset="0"/>
          <a:cs typeface="Helvetica" charset="0"/>
          <a:sym typeface="Helvetica" charset="0"/>
        </a:defRPr>
      </a:lvl9pPr>
    </p:titleStyle>
    <p:bodyStyle>
      <a:lvl1pPr marL="342900" indent="-342900" algn="l" defTabSz="457200" rtl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+mn-lt"/>
          <a:ea typeface="+mn-ea"/>
          <a:cs typeface="+mn-cs"/>
          <a:sym typeface="Helvetica" pitchFamily="1" charset="0"/>
        </a:defRPr>
      </a:lvl1pPr>
      <a:lvl2pPr marL="228600" indent="228600" algn="l" defTabSz="457200" rtl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+mn-lt"/>
          <a:ea typeface="Helvetica" charset="0"/>
          <a:cs typeface="+mn-cs"/>
          <a:sym typeface="Helvetica" pitchFamily="1" charset="0"/>
        </a:defRPr>
      </a:lvl2pPr>
      <a:lvl3pPr marL="457200" indent="457200" algn="l" defTabSz="457200" rtl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+mn-lt"/>
          <a:ea typeface="Helvetica" charset="0"/>
          <a:cs typeface="+mn-cs"/>
          <a:sym typeface="Helvetica" pitchFamily="1" charset="0"/>
        </a:defRPr>
      </a:lvl3pPr>
      <a:lvl4pPr marL="685800" indent="685800" algn="l" defTabSz="457200" rtl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+mn-lt"/>
          <a:ea typeface="Helvetica" charset="0"/>
          <a:cs typeface="+mn-cs"/>
          <a:sym typeface="Helvetica" pitchFamily="1" charset="0"/>
        </a:defRPr>
      </a:lvl4pPr>
      <a:lvl5pPr marL="914400" indent="914400" algn="l" defTabSz="457200" rtl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+mn-lt"/>
          <a:ea typeface="Helvetica" charset="0"/>
          <a:cs typeface="+mn-cs"/>
          <a:sym typeface="Helvetica" pitchFamily="1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jp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mb@avtology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6650"/>
            <a:ext cx="9906001" cy="3518494"/>
          </a:xfrm>
          <a:prstGeom prst="rect">
            <a:avLst/>
          </a:prstGeom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86912"/>
            <a:ext cx="9906000" cy="271088"/>
          </a:xfrm>
          <a:prstGeom prst="rect">
            <a:avLst/>
          </a:prstGeom>
        </p:spPr>
      </p:pic>
      <p:pic>
        <p:nvPicPr>
          <p:cNvPr id="5" name="Изображение 4" descr="infov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888" y="4365104"/>
            <a:ext cx="208823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09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00472" y="836712"/>
            <a:ext cx="9361040" cy="792088"/>
          </a:xfrm>
          <a:prstGeom prst="rect">
            <a:avLst/>
          </a:prstGeom>
        </p:spPr>
        <p:txBody>
          <a:bodyPr anchor="t">
            <a:normAutofit fontScale="92500" lnSpcReduction="10000"/>
          </a:bodyPr>
          <a:lstStyle/>
          <a:p>
            <a:pPr indent="0" defTabSz="457200" hangingPunct="1"/>
            <a:r>
              <a:rPr lang="ru-RU" sz="3900" b="1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РИСКИ </a:t>
            </a:r>
            <a:r>
              <a:rPr lang="ru-RU" sz="3900" b="1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И </a:t>
            </a:r>
            <a:r>
              <a:rPr lang="ru-RU" sz="3900" b="1" spc="300" dirty="0">
                <a:solidFill>
                  <a:srgbClr val="92D050"/>
                </a:solidFill>
                <a:latin typeface="Arial"/>
                <a:cs typeface="Arial"/>
              </a:rPr>
              <a:t>ПРОГНОЗ НА 2015</a:t>
            </a:r>
          </a:p>
          <a:p>
            <a:pPr marL="39688" lvl="1" indent="0" defTabSz="457200" hangingPunct="1"/>
            <a:r>
              <a:rPr lang="ru-RU" sz="16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- - - - - - - - - - - - - - - - - - - - - - - - - - - - - - - - - - - - - - - - - - - - - - - - - - - - - - - - - - - - - - - - - - - - - - - - - - - - - - - - - - -    </a:t>
            </a:r>
            <a:endParaRPr lang="ru-RU" sz="4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611188" indent="-571500" defTabSz="457200" hangingPunct="1">
              <a:buFontTx/>
              <a:buChar char="-"/>
            </a:pPr>
            <a:endParaRPr lang="ru-RU" sz="4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488504" y="1700808"/>
            <a:ext cx="8915400" cy="172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just">
              <a:lnSpc>
                <a:spcPct val="130000"/>
              </a:lnSpc>
              <a:buClr>
                <a:srgbClr val="92D050"/>
              </a:buClr>
              <a:buFont typeface="Wingdings" charset="2"/>
              <a:buChar char="ü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Качество автомобилей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вторички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находится в плачевном состоянии</a:t>
            </a:r>
          </a:p>
          <a:p>
            <a:pPr marL="285750" indent="-285750" algn="just">
              <a:lnSpc>
                <a:spcPct val="130000"/>
              </a:lnSpc>
              <a:buClr>
                <a:srgbClr val="92D050"/>
              </a:buClr>
              <a:buFont typeface="Wingdings" charset="2"/>
              <a:buChar char="ü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Автомобили продаются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физ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лицами через различные онлайн ресурсы</a:t>
            </a:r>
          </a:p>
          <a:p>
            <a:pPr marL="285750" indent="-285750" algn="just">
              <a:lnSpc>
                <a:spcPct val="130000"/>
              </a:lnSpc>
              <a:buClr>
                <a:srgbClr val="92D050"/>
              </a:buClr>
              <a:buFont typeface="Wingdings" charset="2"/>
              <a:buChar char="ü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Уровень мошенничества при страховании или сдаче через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трейдин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растет</a:t>
            </a:r>
          </a:p>
          <a:p>
            <a:pPr marL="285750" indent="-285750" algn="just">
              <a:lnSpc>
                <a:spcPct val="130000"/>
              </a:lnSpc>
              <a:buClr>
                <a:srgbClr val="92D050"/>
              </a:buClr>
              <a:buFont typeface="Wingdings" charset="2"/>
              <a:buChar char="ü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Растут расходы на урегулирование КАСКО и ОСАГО</a:t>
            </a:r>
          </a:p>
          <a:p>
            <a:pPr marL="285750" indent="-285750" algn="just">
              <a:lnSpc>
                <a:spcPct val="130000"/>
              </a:lnSpc>
              <a:buClr>
                <a:srgbClr val="92D050"/>
              </a:buClr>
              <a:buFont typeface="Wingdings" charset="2"/>
              <a:buChar char="ü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Непонятность прогноза продаж первичного и вторичного рынка</a:t>
            </a:r>
          </a:p>
          <a:p>
            <a:pPr marL="0" indent="0" algn="just"/>
            <a:endParaRPr lang="ru-RU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 bwMode="auto">
          <a:xfrm>
            <a:off x="416496" y="3717032"/>
            <a:ext cx="89154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indent="0" algn="ctr"/>
            <a:endParaRPr lang="ru-RU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РИСКИ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растут</a:t>
            </a:r>
          </a:p>
          <a:p>
            <a:pPr marL="0" indent="0"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Что делать?</a:t>
            </a:r>
          </a:p>
          <a:p>
            <a:pPr marL="285750" indent="-285750" algn="just">
              <a:buFont typeface="Arial"/>
              <a:buChar char="•"/>
            </a:pPr>
            <a:endParaRPr lang="ru-RU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20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Подзаголовок 2"/>
          <p:cNvSpPr txBox="1">
            <a:spLocks/>
          </p:cNvSpPr>
          <p:nvPr/>
        </p:nvSpPr>
        <p:spPr bwMode="auto">
          <a:xfrm>
            <a:off x="541735" y="4627564"/>
            <a:ext cx="8280796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indent="0" algn="ctr" defTabSz="457200" hangingPunct="1">
              <a:spcBef>
                <a:spcPct val="20000"/>
              </a:spcBef>
              <a:buFont typeface="Arial" pitchFamily="34" charset="0"/>
              <a:buNone/>
            </a:pPr>
            <a:endParaRPr lang="ru-RU" sz="1600" b="1">
              <a:solidFill>
                <a:srgbClr val="89898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00472" y="836712"/>
            <a:ext cx="9361040" cy="345638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indent="0" defTabSz="457200" hangingPunct="1"/>
            <a:r>
              <a:rPr lang="ru-RU" sz="3600" b="1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РЕШЕНИЕ - </a:t>
            </a:r>
            <a:r>
              <a:rPr lang="en-US" sz="3600" b="1" spc="300" dirty="0" smtClean="0">
                <a:solidFill>
                  <a:srgbClr val="92D050"/>
                </a:solidFill>
                <a:latin typeface="Arial"/>
                <a:cs typeface="Arial"/>
              </a:rPr>
              <a:t>INFOVIN</a:t>
            </a:r>
            <a:endParaRPr lang="ru-RU" sz="3600" b="1" spc="3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39688" lvl="1" indent="0" defTabSz="457200" hangingPunct="1"/>
            <a:r>
              <a:rPr lang="ru-RU" sz="16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- - - - - - - - - - - - - - - - - - - - - - - - - - - - - - - - - - - - - - - - - - - - - - - - - - - - - - - - - - - - - - - - - - - - - - - - - - - - - - - - - - - -    </a:t>
            </a:r>
            <a:endParaRPr lang="ru-RU" sz="1600" b="1" dirty="0" smtClean="0">
              <a:solidFill>
                <a:srgbClr val="898989"/>
              </a:solidFill>
              <a:latin typeface="Calibri" pitchFamily="34" charset="0"/>
              <a:cs typeface="Calibri" pitchFamily="34" charset="0"/>
            </a:endParaRPr>
          </a:p>
          <a:p>
            <a:pPr indent="0" defTabSz="457200" hangingPunct="1"/>
            <a:endParaRPr lang="ru-RU" sz="4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indent="0" defTabSz="457200" hangingPunct="1"/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4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1417388" y="5449465"/>
            <a:ext cx="6842869" cy="931863"/>
            <a:chOff x="1064568" y="4869160"/>
            <a:chExt cx="6842869" cy="931863"/>
          </a:xfrm>
        </p:grpSpPr>
        <p:pic>
          <p:nvPicPr>
            <p:cNvPr id="12297" name="Picture 9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64568" y="4869160"/>
              <a:ext cx="938213" cy="931863"/>
            </a:xfrm>
            <a:prstGeom prst="rect">
              <a:avLst/>
            </a:prstGeom>
            <a:noFill/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</p:spPr>
        </p:pic>
        <p:pic>
          <p:nvPicPr>
            <p:cNvPr id="12298" name="Picture 10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969224" y="4869160"/>
              <a:ext cx="938213" cy="931863"/>
            </a:xfrm>
            <a:prstGeom prst="rect">
              <a:avLst/>
            </a:prstGeom>
            <a:noFill/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</p:spPr>
        </p:pic>
      </p:grpSp>
      <p:sp>
        <p:nvSpPr>
          <p:cNvPr id="14" name="Объект 2"/>
          <p:cNvSpPr txBox="1">
            <a:spLocks/>
          </p:cNvSpPr>
          <p:nvPr/>
        </p:nvSpPr>
        <p:spPr bwMode="auto">
          <a:xfrm>
            <a:off x="488504" y="1700808"/>
            <a:ext cx="885698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15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Infovin</a:t>
            </a:r>
            <a:r>
              <a:rPr 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– это первый федеральный российский </a:t>
            </a:r>
            <a:r>
              <a:rPr lang="ru-RU" sz="15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on-line</a:t>
            </a:r>
            <a:r>
              <a:rPr lang="ru-RU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сервис проверки истории автомобиля по его VIN-коду</a:t>
            </a:r>
            <a:r>
              <a:rPr 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en-U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включающий </a:t>
            </a:r>
            <a:r>
              <a:rPr lang="ru-RU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информацию о страховой истории автомобиля, историю владения и регистраций</a:t>
            </a:r>
            <a:r>
              <a:rPr 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ru-RU" sz="15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Проект создан с целью повышения эффективности борьбы с мошенничеством при покупке-продаже транспортных средств, а так же с целью </a:t>
            </a:r>
            <a:r>
              <a:rPr 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увеличения прозрачности бизнеса   СК И ПЛОЩАДОК ТРЕЙДИН.</a:t>
            </a:r>
          </a:p>
          <a:p>
            <a:pPr marL="0" indent="0" algn="just"/>
            <a:endParaRPr lang="ru-RU" sz="15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algn="just">
              <a:buClr>
                <a:srgbClr val="92D050"/>
              </a:buClr>
              <a:buFont typeface="Wingdings" charset="2"/>
              <a:buChar char="ü"/>
            </a:pPr>
            <a:r>
              <a:rPr 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История регистраций + угоны</a:t>
            </a:r>
          </a:p>
          <a:p>
            <a:pPr marL="285750" indent="-285750" algn="just">
              <a:buClr>
                <a:srgbClr val="92D050"/>
              </a:buClr>
              <a:buFont typeface="Wingdings" charset="2"/>
              <a:buChar char="ü"/>
            </a:pPr>
            <a:r>
              <a:rPr 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История страховых урегулирований</a:t>
            </a:r>
          </a:p>
          <a:p>
            <a:pPr marL="285750" indent="-285750" algn="just">
              <a:buClr>
                <a:srgbClr val="92D050"/>
              </a:buClr>
              <a:buFont typeface="Wingdings" charset="2"/>
              <a:buChar char="ü"/>
            </a:pPr>
            <a:r>
              <a:rPr 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История прохождения </a:t>
            </a:r>
            <a:r>
              <a:rPr lang="ru-RU" sz="15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гос</a:t>
            </a:r>
            <a:r>
              <a:rPr 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ТО</a:t>
            </a:r>
          </a:p>
          <a:p>
            <a:pPr marL="285750" indent="-285750" algn="just">
              <a:buClr>
                <a:srgbClr val="92D050"/>
              </a:buClr>
              <a:buFont typeface="Wingdings" charset="2"/>
              <a:buChar char="ü"/>
            </a:pPr>
            <a:r>
              <a:rPr 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Отчет о рыночной стоимости и прогноз стоимости владения авто (для </a:t>
            </a:r>
            <a:r>
              <a:rPr lang="ru-RU" sz="15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физ</a:t>
            </a:r>
            <a:r>
              <a:rPr 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лиц и лизинговых компаний)</a:t>
            </a:r>
          </a:p>
          <a:p>
            <a:pPr marL="285750" indent="-285750" algn="just">
              <a:buClr>
                <a:srgbClr val="92D050"/>
              </a:buClr>
              <a:buFont typeface="Wingdings" charset="2"/>
              <a:buChar char="ü"/>
            </a:pPr>
            <a:r>
              <a:rPr 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Информация о комплектации авто от производителя</a:t>
            </a:r>
          </a:p>
          <a:p>
            <a:pPr marL="285750" indent="-285750" algn="just">
              <a:buClr>
                <a:srgbClr val="92D050"/>
              </a:buClr>
              <a:buFont typeface="Wingdings" charset="2"/>
              <a:buChar char="ü"/>
            </a:pPr>
            <a:r>
              <a:rPr 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Информация об ограничениях владения </a:t>
            </a:r>
          </a:p>
          <a:p>
            <a:pPr algn="just"/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2966614" y="5661248"/>
            <a:ext cx="3744416" cy="360040"/>
            <a:chOff x="2720752" y="5157192"/>
            <a:chExt cx="3744416" cy="36004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5" name="Нашивка 14"/>
            <p:cNvSpPr/>
            <p:nvPr/>
          </p:nvSpPr>
          <p:spPr bwMode="auto">
            <a:xfrm rot="10800000">
              <a:off x="2720752" y="5157192"/>
              <a:ext cx="360040" cy="360040"/>
            </a:xfrm>
            <a:prstGeom prst="chevron">
              <a:avLst/>
            </a:prstGeom>
            <a:grp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</a:bodyPr>
            <a:lstStyle/>
            <a:p>
              <a:pPr marL="382588" marR="0" indent="0" algn="l" defTabSz="9144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charset="0"/>
                <a:ea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17" name="Нашивка 16"/>
            <p:cNvSpPr/>
            <p:nvPr/>
          </p:nvSpPr>
          <p:spPr bwMode="auto">
            <a:xfrm>
              <a:off x="6105128" y="5157192"/>
              <a:ext cx="360040" cy="360040"/>
            </a:xfrm>
            <a:prstGeom prst="chevron">
              <a:avLst/>
            </a:prstGeom>
            <a:grp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</a:bodyPr>
            <a:lstStyle/>
            <a:p>
              <a:pPr marL="382588" marR="0" indent="0" algn="l" defTabSz="9144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charset="0"/>
                <a:ea typeface="Arial" charset="0"/>
                <a:cs typeface="Arial" charset="0"/>
                <a:sym typeface="Arial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064568" y="6392361"/>
            <a:ext cx="158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-457200" defTabSz="457200" hangingPunct="1">
              <a:spcBef>
                <a:spcPct val="20000"/>
              </a:spcBef>
              <a:buClr>
                <a:srgbClr val="FFFFFF"/>
              </a:buClr>
              <a:buFont typeface="Arial" pitchFamily="34" charset="0"/>
              <a:buNone/>
            </a:pPr>
            <a:r>
              <a:rPr lang="ru-RU" sz="1200" b="1" i="1" dirty="0" smtClean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Для </a:t>
            </a:r>
            <a:r>
              <a:rPr lang="ru-RU" sz="1200" b="1" i="1" dirty="0" err="1" smtClean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Автовладельца</a:t>
            </a:r>
            <a:endParaRPr lang="ru-RU" sz="1200" b="1" i="1" dirty="0">
              <a:solidFill>
                <a:srgbClr val="59595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68572" y="6392361"/>
            <a:ext cx="1556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-457200" defTabSz="457200" hangingPunct="1">
              <a:spcBef>
                <a:spcPct val="20000"/>
              </a:spcBef>
              <a:buClr>
                <a:srgbClr val="FFFFFF"/>
              </a:buClr>
              <a:buFont typeface="Arial" pitchFamily="34" charset="0"/>
              <a:buNone/>
            </a:pPr>
            <a:r>
              <a:rPr lang="ru-RU" sz="1200" b="1" i="1" dirty="0" smtClean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Для Профессионала</a:t>
            </a:r>
            <a:endParaRPr lang="ru-RU" sz="1200" b="1" i="1" dirty="0">
              <a:solidFill>
                <a:srgbClr val="595959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Изображение 1" descr="infovi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864" y="4869160"/>
            <a:ext cx="2160240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901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00472" y="836712"/>
            <a:ext cx="9361040" cy="345638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ru-RU" sz="3600" b="1" dirty="0" smtClean="0">
                <a:solidFill>
                  <a:srgbClr val="595959"/>
                </a:solidFill>
              </a:rPr>
              <a:t>ОТЧЕТ </a:t>
            </a:r>
            <a:r>
              <a:rPr lang="en-US" sz="3600" b="1" dirty="0" smtClean="0">
                <a:solidFill>
                  <a:srgbClr val="92D050"/>
                </a:solidFill>
              </a:rPr>
              <a:t>INFOVIN.RU</a:t>
            </a:r>
            <a:endParaRPr lang="ru-RU" sz="3600" b="1" dirty="0">
              <a:solidFill>
                <a:srgbClr val="92D050"/>
              </a:solidFill>
            </a:endParaRPr>
          </a:p>
          <a:p>
            <a:pPr marL="39688" lvl="1" indent="0" defTabSz="457200" hangingPunct="1"/>
            <a:r>
              <a:rPr lang="ru-RU" sz="16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- - - - - - - - - - - - - - - - - - - - - - - - - - - - - - - - - - - - - - - - - - - - - - - - - - - - - - - - - - - - - - - - - - - - - - - - - - - - - - - - - - - -    </a:t>
            </a:r>
            <a:endParaRPr lang="ru-RU" sz="1600" b="1" dirty="0" smtClean="0">
              <a:solidFill>
                <a:srgbClr val="898989"/>
              </a:solidFill>
              <a:latin typeface="Calibri" pitchFamily="34" charset="0"/>
              <a:cs typeface="Calibri" pitchFamily="34" charset="0"/>
            </a:endParaRPr>
          </a:p>
          <a:p>
            <a:pPr indent="0" defTabSz="457200" hangingPunct="1"/>
            <a:r>
              <a:rPr lang="en-US" sz="4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ru-RU" sz="4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indent="0" defTabSz="457200" hangingPunct="1"/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4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Изображение 1" descr="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592" y="1700808"/>
            <a:ext cx="7984510" cy="478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691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00472" y="836712"/>
            <a:ext cx="9361040" cy="345638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ru-RU" sz="3600" b="1" dirty="0" smtClean="0">
                <a:solidFill>
                  <a:srgbClr val="595959"/>
                </a:solidFill>
              </a:rPr>
              <a:t>ОТЧЕТ </a:t>
            </a:r>
            <a:r>
              <a:rPr lang="en-US" sz="3600" b="1" dirty="0" smtClean="0">
                <a:solidFill>
                  <a:srgbClr val="92D050"/>
                </a:solidFill>
              </a:rPr>
              <a:t>INFOVIN.RU</a:t>
            </a:r>
            <a:endParaRPr lang="ru-RU" sz="3600" b="1" dirty="0">
              <a:solidFill>
                <a:srgbClr val="92D050"/>
              </a:solidFill>
            </a:endParaRPr>
          </a:p>
          <a:p>
            <a:pPr marL="39688" lvl="1" indent="0" defTabSz="457200" hangingPunct="1"/>
            <a:r>
              <a:rPr lang="ru-RU" sz="16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ru-RU" sz="16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- - - - - - - - - - - - - - - - - - - - - - - - - - - - - - - - - - - - - - - - - - - - - - - - - - - - - - - - - - - - - - - - - - - - - - - - - - - - - - - - - </a:t>
            </a:r>
            <a:r>
              <a:rPr lang="ru-RU" sz="16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   </a:t>
            </a:r>
            <a:endParaRPr lang="ru-RU" sz="1600" b="1" dirty="0" smtClean="0">
              <a:solidFill>
                <a:srgbClr val="898989"/>
              </a:solidFill>
              <a:latin typeface="Calibri" pitchFamily="34" charset="0"/>
              <a:cs typeface="Calibri" pitchFamily="34" charset="0"/>
            </a:endParaRPr>
          </a:p>
          <a:p>
            <a:pPr indent="0" defTabSz="457200" hangingPunct="1"/>
            <a:r>
              <a:rPr lang="en-US" sz="4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ru-RU" sz="4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indent="0" defTabSz="457200" hangingPunct="1"/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4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Изображение 2" descr="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52" y="1628800"/>
            <a:ext cx="8655280" cy="405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129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00472" y="836712"/>
            <a:ext cx="9361040" cy="345638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ru-RU" sz="3600" b="1" dirty="0" smtClean="0">
                <a:solidFill>
                  <a:srgbClr val="595959"/>
                </a:solidFill>
              </a:rPr>
              <a:t>ОТЧЕТ </a:t>
            </a:r>
            <a:r>
              <a:rPr lang="en-US" sz="3600" b="1" dirty="0" smtClean="0">
                <a:solidFill>
                  <a:srgbClr val="92D050"/>
                </a:solidFill>
              </a:rPr>
              <a:t>INFOVIN.RU</a:t>
            </a:r>
            <a:endParaRPr lang="ru-RU" sz="3600" b="1" dirty="0">
              <a:solidFill>
                <a:srgbClr val="92D050"/>
              </a:solidFill>
            </a:endParaRPr>
          </a:p>
          <a:p>
            <a:pPr marL="39688" lvl="1" indent="0" defTabSz="457200" hangingPunct="1"/>
            <a:r>
              <a:rPr lang="ru-RU" sz="16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ru-RU" sz="16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- - - - - - - - - - - - - - - - - - - - - - - - - - - - - - - - - - - - - - - - - - - - - - - - - - - - - - - - - - - - - - - - - - - - - - - - - - - - - - - - - </a:t>
            </a:r>
            <a:r>
              <a:rPr lang="ru-RU" sz="16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  </a:t>
            </a:r>
            <a:endParaRPr lang="ru-RU" sz="1600" b="1" dirty="0" smtClean="0">
              <a:solidFill>
                <a:srgbClr val="898989"/>
              </a:solidFill>
              <a:latin typeface="Calibri" pitchFamily="34" charset="0"/>
              <a:cs typeface="Calibri" pitchFamily="34" charset="0"/>
            </a:endParaRPr>
          </a:p>
          <a:p>
            <a:pPr indent="0" defTabSz="457200" hangingPunct="1"/>
            <a:r>
              <a:rPr lang="en-US" sz="4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</a:t>
            </a:r>
            <a:endParaRPr lang="ru-RU" sz="4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indent="0" defTabSz="457200" hangingPunct="1"/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4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Изображение 1" descr="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36" y="1700808"/>
            <a:ext cx="8989671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507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00472" y="836712"/>
            <a:ext cx="9361040" cy="345638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ru-RU" sz="3600" b="1" dirty="0" smtClean="0">
                <a:solidFill>
                  <a:srgbClr val="595959"/>
                </a:solidFill>
              </a:rPr>
              <a:t>ПАРТНЕРЫ </a:t>
            </a:r>
            <a:r>
              <a:rPr lang="en-US" sz="3600" b="1" dirty="0" smtClean="0">
                <a:solidFill>
                  <a:srgbClr val="92D050"/>
                </a:solidFill>
              </a:rPr>
              <a:t>INFOVIN.RU</a:t>
            </a:r>
            <a:endParaRPr lang="ru-RU" sz="3600" b="1" dirty="0">
              <a:solidFill>
                <a:srgbClr val="92D050"/>
              </a:solidFill>
            </a:endParaRPr>
          </a:p>
          <a:p>
            <a:pPr marL="39688" lvl="1" indent="0" defTabSz="457200" hangingPunct="1"/>
            <a:r>
              <a:rPr lang="ru-RU" sz="16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- - - - - - - - - - - - - - - - - - - - - - - - - - - - - - - - - - - - - - - - - - - - - - - - - - - - - - - - - - - - - - - - - - - - - - - - - - - - - - - - - - - -    </a:t>
            </a:r>
            <a:endParaRPr lang="ru-RU" sz="1600" b="1" dirty="0" smtClean="0">
              <a:solidFill>
                <a:srgbClr val="898989"/>
              </a:solidFill>
              <a:latin typeface="Calibri" pitchFamily="34" charset="0"/>
              <a:cs typeface="Calibri" pitchFamily="34" charset="0"/>
            </a:endParaRPr>
          </a:p>
          <a:p>
            <a:pPr indent="0" defTabSz="457200" hangingPunct="1"/>
            <a:endParaRPr lang="ru-RU" sz="4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indent="0" defTabSz="457200" hangingPunct="1"/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4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Изображение 3" descr="imgr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1887555"/>
            <a:ext cx="3528392" cy="1058518"/>
          </a:xfrm>
          <a:prstGeom prst="rect">
            <a:avLst/>
          </a:prstGeom>
        </p:spPr>
      </p:pic>
      <p:pic>
        <p:nvPicPr>
          <p:cNvPr id="6" name="Изображение 5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103" y="4293096"/>
            <a:ext cx="1873815" cy="1865487"/>
          </a:xfrm>
          <a:prstGeom prst="rect">
            <a:avLst/>
          </a:prstGeom>
        </p:spPr>
      </p:pic>
      <p:pic>
        <p:nvPicPr>
          <p:cNvPr id="2" name="Изображение 1" descr="av_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096" y="1916832"/>
            <a:ext cx="1981733" cy="1800200"/>
          </a:xfrm>
          <a:prstGeom prst="rect">
            <a:avLst/>
          </a:prstGeom>
        </p:spPr>
      </p:pic>
      <p:pic>
        <p:nvPicPr>
          <p:cNvPr id="3" name="Изображение 2" descr="Копия 1avtostat INFO-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5" y="3429000"/>
            <a:ext cx="3722955" cy="1152128"/>
          </a:xfrm>
          <a:prstGeom prst="rect">
            <a:avLst/>
          </a:prstGeom>
        </p:spPr>
      </p:pic>
      <p:pic>
        <p:nvPicPr>
          <p:cNvPr id="10" name="Изображение 9" descr="basf1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5229200"/>
            <a:ext cx="3672408" cy="85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373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00472" y="836712"/>
            <a:ext cx="9361040" cy="345638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ru-RU" sz="3600" b="1" dirty="0" smtClean="0">
                <a:solidFill>
                  <a:srgbClr val="595959"/>
                </a:solidFill>
              </a:rPr>
              <a:t>РЕШАЕМЫЕ </a:t>
            </a:r>
            <a:r>
              <a:rPr lang="ru-RU" sz="3600" b="1" dirty="0" smtClean="0">
                <a:solidFill>
                  <a:srgbClr val="92D050"/>
                </a:solidFill>
              </a:rPr>
              <a:t>ЗАДАЧИ</a:t>
            </a:r>
            <a:endParaRPr lang="ru-RU" sz="3600" b="1" dirty="0">
              <a:solidFill>
                <a:srgbClr val="92D050"/>
              </a:solidFill>
            </a:endParaRPr>
          </a:p>
          <a:p>
            <a:pPr marL="39688" lvl="1" indent="0" defTabSz="457200" hangingPunct="1"/>
            <a:r>
              <a:rPr lang="ru-RU" sz="16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- - - - - - - - - - - - - - - - - - - - - - - - - - - - - - - - - - - - - - - - - - - - - - - - - - - - - - - - - - - - - - - - - - - - - - - - - - - - - - - - - - - -    </a:t>
            </a:r>
            <a:endParaRPr lang="ru-RU" sz="1600" b="1" dirty="0" smtClean="0">
              <a:solidFill>
                <a:srgbClr val="898989"/>
              </a:solidFill>
              <a:latin typeface="Calibri" pitchFamily="34" charset="0"/>
              <a:cs typeface="Calibri" pitchFamily="34" charset="0"/>
            </a:endParaRPr>
          </a:p>
          <a:p>
            <a:pPr indent="0" defTabSz="457200" hangingPunct="1"/>
            <a:endParaRPr lang="ru-RU" sz="4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indent="0" defTabSz="457200" hangingPunct="1"/>
            <a:r>
              <a:rPr lang="ru-RU" sz="4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4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6000" y="51435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0472" y="1902797"/>
            <a:ext cx="928903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ДЛЯ СТРАХОВЫХ КОМПАНИЙ</a:t>
            </a:r>
          </a:p>
          <a:p>
            <a:pPr marL="0" indent="0"/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Clr>
                <a:srgbClr val="92D050"/>
              </a:buClr>
              <a:buFont typeface="Wingdings" charset="2"/>
              <a:buChar char="ü"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	Снижение рисков при страховании</a:t>
            </a:r>
          </a:p>
          <a:p>
            <a:pPr marL="0" indent="0"/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/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ДЛЯ БАНКОВ</a:t>
            </a:r>
          </a:p>
          <a:p>
            <a:pPr marL="0" indent="0"/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Clr>
                <a:srgbClr val="92D050"/>
              </a:buClr>
              <a:buFont typeface="Wingdings" charset="2"/>
              <a:buChar char="ü"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	Снижение рисков при кредитовании  </a:t>
            </a:r>
          </a:p>
          <a:p>
            <a:pPr marL="0" indent="0"/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/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ДЛЯ ПЛОЩАДОК СЕКОНД ХЕНД</a:t>
            </a:r>
          </a:p>
          <a:p>
            <a:pPr marL="0" indent="0"/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Clr>
                <a:srgbClr val="92D050"/>
              </a:buClr>
              <a:buFont typeface="Wingdings" charset="2"/>
              <a:buChar char="ü"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	Снижение рисков покупки неликвида, а так же заведомо аварийных / восстановленных авто 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ru-RU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Infovin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предоставляет комплексную информацию о РИСКАХ на рынке авто РФ.</a:t>
            </a:r>
          </a:p>
          <a:p>
            <a:endParaRPr lang="ru-RU" dirty="0">
              <a:latin typeface="Arial"/>
              <a:cs typeface="Arial"/>
            </a:endParaRPr>
          </a:p>
          <a:p>
            <a:endParaRPr lang="ru-RU" dirty="0">
              <a:latin typeface="Arial"/>
              <a:cs typeface="Arial"/>
            </a:endParaRPr>
          </a:p>
        </p:txBody>
      </p:sp>
      <p:pic>
        <p:nvPicPr>
          <p:cNvPr id="11" name="Изображение 10" descr="риск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175" y="1844824"/>
            <a:ext cx="2834825" cy="233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72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128464" y="908720"/>
            <a:ext cx="9361040" cy="9361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ru-RU" sz="3600" b="1" spc="300" dirty="0" smtClean="0">
                <a:solidFill>
                  <a:srgbClr val="92D050"/>
                </a:solidFill>
                <a:latin typeface="Arial"/>
                <a:cs typeface="Arial"/>
              </a:rPr>
              <a:t>ВОПРОСЫ</a:t>
            </a:r>
            <a:endParaRPr lang="ru-RU" sz="3600" b="1" spc="300" dirty="0">
              <a:solidFill>
                <a:srgbClr val="92D050"/>
              </a:solidFill>
              <a:latin typeface="Arial"/>
              <a:cs typeface="Arial"/>
            </a:endParaRPr>
          </a:p>
          <a:p>
            <a:pPr marL="39688" lvl="1" indent="0" defTabSz="457200" hangingPunct="1"/>
            <a:r>
              <a:rPr lang="ru-RU" sz="16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- - - - - - - - - - - - - - - - - - - - - - - - - - - - - - - - - - - - - - - - - - - - - - - - - - - - - - - - - - - - - - - - - - - - - - - - - - - - - - - - - - -     </a:t>
            </a:r>
            <a:endParaRPr lang="ru-RU" sz="1600" b="1" dirty="0" smtClean="0">
              <a:solidFill>
                <a:srgbClr val="898989"/>
              </a:solidFill>
              <a:latin typeface="Calibri" pitchFamily="34" charset="0"/>
              <a:cs typeface="Calibri" pitchFamily="34" charset="0"/>
            </a:endParaRPr>
          </a:p>
          <a:p>
            <a:pPr indent="0" defTabSz="457200" hangingPunct="1"/>
            <a:endParaRPr lang="ru-RU" sz="4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indent="0" defTabSz="457200" hangingPunct="1"/>
            <a:endParaRPr lang="ru-RU" sz="4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indent="0" defTabSz="457200" hangingPunct="1"/>
            <a:endParaRPr lang="ru-RU" sz="4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32520" y="5157192"/>
            <a:ext cx="8251943" cy="1080120"/>
          </a:xfrm>
          <a:prstGeom prst="rect">
            <a:avLst/>
          </a:prstGeom>
        </p:spPr>
        <p:txBody>
          <a:bodyPr numCol="3" spcCol="720000" anchor="ctr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algn="l">
              <a:buClr>
                <a:srgbClr val="92D050"/>
              </a:buClr>
              <a:defRPr/>
            </a:pPr>
            <a:r>
              <a:rPr lang="en-US" sz="12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  <a:sym typeface="Arial" charset="0"/>
              </a:rPr>
              <a:t>Максим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  <a:sym typeface="Arial" charset="0"/>
              </a:rPr>
              <a:t> </a:t>
            </a:r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  <a:sym typeface="Arial" charset="0"/>
              </a:rPr>
              <a:t>Брегер</a:t>
            </a:r>
            <a:endParaRPr lang="en-US" sz="12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  <a:sym typeface="Arial" charset="0"/>
            </a:endParaRPr>
          </a:p>
          <a:p>
            <a:pPr marL="285750" lvl="2" indent="-285750" algn="l">
              <a:buClr>
                <a:srgbClr val="92D050"/>
              </a:buClr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  <a:sym typeface="Arial" charset="0"/>
              </a:rPr>
              <a:t>+7 (926)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  <a:sym typeface="Arial" charset="0"/>
              </a:rPr>
              <a:t>526-83-57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  <a:sym typeface="Arial" charset="0"/>
            </a:endParaRPr>
          </a:p>
          <a:p>
            <a:pPr marL="285750" lvl="2" indent="-285750" algn="l">
              <a:buClr>
                <a:srgbClr val="92D050"/>
              </a:buClr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  <a:sym typeface="Arial" charset="0"/>
                <a:hlinkClick r:id="rId3"/>
              </a:rPr>
              <a:t>mb@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  <a:sym typeface="Arial" charset="0"/>
                <a:hlinkClick r:id="rId3"/>
              </a:rPr>
              <a:t>avtology.ru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  <a:sym typeface="Arial" charset="0"/>
            </a:endParaRPr>
          </a:p>
          <a:p>
            <a:pPr marL="285750" lvl="2" indent="-285750" algn="l">
              <a:buClr>
                <a:srgbClr val="92D050"/>
              </a:buClr>
              <a:buFont typeface="Arial" pitchFamily="34" charset="0"/>
              <a:buChar char="•"/>
              <a:defRPr/>
            </a:pPr>
            <a:endParaRPr lang="ru-RU" sz="1200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  <a:sym typeface="Arial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00472" y="2636912"/>
            <a:ext cx="9361040" cy="9361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ru-RU" sz="3600" b="1" spc="3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Спасибо!</a:t>
            </a:r>
            <a:endParaRPr lang="ru-RU" sz="3600" b="1" spc="3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indent="0" defTabSz="457200" hangingPunct="1"/>
            <a:endParaRPr lang="ru-RU" sz="4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indent="0" defTabSz="457200" hangingPunct="1"/>
            <a:endParaRPr lang="ru-RU" sz="4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indent="0" defTabSz="457200" hangingPunct="1"/>
            <a:endParaRPr lang="ru-RU" sz="4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112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Arial"/>
        <a:cs typeface="Helvetica"/>
      </a:majorFont>
      <a:minorFont>
        <a:latin typeface="Helvetica"/>
        <a:ea typeface="Arial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D2A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82588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Arial" charset="0"/>
            <a:cs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D2A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82588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Arial" charset="0"/>
            <a:cs typeface="Arial" charset="0"/>
            <a:sym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15903</TotalTime>
  <Words>868</Words>
  <Application>Microsoft Macintosh PowerPoint</Application>
  <PresentationFormat>Лист A4 (210x297 мм)</PresentationFormat>
  <Paragraphs>78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red_line</dc:creator>
  <cp:lastModifiedBy>MacBook Air</cp:lastModifiedBy>
  <cp:revision>207</cp:revision>
  <dcterms:modified xsi:type="dcterms:W3CDTF">2014-12-18T20:07:58Z</dcterms:modified>
</cp:coreProperties>
</file>