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6" r:id="rId5"/>
    <p:sldId id="270" r:id="rId6"/>
    <p:sldId id="269" r:id="rId7"/>
    <p:sldId id="271" r:id="rId8"/>
    <p:sldId id="273" r:id="rId9"/>
    <p:sldId id="258" r:id="rId10"/>
  </p:sldIdLst>
  <p:sldSz cx="9756775" cy="6084888"/>
  <p:notesSz cx="9144000" cy="6858000"/>
  <p:defaultTextStyle>
    <a:defPPr>
      <a:defRPr lang="ru-RU"/>
    </a:defPPr>
    <a:lvl1pPr marL="0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89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795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69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59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48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386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28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18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F39A8A-01A0-4E44-8472-79B6F08CCFC6}">
          <p14:sldIdLst>
            <p14:sldId id="256"/>
            <p14:sldId id="259"/>
            <p14:sldId id="257"/>
          </p14:sldIdLst>
        </p14:section>
        <p14:section name="Раздел без заголовка" id="{D95CDE85-2EB1-4594-BC43-785F88502168}">
          <p14:sldIdLst>
            <p14:sldId id="266"/>
            <p14:sldId id="270"/>
            <p14:sldId id="269"/>
            <p14:sldId id="271"/>
            <p14:sldId id="27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7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 varScale="1">
        <p:scale>
          <a:sx n="124" d="100"/>
          <a:sy n="124" d="100"/>
        </p:scale>
        <p:origin x="534" y="96"/>
      </p:cViewPr>
      <p:guideLst>
        <p:guide orient="horz" pos="1917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13E36-A6C4-42EF-9941-B967F3B2A4C2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514350"/>
            <a:ext cx="41243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5D1F-44C1-4110-A460-632263F8B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0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5D1F-44C1-4110-A460-632263F8B5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0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5D1F-44C1-4110-A460-632263F8B5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2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5D1F-44C1-4110-A460-632263F8B50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758" y="1890260"/>
            <a:ext cx="8293259" cy="1304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516" y="3448103"/>
            <a:ext cx="6829743" cy="15550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3662" y="243678"/>
            <a:ext cx="2195274" cy="5191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7839" y="243678"/>
            <a:ext cx="6423210" cy="519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18" y="3910105"/>
            <a:ext cx="8293259" cy="12085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718" y="2579035"/>
            <a:ext cx="8293259" cy="133106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7839" y="1419808"/>
            <a:ext cx="4309242" cy="40157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9694" y="1419808"/>
            <a:ext cx="4309242" cy="40157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39" y="1362058"/>
            <a:ext cx="4310937" cy="56764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839" y="1929698"/>
            <a:ext cx="4310937" cy="350585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6308" y="1362058"/>
            <a:ext cx="4312630" cy="56764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6308" y="1929698"/>
            <a:ext cx="4312630" cy="350585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40" y="242268"/>
            <a:ext cx="3209912" cy="1031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4628" y="242270"/>
            <a:ext cx="5454308" cy="519328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840" y="1273321"/>
            <a:ext cx="3209912" cy="4162233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396" y="4259422"/>
            <a:ext cx="5854065" cy="5028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2396" y="543696"/>
            <a:ext cx="5854065" cy="3650933"/>
          </a:xfrm>
        </p:spPr>
        <p:txBody>
          <a:bodyPr/>
          <a:lstStyle>
            <a:lvl1pPr marL="0" indent="0">
              <a:buNone/>
              <a:defRPr sz="3500"/>
            </a:lvl1pPr>
            <a:lvl2pPr marL="506898" indent="0">
              <a:buNone/>
              <a:defRPr sz="3100"/>
            </a:lvl2pPr>
            <a:lvl3pPr marL="1013795" indent="0">
              <a:buNone/>
              <a:defRPr sz="2700"/>
            </a:lvl3pPr>
            <a:lvl4pPr marL="1520693" indent="0">
              <a:buNone/>
              <a:defRPr sz="2200"/>
            </a:lvl4pPr>
            <a:lvl5pPr marL="2027591" indent="0">
              <a:buNone/>
              <a:defRPr sz="2200"/>
            </a:lvl5pPr>
            <a:lvl6pPr marL="2534488" indent="0">
              <a:buNone/>
              <a:defRPr sz="2200"/>
            </a:lvl6pPr>
            <a:lvl7pPr marL="3041386" indent="0">
              <a:buNone/>
              <a:defRPr sz="2200"/>
            </a:lvl7pPr>
            <a:lvl8pPr marL="3548283" indent="0">
              <a:buNone/>
              <a:defRPr sz="2200"/>
            </a:lvl8pPr>
            <a:lvl9pPr marL="405518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2396" y="4762271"/>
            <a:ext cx="5854065" cy="714129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43678"/>
            <a:ext cx="8781098" cy="1014148"/>
          </a:xfrm>
          <a:prstGeom prst="rect">
            <a:avLst/>
          </a:prstGeom>
        </p:spPr>
        <p:txBody>
          <a:bodyPr vert="horz" lIns="101380" tIns="50690" rIns="101380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39" y="1419808"/>
            <a:ext cx="8781098" cy="4015745"/>
          </a:xfrm>
          <a:prstGeom prst="rect">
            <a:avLst/>
          </a:prstGeom>
        </p:spPr>
        <p:txBody>
          <a:bodyPr vert="horz" lIns="101380" tIns="50690" rIns="101380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7839" y="5639790"/>
            <a:ext cx="2276581" cy="323964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5400-FF68-407F-B715-5992F0399F3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3565" y="5639790"/>
            <a:ext cx="3089645" cy="323964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2355" y="5639790"/>
            <a:ext cx="2276581" cy="323964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AC5B-B912-427A-8254-DE17C9F6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37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3" indent="-380173" algn="l" defTabSz="101379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09" indent="-316811" algn="l" defTabSz="101379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44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42" indent="-253449" algn="l" defTabSz="101379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39" indent="-253449" algn="l" defTabSz="101379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37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35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32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30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9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95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69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59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48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386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28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18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083" y="289842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«Итоги работы Единой Федеральной Сети автосервисов в коммуникационных проектах со страховыми компаниями»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/>
          <p:cNvSpPr txBox="1">
            <a:spLocks/>
          </p:cNvSpPr>
          <p:nvPr/>
        </p:nvSpPr>
        <p:spPr bwMode="auto">
          <a:xfrm>
            <a:off x="234917" y="327800"/>
            <a:ext cx="8782696" cy="48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>
                <a:sysClr val="window" lastClr="FFFFFF"/>
              </a:buClr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Единая Сервисная Система (ЕСС) </a:t>
            </a:r>
          </a:p>
          <a:p>
            <a:pPr lvl="0" algn="ctr" eaLnBrk="1" fontAlgn="auto" hangingPunct="1">
              <a:buClr>
                <a:sysClr val="window" lastClr="FFFFFF"/>
              </a:buClr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algn="just" eaLnBrk="1" fontAlgn="auto" hangingPunct="1">
              <a:buClr>
                <a:sysClr val="window" lastClr="FFFFFF"/>
              </a:buClr>
              <a:defRPr/>
            </a:pP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Федеральный аварийный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ассистанс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;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algn="just" eaLnBrk="1" fontAlgn="auto" hangingPunct="1">
              <a:buClr>
                <a:sysClr val="window" lastClr="FFFFFF"/>
              </a:buClr>
              <a:defRPr/>
            </a:pP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-Федеральная Сеть Автосервисов (СТОА</a:t>
            </a: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);</a:t>
            </a:r>
            <a:endParaRPr lang="ru-RU" sz="2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0" algn="just" eaLnBrk="1" fontAlgn="auto" hangingPunct="1">
              <a:buClr>
                <a:sysClr val="window" lastClr="FFFFFF"/>
              </a:buClr>
              <a:defRPr/>
            </a:pP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-Ц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ентрализованная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обработка претензий страхователей 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после ДТП, </a:t>
            </a: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комплексное решение </a:t>
            </a:r>
            <a:r>
              <a:rPr lang="ru-R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вопросов по урегулированию убытков по ОСАГО и КАСКО на всей территории РФ с единым центром </a:t>
            </a: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поддержки.</a:t>
            </a:r>
            <a:endParaRPr kumimoji="0" lang="ru-RU" sz="260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Основа ЕСС – централизация всех операций по урегулированию страховых случаев, экспертизе, ремонту по единым стандартам ЕСС, которая позволяет контролировать и отслеживать все процессы в сервисах сети и обеспечивать высокое качество работ и реальные сроки исполнения.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13790" y="1623843"/>
            <a:ext cx="847328" cy="106182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78591" y="1416965"/>
            <a:ext cx="1944216" cy="1475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Единая Сервисная Система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644622" y="3533239"/>
            <a:ext cx="1872208" cy="57606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Автосервис</a:t>
            </a:r>
            <a:endParaRPr lang="ru-RU" sz="1200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797022" y="3685639"/>
            <a:ext cx="1872208" cy="57606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Автосервис</a:t>
            </a:r>
            <a:endParaRPr lang="ru-RU" sz="1200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949422" y="3838039"/>
            <a:ext cx="1872208" cy="57606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Автосервис</a:t>
            </a:r>
            <a:endParaRPr lang="ru-RU" sz="1200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1101822" y="3990439"/>
            <a:ext cx="1872208" cy="57606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Автосервис</a:t>
            </a:r>
            <a:endParaRPr lang="ru-RU" sz="1200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254222" y="4142839"/>
            <a:ext cx="1872208" cy="57606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Автосервис</a:t>
            </a:r>
            <a:endParaRPr lang="ru-RU" sz="12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451642" y="4301616"/>
            <a:ext cx="1872208" cy="57606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Автосервис</a:t>
            </a:r>
            <a:endParaRPr lang="ru-RU" sz="12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82375" y="3858343"/>
            <a:ext cx="2106400" cy="792088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Независимые эксперты</a:t>
            </a:r>
            <a:endParaRPr lang="ru-RU" sz="1100" dirty="0"/>
          </a:p>
        </p:txBody>
      </p:sp>
      <p:sp>
        <p:nvSpPr>
          <p:cNvPr id="12" name="6-конечная звезда 11"/>
          <p:cNvSpPr/>
          <p:nvPr/>
        </p:nvSpPr>
        <p:spPr>
          <a:xfrm>
            <a:off x="7110635" y="1542689"/>
            <a:ext cx="1800200" cy="1224136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Довольные Клиенты</a:t>
            </a:r>
            <a:endParaRPr lang="ru-RU" sz="1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926059" y="2057026"/>
            <a:ext cx="858342" cy="21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3930" y="3729237"/>
            <a:ext cx="1448544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Эксперты- техники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00475" y="310229"/>
            <a:ext cx="1373944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Качество</a:t>
            </a:r>
            <a:endParaRPr lang="ru-RU" sz="1600" dirty="0"/>
          </a:p>
        </p:txBody>
      </p:sp>
      <p:sp>
        <p:nvSpPr>
          <p:cNvPr id="24" name="Овал 23"/>
          <p:cNvSpPr/>
          <p:nvPr/>
        </p:nvSpPr>
        <p:spPr>
          <a:xfrm>
            <a:off x="2974030" y="336102"/>
            <a:ext cx="1855644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Надежность</a:t>
            </a:r>
            <a:endParaRPr lang="ru-RU" sz="1600" dirty="0"/>
          </a:p>
        </p:txBody>
      </p:sp>
      <p:sp>
        <p:nvSpPr>
          <p:cNvPr id="26" name="Овал 25"/>
          <p:cNvSpPr/>
          <p:nvPr/>
        </p:nvSpPr>
        <p:spPr>
          <a:xfrm>
            <a:off x="1585266" y="320210"/>
            <a:ext cx="1277917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Сервис</a:t>
            </a:r>
            <a:endParaRPr lang="ru-RU" sz="1600" dirty="0"/>
          </a:p>
        </p:txBody>
      </p:sp>
      <p:sp>
        <p:nvSpPr>
          <p:cNvPr id="27" name="Овал 26"/>
          <p:cNvSpPr/>
          <p:nvPr/>
        </p:nvSpPr>
        <p:spPr>
          <a:xfrm>
            <a:off x="4937986" y="351994"/>
            <a:ext cx="2238592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Эффективность</a:t>
            </a:r>
            <a:endParaRPr lang="ru-RU" sz="1600" dirty="0"/>
          </a:p>
        </p:txBody>
      </p:sp>
      <p:sp>
        <p:nvSpPr>
          <p:cNvPr id="29" name="Овал 28"/>
          <p:cNvSpPr/>
          <p:nvPr/>
        </p:nvSpPr>
        <p:spPr>
          <a:xfrm>
            <a:off x="7284890" y="383778"/>
            <a:ext cx="2346025" cy="400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Ответственность</a:t>
            </a:r>
            <a:endParaRPr lang="ru-RU" sz="1600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916997" y="2063491"/>
            <a:ext cx="858342" cy="21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669230" y="2892549"/>
            <a:ext cx="841005" cy="7930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490135" y="3020742"/>
            <a:ext cx="16855" cy="5206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471922" y="2766825"/>
            <a:ext cx="1638713" cy="10915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12" grpId="0" animBg="1"/>
      <p:bldP spid="13" grpId="0" animBg="1"/>
      <p:bldP spid="15" grpId="0" animBg="1"/>
      <p:bldP spid="18" grpId="0" animBg="1"/>
      <p:bldP spid="2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63545" y="327800"/>
            <a:ext cx="8032406" cy="50405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Варианты Сотрудничества со Страховыми Компаниями:</a:t>
            </a:r>
            <a:endParaRPr kumimoji="0" lang="ru-RU" sz="24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" name="Текст 6"/>
          <p:cNvSpPr txBox="1">
            <a:spLocks/>
          </p:cNvSpPr>
          <p:nvPr/>
        </p:nvSpPr>
        <p:spPr bwMode="auto">
          <a:xfrm>
            <a:off x="413891" y="1098228"/>
            <a:ext cx="90712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Полное урегулирование убытков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(аварийный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ассистанс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):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Прием звонков от страхователей при наступлении страхового случая. Первичная консультация;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Заведение убытка в систему Страховщика;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Направление на СТОА сети ЕСС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;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algn="just" eaLnBrk="1" fontAlgn="auto" hangingPunct="1"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Сбор документов (администрирование убытка);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Проведение осмотра и независимой экспертизы на СТОА сети ЕСС;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Ремонт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;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Передача полного пакета документов (сформированное дело по убытку) в СК.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С момента обращения клиента при ДТП и выдачи готового автомобиля - 7 дней *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*если срок согласования от СК 1 день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13891" y="810196"/>
            <a:ext cx="3096344" cy="2088232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Единый Контрагент: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-один федеральный договор;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-одна электронная почта для всех писем </a:t>
            </a:r>
            <a:r>
              <a:rPr lang="en-US" sz="1400" dirty="0" smtClean="0">
                <a:latin typeface="Century Gothic" panose="020B0502020202020204" pitchFamily="34" charset="0"/>
              </a:rPr>
              <a:t>expert@ess-auto.ru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-единый бесплатный номер 8-800-707-13-20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-одни реквизиты на оплату.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42283" y="882204"/>
            <a:ext cx="1944216" cy="1885515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Единые стандарты </a:t>
            </a:r>
            <a:r>
              <a:rPr lang="ru-RU" sz="16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качества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и </a:t>
            </a:r>
            <a:r>
              <a:rPr lang="ru-RU" sz="16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стоимости  ремонта 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по всей России.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390555" y="810196"/>
            <a:ext cx="2952328" cy="2088232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Круглосуточная поддержка клиентов</a:t>
            </a:r>
          </a:p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24/7 по бесплатному номеру 8-800-707-13-20 по всем вопросам, связанным с урегулированием убытка и ремонтом.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5899" y="3042444"/>
            <a:ext cx="3024336" cy="2232248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Предоставление любой информации по всем убыткам</a:t>
            </a:r>
            <a:r>
              <a:rPr lang="ru-RU" sz="1600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-еженедельные отчеты по статусам ремонта;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-аналитика средней стоимости ремонта;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-и другие запросы от СК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654251" y="3042444"/>
            <a:ext cx="2592288" cy="2232248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Осуществление ремонтов как по </a:t>
            </a:r>
            <a:r>
              <a:rPr lang="ru-RU" sz="1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КАСКО</a:t>
            </a:r>
            <a:r>
              <a:rPr lang="ru-RU" sz="1200" dirty="0" smtClean="0">
                <a:latin typeface="Century Gothic" panose="020B0502020202020204" pitchFamily="34" charset="0"/>
              </a:rPr>
              <a:t> (оригинальные запасные части), так и по </a:t>
            </a:r>
            <a:r>
              <a:rPr lang="ru-RU" sz="1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ОСАГО</a:t>
            </a:r>
            <a:r>
              <a:rPr lang="ru-RU" sz="1200" dirty="0" smtClean="0">
                <a:latin typeface="Century Gothic" panose="020B0502020202020204" pitchFamily="34" charset="0"/>
              </a:rPr>
              <a:t> (неоригинальные, б/у или восстановление)*.</a:t>
            </a:r>
          </a:p>
          <a:p>
            <a:pPr algn="ctr"/>
            <a:r>
              <a:rPr lang="ru-RU" sz="1200" u="sng" dirty="0" smtClean="0">
                <a:latin typeface="Century Gothic" panose="020B0502020202020204" pitchFamily="34" charset="0"/>
              </a:rPr>
              <a:t>*мы  несем гарантийные обязательства по произведенному ремонту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90555" y="3042444"/>
            <a:ext cx="3024336" cy="2160239"/>
          </a:xfrm>
          <a:prstGeom prst="flowChartAlternate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Присоединение новых сервисов в нужных для СК городах</a:t>
            </a:r>
            <a:r>
              <a:rPr lang="ru-RU" sz="1400" dirty="0" smtClean="0">
                <a:latin typeface="Century Gothic" panose="020B0502020202020204" pitchFamily="34" charset="0"/>
              </a:rPr>
              <a:t>. А также работа с уже существующими у СК сервисами для приведения их к Единым стандартам сотрудничества через систему ЕСС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971" y="162124"/>
            <a:ext cx="74168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ЕСС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979843" y="450156"/>
            <a:ext cx="5441405" cy="43204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Ремонт по ОСАГО</a:t>
            </a:r>
            <a:r>
              <a:rPr lang="ru-RU" sz="2400" b="1" cap="none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" name="Текст 6"/>
          <p:cNvSpPr txBox="1">
            <a:spLocks/>
          </p:cNvSpPr>
          <p:nvPr/>
        </p:nvSpPr>
        <p:spPr bwMode="auto">
          <a:xfrm>
            <a:off x="592107" y="1026220"/>
            <a:ext cx="8216878" cy="39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Более двух лет мы успешно осуществляем полный цикл урегулирования убытков по ОСАГО: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tabLst/>
              <a:defRPr/>
            </a:pPr>
            <a:endParaRPr lang="ru-RU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Прием клиентов сразу на автосервисе – это повышает лояльность клиентов, так как мы экономим их время;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Клиент в большинстве случаев соглашается на ремонт. А при ремонте сразу исключается судебное обращение;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СК оперативно в электронном виде получает все документы по страховому случаю, фото, акт осмотра и калькуляцию;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СК имеет возможность делать выплату по ОСАГО не 20 календарных дней наличными клиенту, а 20 (ремонт) + 15 (дней после выставления счета) = итого 35 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дней;</a:t>
            </a:r>
            <a:endParaRPr lang="ru-RU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Единый электронный адрес, бесплатный телефон 8-800 и круглосуточная работа </a:t>
            </a: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call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-центра.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9231" y="470676"/>
            <a:ext cx="8999060" cy="567641"/>
          </a:xfrm>
          <a:noFill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Сотрудничество с ЕСС избавляет СК от: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231" y="1170236"/>
            <a:ext cx="8677628" cy="378621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Получения от разных автосервисов разных форм документов, согласований, методов работы;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Нагрузки на бухгалтерию при оплате на разные реквизиты сервисов;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Затраченное время на контакт сотрудника СК с каждым отдельным сервисом;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Невозможность оперативно перевести клиента с одного сервиса на другой;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Жалоб и обращений по любым вопросам ремонта Клиента в  СК;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Судебных обращений по претензиям к величине страхового возмещения;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Издержек по содержанию большого штата сотрудников подразделений  по  УУ.</a:t>
            </a:r>
            <a:endParaRPr lang="ru-RU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01923" y="954212"/>
            <a:ext cx="8424936" cy="41341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01923" y="1038317"/>
            <a:ext cx="8280920" cy="39181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74041" y="378148"/>
            <a:ext cx="8688387" cy="50405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Итоги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работы ЕСС: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 bwMode="auto">
          <a:xfrm>
            <a:off x="917947" y="882204"/>
            <a:ext cx="7800577" cy="41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Эффективная интеграция и работа с 10 </a:t>
            </a:r>
            <a:r>
              <a:rPr lang="ru-RU" altLang="ru-RU" noProof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</a:t>
            </a:r>
            <a:r>
              <a:rPr kumimoji="0" lang="ru-RU" alt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траховыми компаниями (АльфаСтрахование, Ренессанс,</a:t>
            </a:r>
            <a:r>
              <a:rPr kumimoji="0" lang="ru-RU" altLang="ru-RU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УралСиб, ВТБ-Страхование, </a:t>
            </a:r>
            <a:r>
              <a:rPr kumimoji="0" lang="ru-RU" altLang="ru-RU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Согаз</a:t>
            </a:r>
            <a:r>
              <a:rPr kumimoji="0" lang="ru-RU" altLang="ru-RU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, Альянс, Независимость, </a:t>
            </a:r>
            <a:r>
              <a:rPr lang="en-US" alt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HDI</a:t>
            </a:r>
            <a:r>
              <a:rPr lang="ru-RU" alt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, ОСК, Пари);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altLang="ru-RU" noProof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Полное урегулирование убытков – от принятия звонка с места ДТП, до выдачи отремонтированного автомобиля;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Использование</a:t>
            </a:r>
            <a:r>
              <a:rPr kumimoji="0" lang="ru-RU" altLang="ru-RU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профессиональной</a:t>
            </a:r>
            <a:r>
              <a:rPr kumimoji="0" lang="ru-RU" altLang="ru-RU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программы </a:t>
            </a:r>
            <a:r>
              <a:rPr kumimoji="0" lang="en-US" altLang="ru-RU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AUDATEX</a:t>
            </a:r>
            <a:r>
              <a:rPr kumimoji="0" lang="ru-RU" altLang="ru-RU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для проведения согласования в едином электронном документообороте;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Отремонтировано более 6000 автомобилей по ОСАГО и КАСКО со средней стоимостью ремонта 32 000 рублей;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Налажена работа с неоригинальными и б/у запасными частями с несением гарантийных обязательств 9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32135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642</Words>
  <Application>Microsoft Office PowerPoint</Application>
  <PresentationFormat>Произвольный</PresentationFormat>
  <Paragraphs>76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petin</dc:creator>
  <cp:lastModifiedBy>Ксения Бестужева</cp:lastModifiedBy>
  <cp:revision>88</cp:revision>
  <dcterms:created xsi:type="dcterms:W3CDTF">2014-04-21T13:01:13Z</dcterms:created>
  <dcterms:modified xsi:type="dcterms:W3CDTF">2014-12-19T08:31:10Z</dcterms:modified>
</cp:coreProperties>
</file>