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2" r:id="rId4"/>
    <p:sldId id="275" r:id="rId5"/>
    <p:sldId id="271" r:id="rId6"/>
    <p:sldId id="273" r:id="rId7"/>
    <p:sldId id="281" r:id="rId8"/>
    <p:sldId id="274" r:id="rId9"/>
    <p:sldId id="277" r:id="rId10"/>
    <p:sldId id="276" r:id="rId11"/>
    <p:sldId id="278" r:id="rId12"/>
    <p:sldId id="279" r:id="rId13"/>
    <p:sldId id="280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51F"/>
    <a:srgbClr val="004D86"/>
    <a:srgbClr val="BCC90D"/>
    <a:srgbClr val="E33935"/>
    <a:srgbClr val="CC3300"/>
    <a:srgbClr val="000000"/>
    <a:srgbClr val="DAE4F2"/>
    <a:srgbClr val="45441B"/>
    <a:srgbClr val="99CC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0" d="100"/>
          <a:sy n="70" d="100"/>
        </p:scale>
        <p:origin x="-51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475641-664E-453D-909F-8AA005BA6C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45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5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5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A19905-E20C-44C5-A992-F3F51DD6D5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1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AC18-96AC-462A-A910-176692BF5707}" type="slidenum">
              <a:rPr lang="ru-RU"/>
              <a:pPr/>
              <a:t>1</a:t>
            </a:fld>
            <a:endParaRPr lang="ru-RU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229225"/>
            <a:ext cx="7723188" cy="762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ru-RU" noProof="0" smtClean="0"/>
              <a:t>Заголовок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21388"/>
            <a:ext cx="7723188" cy="79216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Подзаголовок</a:t>
            </a:r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14EA4D-880C-4347-8230-EBF0640201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74F9A-84F7-49A8-B6A5-0DF3364443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93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333375"/>
            <a:ext cx="1924050" cy="6191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333375"/>
            <a:ext cx="5619750" cy="6191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D46A-C627-4024-B995-3D8DD96793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2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0FC33-F80E-4E09-B3BB-BE0D310E19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61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25F40-6823-432C-8527-C5842DA8E4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5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773238"/>
            <a:ext cx="3771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773238"/>
            <a:ext cx="3771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A03DB-59A6-48A3-9D5D-BC37D206E9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7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D802B-E621-4BD5-A0B1-B8A69D8F98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06E7-56EB-4DA4-8E21-0D454B1757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54506-4AF4-48E8-BD38-AC5D13FFB1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19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E1E85-4D4A-463C-B57F-ED9F2DBA23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5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75C4-9348-40A9-A75F-118385367C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6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arker size="96"/>
                    </a14:imgEffect>
                  </a14:imgLayer>
                </a14:imgProps>
              </a:ext>
            </a:extLst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33375"/>
            <a:ext cx="76962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73238"/>
            <a:ext cx="7696200" cy="47513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9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59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59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E7785A-FB8E-4855-AC17-648A1CB1F64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y-ivanovo.ru/wp-content/uploads/2010/12/1195445235560276356jean_victor_balin_unknown_red.svg_.hi_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y-ivanovo.ru/wp-content/uploads/2010/12/1195445235560276356jean_victor_balin_unknown_red.svg_.hi_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y-ivanovo.ru/wp-content/uploads/2010/12/1195445235560276356jean_victor_balin_unknown_red.svg_.hi_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61248"/>
            <a:ext cx="9135628" cy="962480"/>
          </a:xfr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800" b="1" dirty="0"/>
              <a:t>Тенденции развития электронных продаж и сервиса в России. </a:t>
            </a:r>
            <a:r>
              <a:rPr lang="ru-RU" sz="1800" dirty="0"/>
              <a:t>	</a:t>
            </a:r>
          </a:p>
          <a:p>
            <a:r>
              <a:rPr lang="ru-RU" sz="1800" b="1" dirty="0"/>
              <a:t>Электронный полис – настоящее и </a:t>
            </a:r>
            <a:r>
              <a:rPr lang="ru-RU" sz="1800" b="1" dirty="0" smtClean="0"/>
              <a:t>будущее.</a:t>
            </a:r>
            <a:r>
              <a:rPr lang="ru-RU" sz="1800" dirty="0"/>
              <a:t>	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496" y="253298"/>
            <a:ext cx="9073008" cy="3673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kumimoji="1" sz="1800">
                <a:latin typeface="Batang" pitchFamily="18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latin typeface="+mn-lt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>
                <a:latin typeface="+mn-lt"/>
              </a:defRPr>
            </a:lvl3pPr>
            <a:lvl4pPr marL="15621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4pPr>
            <a:lvl5pPr marL="1981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9pPr>
          </a:lstStyle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Страховой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+mn-lt"/>
              </a:rPr>
              <a:t>Бизнес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Форум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+mn-lt"/>
              </a:rPr>
              <a:t>«Вызовы года 2014»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 18-22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+mn-lt"/>
              </a:rPr>
              <a:t>сентября 2014</a:t>
            </a:r>
            <a:endParaRPr lang="nl-NL" dirty="0">
              <a:solidFill>
                <a:schemeClr val="accent5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20630"/>
            <a:ext cx="4232719" cy="3892546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-27384"/>
            <a:ext cx="9144000" cy="28068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kumimoji="1" sz="1800">
                <a:latin typeface="Batang" pitchFamily="18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latin typeface="+mn-lt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>
                <a:latin typeface="+mn-lt"/>
              </a:defRPr>
            </a:lvl3pPr>
            <a:lvl4pPr marL="15621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4pPr>
            <a:lvl5pPr marL="1981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9pPr>
          </a:lstStyle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  </a:t>
            </a:r>
            <a:endParaRPr lang="nl-NL" dirty="0">
              <a:solidFill>
                <a:schemeClr val="accent5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Обмен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документами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 страховой выплате для проверки их комплектности </a:t>
            </a:r>
            <a:r>
              <a:rPr lang="ru-RU" sz="2000" u="sng" dirty="0">
                <a:solidFill>
                  <a:schemeClr val="accent5">
                    <a:lumMod val="25000"/>
                  </a:schemeClr>
                </a:solidFill>
              </a:rPr>
              <a:t>по желанию потерпевшего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может осуществляться в электронной форме, что не освобождает потерпевшего от представления страховщику документов в письменной форме о страховой выплате по месту нахождения страховщика или представителя страховщика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Страховщик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обязан обеспечить рассмотрение обращения заявителя, отправленного в виде электронного документа, и направление ему ответа в течение срока, согласованного заявителем со страховщиком, но не позднее трех рабочих дней со дня поступления указанного обращения.</a:t>
            </a:r>
          </a:p>
          <a:p>
            <a:r>
              <a:rPr lang="ru-RU" sz="2000" u="sng" dirty="0" smtClean="0">
                <a:solidFill>
                  <a:schemeClr val="accent5">
                    <a:lumMod val="25000"/>
                  </a:schemeClr>
                </a:solidFill>
              </a:rPr>
              <a:t>Вывод: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страховщику необходимо сделать на сайте соответствующие изменения.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Изменения в законодательстве по ОСАГО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10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46193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Профессиональное объединение страховщиков должно  разработать и предусмотреть в  правилах, обязательных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для профессионального объединения и его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членов, требования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отношении организации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заключения договоров обязательного страхования в виде электронных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документов.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u="sng" dirty="0" smtClean="0">
                <a:solidFill>
                  <a:schemeClr val="accent5">
                    <a:lumMod val="25000"/>
                  </a:schemeClr>
                </a:solidFill>
              </a:rPr>
              <a:t>Вывод: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страховщики ожидают от РСА предложений по организации заключения договоров в электронной форме.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Изменения в законодательстве по ОСАГО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11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872105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Органы внутренних дел посредством электронного взаимодействия предоставляют страховщикам, профессиональному объединению страховщиков по их запросам необходимые для реализации положений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ФЗ по ОСАГО сведения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 водительских удостоверениях лиц, допущенных к управлению транспортными средствами, о регистрации транспортных средств и зафиксированных сотрудниками полиции дорожно-транспортных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происшествиях.</a:t>
            </a:r>
          </a:p>
          <a:p>
            <a:endParaRPr lang="ru-RU" sz="2000" u="sng" dirty="0" smtClean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u="sng" dirty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Как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органы внутренних дел будут осуществлять контроль наличия заключенного договора страхования в электронном виде?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Изменения в законодательстве по ОСАГО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12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http://my-ivanovo.ru/wp-content/uploads/2010/12/1195445235560276356jean_victor_balin_unknown_red.svg_.hi_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62" y="386104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857430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В целях информационного обеспечения возможности заключения договора обязательного страхования в виде электронного документа, осуществления компенсационных выплат, прямого возмещения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убытков… создается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автоматизированная информационная система обязательного страхования, содержащая сведения о договорах обязательного страхования, страховых случаях, транспортных средствах и об их владельцах, статистические данные и иные необходимые сведения об обязательном страховании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.</a:t>
            </a:r>
          </a:p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Оператором автоматизированной информационной системы обязательного страхования, организующим и (или) осуществляющим обработку формируемых в ней сведений, </a:t>
            </a:r>
            <a:r>
              <a:rPr lang="ru-RU" sz="2000" u="sng" dirty="0">
                <a:solidFill>
                  <a:schemeClr val="accent5">
                    <a:lumMod val="25000"/>
                  </a:schemeClr>
                </a:solidFill>
              </a:rPr>
              <a:t>является профессиональное </a:t>
            </a:r>
            <a:r>
              <a:rPr lang="ru-RU" sz="2000" u="sng">
                <a:solidFill>
                  <a:schemeClr val="accent5">
                    <a:lumMod val="25000"/>
                  </a:schemeClr>
                </a:solidFill>
              </a:rPr>
              <a:t>объединение </a:t>
            </a:r>
            <a:r>
              <a:rPr lang="ru-RU" sz="2000" u="sng" smtClean="0">
                <a:solidFill>
                  <a:schemeClr val="accent5">
                    <a:lumMod val="25000"/>
                  </a:schemeClr>
                </a:solidFill>
              </a:rPr>
              <a:t>страховщиков.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Изменения в законодательстве по ОСАГО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13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93487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2635546"/>
            <a:ext cx="4248472" cy="1151409"/>
          </a:xfrm>
          <a:solidFill>
            <a:srgbClr val="004D8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ru-RU" sz="2400" kern="1200" dirty="0" smtClean="0">
                <a:latin typeface="Batang" pitchFamily="18" charset="-127"/>
              </a:rPr>
              <a:t>Спасибо за внимание</a:t>
            </a:r>
            <a:endParaRPr lang="ru-RU" sz="2400" kern="1200" dirty="0">
              <a:latin typeface="Batang" pitchFamily="18" charset="-127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>
                <a:latin typeface="Batang" pitchFamily="18" charset="-127"/>
              </a:rPr>
              <a:t>Электронный полис – настоящее и </a:t>
            </a:r>
            <a:r>
              <a:rPr lang="ru-RU" sz="2400" dirty="0" smtClean="0">
                <a:latin typeface="Batang" pitchFamily="18" charset="-127"/>
              </a:rPr>
              <a:t>будущее</a:t>
            </a:r>
            <a:endParaRPr lang="nl-NL" sz="2400" dirty="0">
              <a:latin typeface="Batang" pitchFamily="18" charset="-127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14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80526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accent5">
                    <a:lumMod val="25000"/>
                  </a:schemeClr>
                </a:solidFill>
              </a:rPr>
              <a:t>Страховой Бизнес Форум «Вызовы года 2014»  18-22 сентября 2014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496" y="4581128"/>
            <a:ext cx="9073008" cy="3673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kumimoji="1" sz="1800">
                <a:latin typeface="Batang" pitchFamily="18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latin typeface="+mn-lt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>
                <a:latin typeface="+mn-lt"/>
              </a:defRPr>
            </a:lvl3pPr>
            <a:lvl4pPr marL="15621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4pPr>
            <a:lvl5pPr marL="1981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latin typeface="+mn-lt"/>
              </a:defRPr>
            </a:lvl9pPr>
          </a:lstStyle>
          <a:p>
            <a:pPr algn="ctr"/>
            <a:endParaRPr lang="ru-RU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Отдельное спасибо за помощь в подготовке материала Дедикову С.В.</a:t>
            </a:r>
            <a:endParaRPr lang="nl-NL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59079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Основные </a:t>
            </a:r>
            <a:r>
              <a:rPr lang="ru-RU" sz="2800" dirty="0">
                <a:solidFill>
                  <a:schemeClr val="accent1">
                    <a:lumMod val="25000"/>
                  </a:schemeClr>
                </a:solidFill>
              </a:rPr>
              <a:t>проблемы и решения</a:t>
            </a: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Вопросы регионального </a:t>
            </a:r>
            <a:r>
              <a:rPr lang="ru-RU" sz="2800" dirty="0">
                <a:solidFill>
                  <a:schemeClr val="accent1">
                    <a:lumMod val="25000"/>
                  </a:schemeClr>
                </a:solidFill>
              </a:rPr>
              <a:t>развития программы электронного </a:t>
            </a: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полиса.</a:t>
            </a:r>
            <a:endParaRPr lang="ru-RU" sz="2800" kern="1200" dirty="0">
              <a:solidFill>
                <a:schemeClr val="accent1">
                  <a:lumMod val="25000"/>
                </a:schemeClr>
              </a:solidFill>
              <a:latin typeface="Batang" pitchFamily="18" charset="-127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Изменения в законодательстве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2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Договор страхования заключается на основании заявления страхователя, подписанного простой электронной подписью страхователя (застрахованного лица, выгодоприобретателя), которая соответствует требованиям 63-ФЗ от 06.04.2011 г. «Об электронной подписи», если правилами страхования не предусмотрено иное;</a:t>
            </a:r>
          </a:p>
          <a:p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Договор страхования заключается через официальный сайт страховщика в Интернете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  <a:endParaRPr lang="ru-RU" sz="1600" dirty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Требования к использованию электронных документов и порядок обмена информацией в электронной форме между страхователем (застрахованным лицом, выгодоприобретателем) и страховщиком при осуществлении добровольного страхования устанавливаются правилами страхования и (или) иным соглашением между указанными лицами с соблюдением требований Федерального закона от 7 августа 2001 года № 115-ФЗ «О противодействии легализации (отмыванию) доходов, полученных преступным путем, и финансированию терроризма» и Закона об электронной подписи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  <a:endParaRPr lang="ru-RU" sz="1600" dirty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Договор страхования должен быть подписан усиленной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квалифицированной электронной подписью страховщика с соблюдением требований Закона об электронной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подписи</a:t>
            </a:r>
            <a:endParaRPr lang="ru-RU" sz="16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16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Что такое электронный полис?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3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62056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По видам страхования, предусмотренным подпунктами 2, 3,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10-12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, 18, 21, 22 пункта 1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статьи 32.9 ФЗ от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27.11.1992 N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4015-1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"Об организации страхового дела в Российской Федерации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",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а также в случае, если договор страхования или правила страхования предусматривают проведение осмотра страхуемого имущества или обследование страхуемого лица при заключении договора страхования либо содержат условия иные, чем те, которые установлены минимальными (стандартными) требованиями к условиям и порядку осуществления отдельного вида добровольного страхования в случае их установления нормативными актами органа страхового надзора, договоры страхования в виде электронных документов в порядке, установленном статьей 6.1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ФЗ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от 27.11.1992 N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4015-1,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не заключаются.</a:t>
            </a:r>
          </a:p>
          <a:p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Заключение договоров обязательного страхования в установленном статьей 6.1 ФЗ от 27.11.1992 N 4015-1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порядке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</a:rPr>
              <a:t>допускается, если это предусмотрено федеральными законами о конкретных видах обязательного страхования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</a:rPr>
              <a:t>.</a:t>
            </a:r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>
                <a:latin typeface="Batang" pitchFamily="18" charset="-127"/>
              </a:rPr>
              <a:t>Что такое электронный полис?</a:t>
            </a:r>
            <a:endParaRPr lang="nl-NL" sz="24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4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38067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Доступ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к официальному сайту страховщика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для заключения договора страхования может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осуществляться страхователем (застрахованным лицом, выгодоприобретателем) с использованием единой системы идентификации и аутентификации. </a:t>
            </a:r>
          </a:p>
          <a:p>
            <a:r>
              <a:rPr lang="ru-RU" sz="2000" u="sng" dirty="0" smtClean="0">
                <a:solidFill>
                  <a:schemeClr val="accent5">
                    <a:lumMod val="25000"/>
                  </a:schemeClr>
                </a:solidFill>
              </a:rPr>
              <a:t>Вывод: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 страховщик должен реализовать систему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идентификации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и аутентификации на своем сайте.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Что такое электронный полис?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5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40466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Если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договор страхования или правила страхования предусматривают проведение осмотра страхуемого имущества или обследование страхуемого лица при заключении договора страхования либо содержат условия иные, чем те, которые установлены минимальными (стандартными) требованиями к условиям и порядку осуществления отдельного вида добровольного страхования</a:t>
            </a: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Что такое электронный полис?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6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http://my-ivanovo.ru/wp-content/uploads/2010/12/1195445235560276356jean_victor_balin_unknown_red.svg_.hi_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176" y="481524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67172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Деятельность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страховых агентов и страховых брокеров по оказанию услуг, связанных с заключением договоров страхования в виде электронных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документов, не допускается</a:t>
            </a: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Что такое электронный полис?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7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http://my-ivanovo.ru/wp-content/uploads/2010/12/1195445235560276356jean_victor_balin_unknown_red.svg_.hi_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62" y="450912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776857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Простая подпись</a:t>
            </a:r>
          </a:p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Неквалифицированная подпись</a:t>
            </a:r>
          </a:p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Усиленная квалифицированная подпись</a:t>
            </a: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Что такое электронная подпись?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8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225084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50" y="908720"/>
            <a:ext cx="8208912" cy="5328592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В случае заключения договора обязательного страхования в виде электронного документа страхователю направляется страховой полис в виде электронного документа (</a:t>
            </a:r>
            <a:r>
              <a:rPr lang="ru-RU" sz="2000" u="sng" dirty="0" smtClean="0">
                <a:solidFill>
                  <a:schemeClr val="accent5">
                    <a:lumMod val="25000"/>
                  </a:schemeClr>
                </a:solidFill>
              </a:rPr>
              <a:t>вступает в силу с 01.07.2015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).</a:t>
            </a:r>
          </a:p>
          <a:p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По соглашению сторон </a:t>
            </a:r>
            <a:r>
              <a:rPr lang="ru-RU" sz="2000" u="sng" dirty="0">
                <a:solidFill>
                  <a:schemeClr val="accent5">
                    <a:lumMod val="25000"/>
                  </a:schemeClr>
                </a:solidFill>
              </a:rPr>
              <a:t>страхователь вправе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</a:rPr>
              <a:t>представить копии документов, необходимых для заключения договора обязательного страхования. В случаях, предусмотренных правилами обязательного страхования, указанные документы могут представляться в форме электронных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документов.</a:t>
            </a:r>
          </a:p>
          <a:p>
            <a:r>
              <a:rPr lang="ru-RU" sz="2000" u="sng" dirty="0" smtClean="0">
                <a:solidFill>
                  <a:schemeClr val="accent5">
                    <a:lumMod val="25000"/>
                  </a:schemeClr>
                </a:solidFill>
              </a:rPr>
              <a:t>Вывод: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</a:rPr>
              <a:t>страховщику необходимо сделать на сайте соответствующие изменения.</a:t>
            </a:r>
          </a:p>
          <a:p>
            <a:endParaRPr lang="ru-RU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92" y="0"/>
            <a:ext cx="9135628" cy="6744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Batang" pitchFamily="18" charset="-127"/>
              </a:rPr>
              <a:t>Изменения в законодательстве по ОСАГО</a:t>
            </a:r>
            <a:endParaRPr lang="nl-NL" sz="2400" kern="1200" dirty="0">
              <a:latin typeface="Batang" pitchFamily="18" charset="-127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ED0FC33-F80E-4E09-B3BB-BE0D310E19BD}" type="slidenum">
              <a:rPr lang="ru-RU">
                <a:solidFill>
                  <a:schemeClr val="tx2">
                    <a:lumMod val="50000"/>
                  </a:schemeClr>
                </a:solidFill>
              </a:rPr>
              <a:pPr/>
              <a:t>9</a:t>
            </a:fld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05504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40799">
  <a:themeElements>
    <a:clrScheme name="01140799 1">
      <a:dk1>
        <a:srgbClr val="000000"/>
      </a:dk1>
      <a:lt1>
        <a:srgbClr val="FFFFFF"/>
      </a:lt1>
      <a:dk2>
        <a:srgbClr val="000000"/>
      </a:dk2>
      <a:lt2>
        <a:srgbClr val="E8EDF2"/>
      </a:lt2>
      <a:accent1>
        <a:srgbClr val="D8E1EC"/>
      </a:accent1>
      <a:accent2>
        <a:srgbClr val="CFD795"/>
      </a:accent2>
      <a:accent3>
        <a:srgbClr val="AAAAAA"/>
      </a:accent3>
      <a:accent4>
        <a:srgbClr val="DADADA"/>
      </a:accent4>
      <a:accent5>
        <a:srgbClr val="E9EEF4"/>
      </a:accent5>
      <a:accent6>
        <a:srgbClr val="BBC387"/>
      </a:accent6>
      <a:hlink>
        <a:srgbClr val="D59F07"/>
      </a:hlink>
      <a:folHlink>
        <a:srgbClr val="94B26C"/>
      </a:folHlink>
    </a:clrScheme>
    <a:fontScheme name="01140799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140799 1">
        <a:dk1>
          <a:srgbClr val="000000"/>
        </a:dk1>
        <a:lt1>
          <a:srgbClr val="FFFFFF"/>
        </a:lt1>
        <a:dk2>
          <a:srgbClr val="000000"/>
        </a:dk2>
        <a:lt2>
          <a:srgbClr val="E8EDF2"/>
        </a:lt2>
        <a:accent1>
          <a:srgbClr val="D8E1EC"/>
        </a:accent1>
        <a:accent2>
          <a:srgbClr val="CFD795"/>
        </a:accent2>
        <a:accent3>
          <a:srgbClr val="AAAAAA"/>
        </a:accent3>
        <a:accent4>
          <a:srgbClr val="DADADA"/>
        </a:accent4>
        <a:accent5>
          <a:srgbClr val="E9EEF4"/>
        </a:accent5>
        <a:accent6>
          <a:srgbClr val="BBC387"/>
        </a:accent6>
        <a:hlink>
          <a:srgbClr val="D59F07"/>
        </a:hlink>
        <a:folHlink>
          <a:srgbClr val="94B26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01140799</Template>
  <TotalTime>7768</TotalTime>
  <Words>870</Words>
  <Application>Microsoft Office PowerPoint</Application>
  <PresentationFormat>Экран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01140799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лидерства в перестраховании Взаимодействие сторон при урегулировании убытков</dc:title>
  <dc:creator>User</dc:creator>
  <cp:lastModifiedBy>user</cp:lastModifiedBy>
  <cp:revision>82</cp:revision>
  <dcterms:created xsi:type="dcterms:W3CDTF">2009-03-17T19:29:29Z</dcterms:created>
  <dcterms:modified xsi:type="dcterms:W3CDTF">2014-09-19T05:52:25Z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TC011407991049</vt:lpwstr>
  </property>
</Properties>
</file>