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7" r:id="rId4"/>
    <p:sldId id="315" r:id="rId5"/>
    <p:sldId id="316" r:id="rId6"/>
    <p:sldId id="317" r:id="rId7"/>
    <p:sldId id="318" r:id="rId8"/>
    <p:sldId id="314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4B15"/>
    <a:srgbClr val="FF4C22"/>
    <a:srgbClr val="D9620D"/>
    <a:srgbClr val="C44913"/>
    <a:srgbClr val="C14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3" autoAdjust="0"/>
    <p:restoredTop sz="99869" autoAdjust="0"/>
  </p:normalViewPr>
  <p:slideViewPr>
    <p:cSldViewPr snapToGrid="0" snapToObjects="1">
      <p:cViewPr varScale="1">
        <p:scale>
          <a:sx n="74" d="100"/>
          <a:sy n="74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1EE7-8ECF-F84B-A631-CD7C37E5C166}" type="datetimeFigureOut">
              <a:rPr lang="de-DE" smtClean="0"/>
              <a:t>17.09.2015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FB66D-1EE2-F146-80E0-4B9FA8796C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2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D56C6-A0D8-DE42-8C3F-30AC02D3EDB8}" type="datetimeFigureOut">
              <a:rPr lang="de-DE" smtClean="0"/>
              <a:t>17.09.2015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F7A6-D392-DE47-9A71-44B97327C4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72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207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6888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25238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12827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51503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214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6151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9401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1724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1102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4691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0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920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8563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Technical Committe CZ &amp; SK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3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  <p:sldLayoutId id="2147483655" r:id="rId6"/>
    <p:sldLayoutId id="2147483654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vgeniy.Martynov@audatex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08337" y="5322850"/>
            <a:ext cx="7856113" cy="473820"/>
          </a:xfrm>
        </p:spPr>
        <p:txBody>
          <a:bodyPr/>
          <a:lstStyle/>
          <a:p>
            <a:r>
              <a:rPr lang="ru-RU" sz="2800" dirty="0" err="1">
                <a:latin typeface="+mn-lt"/>
              </a:rPr>
              <a:t>Килограммо</a:t>
            </a:r>
            <a:r>
              <a:rPr lang="ru-RU" sz="2800" dirty="0">
                <a:latin typeface="+mn-lt"/>
              </a:rPr>
              <a:t>-банки против литра-часов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Москва, 2015 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2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6470"/>
            <a:ext cx="6488718" cy="464524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Что </a:t>
            </a:r>
            <a:r>
              <a:rPr lang="ru-RU" sz="2800" b="1" dirty="0" smtClean="0">
                <a:latin typeface="+mn-lt"/>
              </a:rPr>
              <a:t>требуется, что </a:t>
            </a:r>
            <a:r>
              <a:rPr lang="ru-RU" sz="2800" b="1" dirty="0" smtClean="0">
                <a:latin typeface="+mn-lt"/>
              </a:rPr>
              <a:t>бы покрасить деталь?</a:t>
            </a:r>
            <a:endParaRPr lang="ru-RU" sz="28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055" y="1976384"/>
            <a:ext cx="7367948" cy="46189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2052" y="1070209"/>
            <a:ext cx="588487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Определить степень покраски в зависимости от состояния детали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/>
              <a:t>Поверхностная окраска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/>
              <a:t>Окраска новой детали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/>
              <a:t>Ремонтная окраска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/>
              <a:t>Окраска восстановленной детали</a:t>
            </a:r>
            <a:r>
              <a:rPr lang="en-US" sz="1400" dirty="0"/>
              <a:t>			</a:t>
            </a:r>
            <a:endParaRPr lang="ru-RU" sz="14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lvl="2"/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6054" y="4502534"/>
            <a:ext cx="31425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Краска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endParaRPr lang="ru-RU" sz="1400" dirty="0"/>
          </a:p>
          <a:p>
            <a:endParaRPr lang="en-US" sz="14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 err="1" smtClean="0"/>
              <a:t>Солид</a:t>
            </a:r>
            <a:endParaRPr lang="ru-RU" sz="1400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Металлик</a:t>
            </a:r>
            <a:endParaRPr lang="ru-RU" sz="14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/>
              <a:t>Перламутр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 err="1" smtClean="0"/>
              <a:t>Кс</a:t>
            </a:r>
            <a:r>
              <a:rPr lang="ru-RU" sz="1400" dirty="0" err="1"/>
              <a:t>и</a:t>
            </a:r>
            <a:r>
              <a:rPr lang="ru-RU" sz="1400" dirty="0" err="1" smtClean="0"/>
              <a:t>ралик</a:t>
            </a:r>
            <a:endParaRPr lang="ru-RU" sz="1400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Эксклюзивные цвета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18" y="4935799"/>
            <a:ext cx="865068" cy="126556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468572" y="4473801"/>
            <a:ext cx="3544470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Лак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endParaRPr lang="ru-RU" sz="1400" dirty="0"/>
          </a:p>
          <a:p>
            <a:endParaRPr lang="en-US" sz="14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Прозрачный</a:t>
            </a:r>
            <a:endParaRPr lang="ru-RU" sz="14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Устойчивый к царапинам</a:t>
            </a:r>
            <a:endParaRPr lang="ru-RU" sz="14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Самовосстанавливающийся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Матовый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ru-RU" sz="1050" dirty="0"/>
              <a:t>У</a:t>
            </a:r>
            <a:r>
              <a:rPr lang="ru-RU" sz="1050" dirty="0" smtClean="0"/>
              <a:t>стойчивый к царапинам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468572" y="4935799"/>
            <a:ext cx="561949" cy="122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5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941" y="1291079"/>
            <a:ext cx="2652712" cy="47518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+mn-lt"/>
              </a:rPr>
              <a:t>Краска - состав</a:t>
            </a:r>
            <a:endParaRPr lang="ru-RU" sz="28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1990779" y="1675254"/>
            <a:ext cx="1434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Разбавитель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1653" y="1448683"/>
            <a:ext cx="133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Очиститель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89502" y="2374517"/>
            <a:ext cx="153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Растворитель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62590" y="1000549"/>
            <a:ext cx="149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Наполнитель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24479" y="2195063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Грунт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3490" y="27626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Эмаль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39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539" y="299206"/>
            <a:ext cx="8003349" cy="464524"/>
          </a:xfrm>
        </p:spPr>
        <p:txBody>
          <a:bodyPr/>
          <a:lstStyle/>
          <a:p>
            <a:r>
              <a:rPr lang="ru-RU" sz="2700" b="1" dirty="0" smtClean="0">
                <a:latin typeface="+mn-lt"/>
              </a:rPr>
              <a:t>Основные заблуждения при расчете стоимости краски (1)</a:t>
            </a:r>
            <a:endParaRPr lang="ru-RU" sz="27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252052" y="6043461"/>
            <a:ext cx="567890" cy="365125"/>
          </a:xfrm>
        </p:spPr>
        <p:txBody>
          <a:bodyPr/>
          <a:lstStyle/>
          <a:p>
            <a:fld id="{4A690A2F-3722-AA4C-AF58-983A4694D95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252051" y="896305"/>
            <a:ext cx="8605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Миф 1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r>
              <a:rPr lang="ru-RU" sz="1600" b="1" dirty="0" smtClean="0"/>
              <a:t>Рассчитывать и сравнивать стоимость краски по стоимости</a:t>
            </a:r>
            <a:r>
              <a:rPr lang="en-US" sz="1600" b="1" dirty="0" smtClean="0"/>
              <a:t> </a:t>
            </a:r>
            <a:r>
              <a:rPr lang="ru-RU" sz="1600" b="1" dirty="0" smtClean="0"/>
              <a:t>банки базы и готовой краски (</a:t>
            </a:r>
            <a:r>
              <a:rPr lang="en-US" sz="1600" b="1" dirty="0" smtClean="0"/>
              <a:t>RFU)</a:t>
            </a:r>
            <a:endParaRPr lang="ru-RU" sz="16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077" y="2145530"/>
            <a:ext cx="865068" cy="12655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086" y="2132066"/>
            <a:ext cx="865068" cy="12655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9655" y="1611249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ru-RU" dirty="0" smtClean="0"/>
              <a:t>литр </a:t>
            </a:r>
            <a:r>
              <a:rPr lang="en-US" dirty="0" smtClean="0"/>
              <a:t>RFU = 1 </a:t>
            </a:r>
            <a:r>
              <a:rPr lang="ru-RU" dirty="0" smtClean="0"/>
              <a:t>литр краски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1038" y="3553161"/>
            <a:ext cx="295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Можно красить автомобиль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031" y="1613655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ru-RU" dirty="0" smtClean="0"/>
              <a:t>литр базы </a:t>
            </a:r>
            <a:r>
              <a:rPr lang="en-US" dirty="0" smtClean="0"/>
              <a:t>≠ 1 </a:t>
            </a:r>
            <a:r>
              <a:rPr lang="ru-RU" dirty="0" smtClean="0"/>
              <a:t>литр краски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447069" y="3437871"/>
            <a:ext cx="295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Можно красить автомобиль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031917" y="3437871"/>
            <a:ext cx="3533775" cy="299956"/>
          </a:xfrm>
          <a:prstGeom prst="line">
            <a:avLst/>
          </a:prstGeom>
          <a:ln>
            <a:solidFill>
              <a:schemeClr val="accent2">
                <a:alpha val="46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047347" y="3437871"/>
            <a:ext cx="3531780" cy="299956"/>
          </a:xfrm>
          <a:prstGeom prst="line">
            <a:avLst/>
          </a:prstGeom>
          <a:ln>
            <a:solidFill>
              <a:schemeClr val="accent2">
                <a:alpha val="46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14406" y="3857724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Смешивание краски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413720" y="4274488"/>
            <a:ext cx="331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ru-RU" dirty="0" smtClean="0"/>
              <a:t>литр базы =</a:t>
            </a:r>
            <a:r>
              <a:rPr lang="en-US" dirty="0" smtClean="0"/>
              <a:t> </a:t>
            </a:r>
            <a:r>
              <a:rPr lang="ru-RU" dirty="0" smtClean="0"/>
              <a:t>2,5</a:t>
            </a:r>
            <a:r>
              <a:rPr lang="en-US" dirty="0" smtClean="0"/>
              <a:t> </a:t>
            </a:r>
            <a:r>
              <a:rPr lang="ru-RU" dirty="0" smtClean="0"/>
              <a:t>литра краски*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447068" y="4657117"/>
            <a:ext cx="295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Можно красить автомобиль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452" y="4306847"/>
            <a:ext cx="4771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Литр </a:t>
            </a:r>
            <a:r>
              <a:rPr lang="en-US" dirty="0" smtClean="0"/>
              <a:t>RFU </a:t>
            </a:r>
            <a:r>
              <a:rPr lang="ru-RU" dirty="0" smtClean="0"/>
              <a:t>стоит   20 € = 1 литр краски</a:t>
            </a:r>
          </a:p>
          <a:p>
            <a:r>
              <a:rPr lang="ru-RU" dirty="0" smtClean="0"/>
              <a:t>Литр базы стоит 30 € = </a:t>
            </a:r>
            <a:r>
              <a:rPr lang="en-US" dirty="0" smtClean="0"/>
              <a:t>1,5 -</a:t>
            </a:r>
            <a:r>
              <a:rPr lang="ru-RU" dirty="0" smtClean="0"/>
              <a:t>2,5 литрам краски</a:t>
            </a:r>
            <a:r>
              <a:rPr lang="en-US" dirty="0" smtClean="0"/>
              <a:t>*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16913" y="5092738"/>
            <a:ext cx="749177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Результат</a:t>
            </a:r>
            <a:r>
              <a:rPr lang="en-US" sz="1600" b="1" dirty="0" smtClean="0"/>
              <a:t>: </a:t>
            </a:r>
            <a:endParaRPr lang="ru-RU" sz="1600" b="1" dirty="0" smtClean="0"/>
          </a:p>
          <a:p>
            <a:r>
              <a:rPr lang="ru-RU" sz="1600" b="1" dirty="0" smtClean="0"/>
              <a:t>Рассчитывать стоимость окраски ТС, и искать выгоду сравнивая стоимости банок не верно. Нужно сравнивать стоимость готовой краски. </a:t>
            </a:r>
          </a:p>
          <a:p>
            <a:r>
              <a:rPr lang="ru-RU" sz="1050" dirty="0" smtClean="0"/>
              <a:t>*-кол-во литров краски может быть как больше так и меньше, зависит от производителя краски, системы базовой эмали органика</a:t>
            </a:r>
            <a:r>
              <a:rPr lang="en-US" sz="1050" dirty="0" smtClean="0"/>
              <a:t>/</a:t>
            </a:r>
            <a:r>
              <a:rPr lang="ru-RU" sz="1050" dirty="0" smtClean="0"/>
              <a:t>вода.</a:t>
            </a:r>
            <a:endParaRPr lang="ru-RU" sz="1050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6740769" y="1908952"/>
            <a:ext cx="0" cy="1480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656711" y="1908952"/>
            <a:ext cx="0" cy="1480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656711" y="3405091"/>
            <a:ext cx="0" cy="1480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740769" y="3376806"/>
            <a:ext cx="0" cy="1480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740769" y="3737827"/>
            <a:ext cx="0" cy="1480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740769" y="4137416"/>
            <a:ext cx="0" cy="1480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740769" y="4569785"/>
            <a:ext cx="0" cy="1480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023" y="303105"/>
            <a:ext cx="7765960" cy="464524"/>
          </a:xfrm>
        </p:spPr>
        <p:txBody>
          <a:bodyPr/>
          <a:lstStyle/>
          <a:p>
            <a:r>
              <a:rPr lang="ru-RU" sz="2600" b="1" dirty="0" smtClean="0">
                <a:latin typeface="+mn-lt"/>
              </a:rPr>
              <a:t>Основные заблуждения при расчете стоимости краски (2)</a:t>
            </a:r>
            <a:endParaRPr lang="ru-RU" sz="2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051" y="767629"/>
            <a:ext cx="7532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Миф 2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r>
              <a:rPr lang="ru-RU" sz="1600" b="1" dirty="0" smtClean="0"/>
              <a:t>«Бюджетные» лакокрасочные системы использовать гораздо выгоднее чем премиальные. На </a:t>
            </a:r>
            <a:r>
              <a:rPr lang="ru-RU" sz="1600" b="1" u="sng" dirty="0" smtClean="0"/>
              <a:t>не дилерских </a:t>
            </a:r>
            <a:r>
              <a:rPr lang="ru-RU" sz="1600" b="1" dirty="0" smtClean="0"/>
              <a:t>СТО в основном используют бюджетные системы.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495" y="5998500"/>
            <a:ext cx="8709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u="sng" dirty="0" smtClean="0"/>
              <a:t>Стоимость ЛКМ в заказ-наряде как правило составляет всего около </a:t>
            </a:r>
            <a:r>
              <a:rPr lang="ru-RU" sz="1200" b="1" u="sng" dirty="0" smtClean="0"/>
              <a:t>10% </a:t>
            </a:r>
            <a:r>
              <a:rPr lang="ru-RU" sz="1200" u="sng" dirty="0" smtClean="0"/>
              <a:t>от общей стоимости кузовного ремонта</a:t>
            </a:r>
            <a:r>
              <a:rPr lang="ru-RU" sz="1200" dirty="0"/>
              <a:t>.</a:t>
            </a:r>
            <a:endParaRPr lang="ru-RU" sz="1200" b="1" dirty="0" smtClean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8449"/>
              </p:ext>
            </p:extLst>
          </p:nvPr>
        </p:nvGraphicFramePr>
        <p:xfrm>
          <a:off x="208091" y="1767328"/>
          <a:ext cx="4361811" cy="4231172"/>
        </p:xfrm>
        <a:graphic>
          <a:graphicData uri="http://schemas.openxmlformats.org/drawingml/2006/table">
            <a:tbl>
              <a:tblPr/>
              <a:tblGrid>
                <a:gridCol w="624249"/>
                <a:gridCol w="1344190"/>
                <a:gridCol w="2393372"/>
              </a:tblGrid>
              <a:tr h="158419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Положительные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стороны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Отрицательные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строны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94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Низкая стоимость материалов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Не требуется обучать персонал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Высокие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риски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перекраса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овышенный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материала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Низкая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экологичность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материала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Трудозатратный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цветоподбор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Потеря клиента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Судебное разбирательство с клиентом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Короткий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гарантийный период или его отсутствие</a:t>
                      </a: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Отсутствие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одобрения производителя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ctr">
                        <a:buFontTx/>
                        <a:buNone/>
                      </a:pP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Потребитель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Низкая стоимость материалов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Разочарование качеством сервиса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Долгий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ремонт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Возможный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перекрас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ТС сразу или в гарантийный период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Судебное/досудебное разбирательство СТО и СК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Поиск нового СТО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Отсутствие гарантии или короткий гарант. срок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Низкая стоимость материалов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Судебное разбирательство с страхователем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Переговоры с СТО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Потеря клиента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21387"/>
              </p:ext>
            </p:extLst>
          </p:nvPr>
        </p:nvGraphicFramePr>
        <p:xfrm>
          <a:off x="4755246" y="1767328"/>
          <a:ext cx="4131318" cy="4236428"/>
        </p:xfrm>
        <a:graphic>
          <a:graphicData uri="http://schemas.openxmlformats.org/drawingml/2006/table">
            <a:tbl>
              <a:tblPr/>
              <a:tblGrid>
                <a:gridCol w="2547075"/>
                <a:gridCol w="1584243"/>
              </a:tblGrid>
              <a:tr h="1602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Положительные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стороны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Отрицательные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строны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0126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Низкий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материала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Высокая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экологичность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(водные системы)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Качественная и продуктивная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окраска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Снижение затрат на окраску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Повышение лояльности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клиента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Одобрение автопроизводителя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Отлаженная техническая и информационная поддержка от поставщика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Материалы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дороже</a:t>
                      </a:r>
                    </a:p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Возможные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инвестиции в оборудование и обучение персонала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Высокое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ремонта</a:t>
                      </a:r>
                    </a:p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Быстрый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ремонт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Продолжительная гарантия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Радость от получения ТС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Стоимость окраски дороже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608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Повышение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лояльности клиента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Отсутствие претензий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Быстрое согласование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Клиент повторно застрахуется с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  <a:p>
                      <a:pPr marL="0" indent="0" algn="l" fontAlgn="ctr">
                        <a:buFontTx/>
                        <a:buNone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Коммуникация с производителем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краски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Стоимость окраски дороже</a:t>
                      </a:r>
                    </a:p>
                  </a:txBody>
                  <a:tcPr marL="7921" marR="7921" marT="7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51431" y="1484186"/>
            <a:ext cx="1668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«Бюджетные»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6379" y="1474992"/>
            <a:ext cx="1668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«Премиум»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42042" y="6201886"/>
            <a:ext cx="69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При использовании бюджетных материалов возможно получение незначительной выгоды, при значительном увеличении не прямых затрат.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4537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15333" y="302300"/>
            <a:ext cx="8067701" cy="464524"/>
          </a:xfrm>
        </p:spPr>
        <p:txBody>
          <a:bodyPr/>
          <a:lstStyle/>
          <a:p>
            <a:r>
              <a:rPr lang="ru-RU" sz="2700" b="1" dirty="0" smtClean="0">
                <a:latin typeface="+mn-lt"/>
              </a:rPr>
              <a:t>Основные заблуждения при расчете стоимости краски (3)</a:t>
            </a:r>
            <a:endParaRPr lang="ru-RU" sz="27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052" y="896305"/>
            <a:ext cx="7532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Миф 3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r>
              <a:rPr lang="ru-RU" sz="1600" b="1" dirty="0" smtClean="0"/>
              <a:t>Для потребителей и страхователей ТС старше 3х лет, главное отремонтировать ТС максимально дешево, </a:t>
            </a:r>
            <a:r>
              <a:rPr lang="ru-RU" sz="1600" b="1" dirty="0"/>
              <a:t>н</a:t>
            </a:r>
            <a:r>
              <a:rPr lang="ru-RU" sz="1600" b="1" dirty="0" smtClean="0"/>
              <a:t>е важно какими материалами. Никто не будет платит за ЛКМ на крыло бюджетного ТС 3500 рублей.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231" y="2002780"/>
            <a:ext cx="83356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46% </a:t>
            </a:r>
            <a:endParaRPr lang="ru-RU" sz="2400" b="1" dirty="0" smtClean="0"/>
          </a:p>
          <a:p>
            <a:pPr algn="ctr"/>
            <a:r>
              <a:rPr lang="ru-RU" dirty="0" smtClean="0"/>
              <a:t>потребителей на первое место при выборе СТО ставят «доверие в ремонте» и наличие гарантии на проведенные работы</a:t>
            </a:r>
          </a:p>
          <a:p>
            <a:pPr algn="ctr"/>
            <a:r>
              <a:rPr lang="ru-RU" sz="2400" b="1" dirty="0" smtClean="0"/>
              <a:t>31</a:t>
            </a:r>
            <a:r>
              <a:rPr lang="en-US" sz="2400" b="1" dirty="0"/>
              <a:t>% </a:t>
            </a:r>
            <a:endParaRPr lang="ru-RU" sz="2400" dirty="0"/>
          </a:p>
          <a:p>
            <a:pPr algn="ctr"/>
            <a:r>
              <a:rPr lang="ru-RU" dirty="0" smtClean="0"/>
              <a:t>Стоимость ремонта</a:t>
            </a:r>
          </a:p>
          <a:p>
            <a:pPr algn="ctr"/>
            <a:r>
              <a:rPr lang="ru-RU" sz="2400" b="1" dirty="0"/>
              <a:t>22</a:t>
            </a:r>
            <a:r>
              <a:rPr lang="en-US" sz="2400" b="1" dirty="0" smtClean="0"/>
              <a:t>%</a:t>
            </a:r>
            <a:endParaRPr lang="ru-RU" sz="2400" b="1" dirty="0" smtClean="0"/>
          </a:p>
          <a:p>
            <a:pPr algn="ctr"/>
            <a:r>
              <a:rPr lang="ru-RU" dirty="0" smtClean="0"/>
              <a:t>Скорость </a:t>
            </a:r>
            <a:r>
              <a:rPr lang="ru-RU" dirty="0"/>
              <a:t>ремонта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8231" y="4614055"/>
            <a:ext cx="8410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 разнице в стоимости запасной части</a:t>
            </a:r>
            <a:r>
              <a:rPr lang="en-US" dirty="0" smtClean="0"/>
              <a:t>/</a:t>
            </a:r>
            <a:r>
              <a:rPr lang="ru-RU" dirty="0" smtClean="0"/>
              <a:t>краски</a:t>
            </a:r>
            <a:r>
              <a:rPr lang="en-US" dirty="0" smtClean="0"/>
              <a:t>/</a:t>
            </a:r>
            <a:r>
              <a:rPr lang="ru-RU" dirty="0" smtClean="0"/>
              <a:t>нормо-часа</a:t>
            </a:r>
            <a:r>
              <a:rPr lang="en-US" dirty="0" smtClean="0"/>
              <a:t>/</a:t>
            </a:r>
            <a:r>
              <a:rPr lang="ru-RU" dirty="0" smtClean="0"/>
              <a:t>товара и др. до </a:t>
            </a:r>
            <a:r>
              <a:rPr lang="ru-RU" sz="2400" b="1" dirty="0" smtClean="0"/>
              <a:t>29%</a:t>
            </a:r>
            <a:r>
              <a:rPr lang="ru-RU" dirty="0" smtClean="0"/>
              <a:t> и при наличии явных конкурентных преимуществ более дорого товара, </a:t>
            </a:r>
            <a:r>
              <a:rPr lang="ru-RU" u="sng" dirty="0" smtClean="0"/>
              <a:t>потребители выбирают именно его.</a:t>
            </a:r>
            <a:endParaRPr lang="ru-RU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233783" y="6274293"/>
            <a:ext cx="6156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Все </a:t>
            </a:r>
            <a:r>
              <a:rPr lang="ru-RU" sz="1200" b="1" dirty="0" smtClean="0"/>
              <a:t>%</a:t>
            </a:r>
            <a:r>
              <a:rPr lang="ru-RU" sz="1200" dirty="0" smtClean="0"/>
              <a:t> данные на слайде, указаны по результатам опроса водителей </a:t>
            </a:r>
            <a:r>
              <a:rPr lang="en-US" sz="1200" b="1" dirty="0" smtClean="0"/>
              <a:t>GIPA Russia </a:t>
            </a:r>
            <a:r>
              <a:rPr lang="ru-RU" sz="1200" dirty="0" smtClean="0"/>
              <a:t>в </a:t>
            </a:r>
            <a:r>
              <a:rPr lang="en-US" sz="1200" dirty="0" smtClean="0"/>
              <a:t>2015 </a:t>
            </a:r>
            <a:r>
              <a:rPr lang="ru-RU" sz="1200" dirty="0" smtClean="0"/>
              <a:t>году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0555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616" y="883518"/>
            <a:ext cx="6512370" cy="506970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Спасибо за внимание!</a:t>
            </a:r>
            <a:endParaRPr lang="de-DE" sz="2800" dirty="0">
              <a:latin typeface="+mn-lt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997612" y="5723260"/>
            <a:ext cx="6721971" cy="87209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kern="1200" baseline="0">
                <a:solidFill>
                  <a:srgbClr val="D9620D"/>
                </a:solidFill>
                <a:latin typeface="Arial"/>
                <a:ea typeface="+mj-ea"/>
                <a:cs typeface="Arial"/>
              </a:defRPr>
            </a:lvl1pPr>
          </a:lstStyle>
          <a:p>
            <a:pPr algn="r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1989" y="5739537"/>
            <a:ext cx="60922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Мартынов Евгений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 fontAlgn="auto">
              <a:spcAft>
                <a:spcPts val="0"/>
              </a:spcAft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Evgeniy.Martynov@audatex.ru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10109</TotalTime>
  <Words>460</Words>
  <Application>Microsoft Office PowerPoint</Application>
  <PresentationFormat>Экран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Office-Design</vt:lpstr>
      <vt:lpstr>1_Office-Design</vt:lpstr>
      <vt:lpstr>Килограммо-банки против литра-часов Москва, 2015 </vt:lpstr>
      <vt:lpstr>Что требуется, что бы покрасить деталь?</vt:lpstr>
      <vt:lpstr>Краска - состав</vt:lpstr>
      <vt:lpstr>Основные заблуждения при расчете стоимости краски (1)</vt:lpstr>
      <vt:lpstr>Основные заблуждения при расчете стоимости краски (2)</vt:lpstr>
      <vt:lpstr>Основные заблуждения при расчете стоимости краски (3)</vt:lpstr>
      <vt:lpstr>Спасибо за внимание!</vt:lpstr>
    </vt:vector>
  </TitlesOfParts>
  <Company>FanFactory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Franziska Taubert</dc:creator>
  <cp:lastModifiedBy>Oksana Karamushka</cp:lastModifiedBy>
  <cp:revision>255</cp:revision>
  <dcterms:created xsi:type="dcterms:W3CDTF">2012-06-13T12:52:48Z</dcterms:created>
  <dcterms:modified xsi:type="dcterms:W3CDTF">2015-09-17T13:57:30Z</dcterms:modified>
</cp:coreProperties>
</file>