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0" r:id="rId3"/>
    <p:sldId id="291" r:id="rId4"/>
    <p:sldId id="293" r:id="rId5"/>
    <p:sldId id="294" r:id="rId6"/>
    <p:sldId id="296" r:id="rId7"/>
    <p:sldId id="295" r:id="rId8"/>
    <p:sldId id="298" r:id="rId9"/>
    <p:sldId id="297" r:id="rId10"/>
    <p:sldId id="289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6C08"/>
    <a:srgbClr val="041448"/>
    <a:srgbClr val="459917"/>
    <a:srgbClr val="CDF1B9"/>
    <a:srgbClr val="AEDCB2"/>
    <a:srgbClr val="4DAA1A"/>
    <a:srgbClr val="429216"/>
    <a:srgbClr val="4CA61A"/>
    <a:srgbClr val="418E16"/>
    <a:srgbClr val="D1E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preferSingleView="1">
    <p:restoredLeft sz="15620" autoAdjust="0"/>
    <p:restoredTop sz="94588" autoAdjust="0"/>
  </p:normalViewPr>
  <p:slideViewPr>
    <p:cSldViewPr>
      <p:cViewPr varScale="1">
        <p:scale>
          <a:sx n="103" d="100"/>
          <a:sy n="103" d="100"/>
        </p:scale>
        <p:origin x="2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B0966-BCEB-4E94-B704-D7F8E6C9A715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65428-A921-4089-95E5-99746DDE8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96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F577A-5AF8-49F4-931D-CB54DA959BB3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63BBA-C5B9-4BC0-AA6C-54036F82B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32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3BBA-C5B9-4BC0-AA6C-54036F82BDE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706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3BBA-C5B9-4BC0-AA6C-54036F82BDE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706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3BBA-C5B9-4BC0-AA6C-54036F82BDE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706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3BBA-C5B9-4BC0-AA6C-54036F82BDE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96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3BBA-C5B9-4BC0-AA6C-54036F82BDE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367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3BBA-C5B9-4BC0-AA6C-54036F82BDE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210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3BBA-C5B9-4BC0-AA6C-54036F82BDE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751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3BBA-C5B9-4BC0-AA6C-54036F82BDE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049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3BBA-C5B9-4BC0-AA6C-54036F82BDE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983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3BBA-C5B9-4BC0-AA6C-54036F82BDE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163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9B2-8FE6-4541-B59A-562A8692A00E}" type="datetimeFigureOut">
              <a:rPr lang="de-DE" smtClean="0"/>
              <a:t>17.09.2015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D9A-323B-4191-9751-4E846E33634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748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9B2-8FE6-4541-B59A-562A8692A00E}" type="datetimeFigureOut">
              <a:rPr lang="de-DE" smtClean="0"/>
              <a:t>17.09.2015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D9A-323B-4191-9751-4E846E33634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24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9B2-8FE6-4541-B59A-562A8692A00E}" type="datetimeFigureOut">
              <a:rPr lang="de-DE" smtClean="0"/>
              <a:t>17.09.2015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D9A-323B-4191-9751-4E846E33634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419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9B2-8FE6-4541-B59A-562A8692A00E}" type="datetimeFigureOut">
              <a:rPr lang="de-DE" smtClean="0"/>
              <a:t>17.09.2015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D9A-323B-4191-9751-4E846E33634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209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9B2-8FE6-4541-B59A-562A8692A00E}" type="datetimeFigureOut">
              <a:rPr lang="de-DE" smtClean="0"/>
              <a:t>17.09.2015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D9A-323B-4191-9751-4E846E33634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95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9B2-8FE6-4541-B59A-562A8692A00E}" type="datetimeFigureOut">
              <a:rPr lang="de-DE" smtClean="0"/>
              <a:t>17.09.2015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D9A-323B-4191-9751-4E846E33634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31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9B2-8FE6-4541-B59A-562A8692A00E}" type="datetimeFigureOut">
              <a:rPr lang="de-DE" smtClean="0"/>
              <a:t>17.09.2015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D9A-323B-4191-9751-4E846E33634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785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9B2-8FE6-4541-B59A-562A8692A00E}" type="datetimeFigureOut">
              <a:rPr lang="de-DE" smtClean="0"/>
              <a:t>17.09.2015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D9A-323B-4191-9751-4E846E33634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96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9B2-8FE6-4541-B59A-562A8692A00E}" type="datetimeFigureOut">
              <a:rPr lang="de-DE" smtClean="0"/>
              <a:t>17.09.2015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D9A-323B-4191-9751-4E846E33634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416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9B2-8FE6-4541-B59A-562A8692A00E}" type="datetimeFigureOut">
              <a:rPr lang="de-DE" smtClean="0"/>
              <a:t>17.09.2015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D9A-323B-4191-9751-4E846E33634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587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9B2-8FE6-4541-B59A-562A8692A00E}" type="datetimeFigureOut">
              <a:rPr lang="de-DE" smtClean="0"/>
              <a:t>17.09.2015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D9A-323B-4191-9751-4E846E33634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559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859B2-8FE6-4541-B59A-562A8692A00E}" type="datetimeFigureOut">
              <a:rPr lang="de-DE" smtClean="0"/>
              <a:t>17.09.2015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56D9A-323B-4191-9751-4E846E33634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83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6672"/>
            <a:ext cx="9144000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76672"/>
            <a:ext cx="1586094" cy="7920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9632" y="2348880"/>
            <a:ext cx="63508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Как правильно рассчитать стоимость ЛКМ?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3645024"/>
            <a:ext cx="66675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5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6672"/>
            <a:ext cx="9144000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76672"/>
            <a:ext cx="1586094" cy="792088"/>
          </a:xfrm>
          <a:prstGeom prst="rect">
            <a:avLst/>
          </a:prstGeom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246" y="1952835"/>
            <a:ext cx="1872208" cy="93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573016"/>
            <a:ext cx="5951373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СПАСИБО ЗА ВНИМАНИЕ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АНДРЕЙ АРТАМОНОВ</a:t>
            </a:r>
            <a:endParaRPr lang="en-US" sz="2000" dirty="0" smtClean="0">
              <a:solidFill>
                <a:srgbClr val="002060"/>
              </a:solidFill>
            </a:endParaRPr>
          </a:p>
          <a:p>
            <a:pPr algn="ctr"/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+7 985 428 07 60</a:t>
            </a:r>
            <a:endParaRPr lang="en-US" sz="2000" dirty="0" smtClean="0">
              <a:solidFill>
                <a:srgbClr val="002060"/>
              </a:solidFill>
            </a:endParaRPr>
          </a:p>
          <a:p>
            <a:pPr algn="ctr"/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andrey.artamonov@basf.com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4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6672"/>
            <a:ext cx="9144000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76672"/>
            <a:ext cx="1586094" cy="7920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1340768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dirty="0" smtClean="0">
              <a:solidFill>
                <a:srgbClr val="256C08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927" y="2132856"/>
            <a:ext cx="3334017" cy="33123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2132856"/>
            <a:ext cx="3366848" cy="331236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611560" y="4221088"/>
            <a:ext cx="360040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959280" y="4221088"/>
            <a:ext cx="360040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00735" y="4941168"/>
            <a:ext cx="360040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959280" y="4941168"/>
            <a:ext cx="360040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067944" y="5734997"/>
            <a:ext cx="960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45 &gt; 25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60 &gt; 35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68837" y="6455077"/>
            <a:ext cx="3538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Победитель: ООО «Василёк»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8688" y="1484784"/>
            <a:ext cx="53266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Как проходит стандартный «тендер»</a:t>
            </a:r>
            <a:endParaRPr lang="ru-RU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6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6672"/>
            <a:ext cx="9144000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76672"/>
            <a:ext cx="1586094" cy="7920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8973" y="1628800"/>
            <a:ext cx="69060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Факторы, влияющие на полную стоимость ЛКМ</a:t>
            </a:r>
            <a:endParaRPr lang="ru-RU" sz="2200" b="1" dirty="0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499992" y="2276872"/>
            <a:ext cx="0" cy="42484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473738" y="4293096"/>
            <a:ext cx="633862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057" y="2276873"/>
            <a:ext cx="2872911" cy="19740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1" y="2276061"/>
            <a:ext cx="2878253" cy="19555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3738" y="4468135"/>
            <a:ext cx="2798068" cy="19431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0032" y="4456482"/>
            <a:ext cx="2781942" cy="199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7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6672"/>
            <a:ext cx="9144000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76672"/>
            <a:ext cx="1586094" cy="7920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31357" y="1628800"/>
            <a:ext cx="40813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Стадии процесса окраски</a:t>
            </a:r>
            <a:r>
              <a:rPr lang="en-US" sz="2200" b="1" dirty="0" smtClean="0">
                <a:solidFill>
                  <a:srgbClr val="002060"/>
                </a:solidFill>
              </a:rPr>
              <a:t>…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753" y="2419727"/>
            <a:ext cx="2099027" cy="15864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725" y="2154207"/>
            <a:ext cx="2016224" cy="2179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580" y="2419727"/>
            <a:ext cx="2007556" cy="15864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982" y="4797152"/>
            <a:ext cx="2158154" cy="15053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8311" y="4723567"/>
            <a:ext cx="2088232" cy="15900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9753" y="4723567"/>
            <a:ext cx="2151827" cy="1578940"/>
          </a:xfrm>
          <a:prstGeom prst="rect">
            <a:avLst/>
          </a:prstGeom>
        </p:spPr>
      </p:pic>
      <p:sp>
        <p:nvSpPr>
          <p:cNvPr id="16" name="Стрелка вправо 15"/>
          <p:cNvSpPr/>
          <p:nvPr/>
        </p:nvSpPr>
        <p:spPr>
          <a:xfrm flipH="1">
            <a:off x="8319492" y="2983475"/>
            <a:ext cx="425491" cy="393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flipH="1">
            <a:off x="5287245" y="2983475"/>
            <a:ext cx="425491" cy="393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flipH="1">
            <a:off x="2616997" y="2983475"/>
            <a:ext cx="425491" cy="393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617381" y="5316523"/>
            <a:ext cx="481607" cy="393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5548761" y="5316522"/>
            <a:ext cx="481607" cy="393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1374538" y="4174697"/>
            <a:ext cx="361083" cy="4539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8410873" y="5316522"/>
            <a:ext cx="481607" cy="393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13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6672"/>
            <a:ext cx="9144000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76672"/>
            <a:ext cx="1586094" cy="7920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4325" y="1628800"/>
            <a:ext cx="45753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2060"/>
                </a:solidFill>
              </a:rPr>
              <a:t>… </a:t>
            </a:r>
            <a:r>
              <a:rPr lang="ru-RU" sz="2200" b="1" dirty="0">
                <a:solidFill>
                  <a:srgbClr val="002060"/>
                </a:solidFill>
              </a:rPr>
              <a:t>и связанные с ними затраты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499992" y="2276872"/>
            <a:ext cx="0" cy="42484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827584" y="4291933"/>
            <a:ext cx="7691974" cy="11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55421" y="2912384"/>
            <a:ext cx="1820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ПРЯМЫЕ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21927" y="2912384"/>
            <a:ext cx="23189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НЕПРЯМЫЕ</a:t>
            </a:r>
          </a:p>
          <a:p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584" y="5192034"/>
            <a:ext cx="3305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МАТЕРИАЛЬНЫЕ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6016" y="5192034"/>
            <a:ext cx="3803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НЕМАТЕРИАЛЬНЫЕ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6672"/>
            <a:ext cx="9144000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76672"/>
            <a:ext cx="1586094" cy="7920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86641" y="1628800"/>
            <a:ext cx="29707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Связанные затраты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894" y="2752272"/>
            <a:ext cx="1346707" cy="10178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2343" y="2546258"/>
            <a:ext cx="1158876" cy="12525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724" y="2703006"/>
            <a:ext cx="1295721" cy="10239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364" y="5047750"/>
            <a:ext cx="1435117" cy="10010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2810" y="5112279"/>
            <a:ext cx="1244537" cy="9476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2648" y="5069026"/>
            <a:ext cx="1303641" cy="956569"/>
          </a:xfrm>
          <a:prstGeom prst="rect">
            <a:avLst/>
          </a:prstGeom>
        </p:spPr>
      </p:pic>
      <p:sp>
        <p:nvSpPr>
          <p:cNvPr id="16" name="Стрелка вправо 15"/>
          <p:cNvSpPr/>
          <p:nvPr/>
        </p:nvSpPr>
        <p:spPr>
          <a:xfrm flipH="1">
            <a:off x="8345553" y="3018473"/>
            <a:ext cx="425491" cy="393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flipH="1">
            <a:off x="5463370" y="3023720"/>
            <a:ext cx="425491" cy="393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flipH="1">
            <a:off x="2696849" y="2983475"/>
            <a:ext cx="425491" cy="393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668790" y="5330399"/>
            <a:ext cx="481607" cy="393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5497634" y="5308838"/>
            <a:ext cx="481607" cy="393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818042" y="4160366"/>
            <a:ext cx="361083" cy="4539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8410873" y="5282202"/>
            <a:ext cx="481607" cy="393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562949" y="2780928"/>
            <a:ext cx="6623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ПН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ПМ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67977" y="2435404"/>
            <a:ext cx="6623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НН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НН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ПМ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ПН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83203" y="2742333"/>
            <a:ext cx="6623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ПН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ПМ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77442" y="5069027"/>
            <a:ext cx="6623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ПН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ПМ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31866" y="5094109"/>
            <a:ext cx="6623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ПМ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ПН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96612" y="5247884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ПН</a:t>
            </a:r>
          </a:p>
        </p:txBody>
      </p:sp>
    </p:spTree>
    <p:extLst>
      <p:ext uri="{BB962C8B-B14F-4D97-AF65-F5344CB8AC3E}">
        <p14:creationId xmlns:p14="http://schemas.microsoft.com/office/powerpoint/2010/main" val="12383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5" grpId="0"/>
      <p:bldP spid="24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6672"/>
            <a:ext cx="9144000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76672"/>
            <a:ext cx="1586094" cy="7920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24560" y="1681416"/>
            <a:ext cx="26131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Это не «мелочи»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gloryon-by.com/userdata/images/health/gorteks/gortex_in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723" y="2472343"/>
            <a:ext cx="251460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77192" y="5878433"/>
            <a:ext cx="26330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Это ваши деньги.</a:t>
            </a:r>
            <a:endParaRPr lang="ru-RU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45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 стрелкой 16"/>
          <p:cNvCxnSpPr/>
          <p:nvPr/>
        </p:nvCxnSpPr>
        <p:spPr>
          <a:xfrm>
            <a:off x="2339752" y="3788457"/>
            <a:ext cx="4536504" cy="0"/>
          </a:xfrm>
          <a:prstGeom prst="straightConnector1">
            <a:avLst/>
          </a:prstGeom>
          <a:ln w="571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0" y="476672"/>
            <a:ext cx="9144000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76672"/>
            <a:ext cx="1586094" cy="7920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103" y="1772816"/>
            <a:ext cx="2811801" cy="46085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21155" y="3573015"/>
            <a:ext cx="12025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ВРЕМЯ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21231" y="3573014"/>
            <a:ext cx="13436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ДЕНЬГИ</a:t>
            </a:r>
            <a:endParaRPr lang="ru-RU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0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6672"/>
            <a:ext cx="9144000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76672"/>
            <a:ext cx="1586094" cy="7920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2728312"/>
            <a:ext cx="2717106" cy="22520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2728312"/>
            <a:ext cx="2664296" cy="2664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95386" y="1844824"/>
            <a:ext cx="387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«ДЁШЕВО» и «ВЫГОДНО»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5845209"/>
            <a:ext cx="27201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Это не синонимы.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31351" y="3304376"/>
            <a:ext cx="1281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rgbClr val="FF0000"/>
                </a:solidFill>
              </a:rPr>
              <a:t>≠</a:t>
            </a:r>
          </a:p>
        </p:txBody>
      </p:sp>
    </p:spTree>
    <p:extLst>
      <p:ext uri="{BB962C8B-B14F-4D97-AF65-F5344CB8AC3E}">
        <p14:creationId xmlns:p14="http://schemas.microsoft.com/office/powerpoint/2010/main" val="334240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105</Words>
  <Application>Microsoft Office PowerPoint</Application>
  <PresentationFormat>Экран (4:3)</PresentationFormat>
  <Paragraphs>51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Default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BASF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 Artamonov</dc:creator>
  <cp:lastModifiedBy>Andrey Artamonov</cp:lastModifiedBy>
  <cp:revision>121</cp:revision>
  <dcterms:created xsi:type="dcterms:W3CDTF">2013-12-09T09:24:53Z</dcterms:created>
  <dcterms:modified xsi:type="dcterms:W3CDTF">2015-09-17T14:53:53Z</dcterms:modified>
</cp:coreProperties>
</file>