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8" r:id="rId2"/>
    <p:sldMasterId id="2147483683" r:id="rId3"/>
    <p:sldMasterId id="2147483686" r:id="rId4"/>
    <p:sldMasterId id="2147483689" r:id="rId5"/>
    <p:sldMasterId id="2147483702" r:id="rId6"/>
    <p:sldMasterId id="2147483718" r:id="rId7"/>
    <p:sldMasterId id="2147483733" r:id="rId8"/>
    <p:sldMasterId id="2147483746" r:id="rId9"/>
    <p:sldMasterId id="2147483749" r:id="rId10"/>
    <p:sldMasterId id="2147483771" r:id="rId11"/>
  </p:sldMasterIdLst>
  <p:sldIdLst>
    <p:sldId id="268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FF505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c:spPr>
          <c:explosion val="6"/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Lbls>
            <c:dLbl>
              <c:idx val="0"/>
              <c:layout>
                <c:manualLayout>
                  <c:x val="-0.15440901137357829"/>
                  <c:y val="-8.685367454068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96159230096238"/>
                  <c:y val="2.813721201516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Лист1!$D$8:$D$9</c:f>
              <c:strCache>
                <c:ptCount val="2"/>
                <c:pt idx="0">
                  <c:v>Количество мероприятий по которым определены параметры финансового обеспечения</c:v>
                </c:pt>
                <c:pt idx="1">
                  <c:v>Количество мероприятий по которым предусмотрено принятие правовых актов</c:v>
                </c:pt>
              </c:strCache>
            </c:strRef>
          </c:cat>
          <c:val>
            <c:numRef>
              <c:f>Лист1!$E$8:$E$9</c:f>
              <c:numCache>
                <c:formatCode>General</c:formatCode>
                <c:ptCount val="2"/>
                <c:pt idx="0">
                  <c:v>27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prst="relaxedInset"/>
        </a:sp3d>
      </c:spPr>
    </c:plotArea>
    <c:legend>
      <c:legendPos val="b"/>
      <c:layout>
        <c:manualLayout>
          <c:xMode val="edge"/>
          <c:yMode val="edge"/>
          <c:x val="4.7313784552693479E-2"/>
          <c:y val="0.67495664851110837"/>
          <c:w val="0.92902464756967762"/>
          <c:h val="0.302767007383771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r>
              <a:rPr lang="ru-RU" sz="1200" b="0" dirty="0" smtClean="0">
                <a:solidFill>
                  <a:schemeClr val="accent4">
                    <a:lumMod val="50000"/>
                  </a:schemeClr>
                </a:solidFill>
              </a:rPr>
              <a:t>Человек</a:t>
            </a:r>
            <a:endParaRPr lang="ru-RU" sz="1200" b="0" dirty="0">
              <a:solidFill>
                <a:schemeClr val="accent4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2445520237704087"/>
          <c:y val="5.898691140816155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4510946405143659"/>
          <c:y val="0.22143272747540241"/>
          <c:w val="0.29876206340692263"/>
          <c:h val="0.735372554914407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Люди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"/>
                  <c:y val="-0.4021834868738288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/>
                      <a:t>1</a:t>
                    </a:r>
                    <a:r>
                      <a:rPr lang="ru-RU" sz="1000" b="1" dirty="0" smtClean="0"/>
                      <a:t>,</a:t>
                    </a:r>
                    <a:r>
                      <a:rPr lang="en-US" sz="1000" b="1" dirty="0" smtClean="0"/>
                      <a:t>46</a:t>
                    </a:r>
                    <a:r>
                      <a:rPr lang="ru-RU" sz="1000" b="1" baseline="0" dirty="0" smtClean="0"/>
                      <a:t> млн. </a:t>
                    </a:r>
                    <a:endParaRPr lang="en-US" sz="1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Поступило Заявлений </c:v>
                </c:pt>
                <c:pt idx="1">
                  <c:v>Предоставлено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1468517</c:v>
                </c:pt>
                <c:pt idx="1">
                  <c:v>1175552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025920"/>
        <c:axId val="129027456"/>
        <c:axId val="0"/>
      </c:bar3DChart>
      <c:catAx>
        <c:axId val="129025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29027456"/>
        <c:crosses val="autoZero"/>
        <c:auto val="1"/>
        <c:lblAlgn val="ctr"/>
        <c:lblOffset val="100"/>
        <c:noMultiLvlLbl val="0"/>
      </c:catAx>
      <c:valAx>
        <c:axId val="12902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/>
            </a:pPr>
            <a:endParaRPr lang="ru-RU"/>
          </a:p>
        </c:txPr>
        <c:crossAx val="12902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r>
              <a:rPr lang="ru-RU" sz="1200" b="0" dirty="0" smtClean="0">
                <a:solidFill>
                  <a:schemeClr val="accent4">
                    <a:lumMod val="50000"/>
                  </a:schemeClr>
                </a:solidFill>
              </a:rPr>
              <a:t>Млрд</a:t>
            </a:r>
            <a:r>
              <a:rPr lang="ru-RU" sz="1200" b="0" dirty="0">
                <a:solidFill>
                  <a:schemeClr val="accent4">
                    <a:lumMod val="50000"/>
                  </a:schemeClr>
                </a:solidFill>
              </a:rPr>
              <a:t>. руб</a:t>
            </a:r>
            <a:r>
              <a:rPr lang="ru-RU" sz="105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c:rich>
      </c:tx>
      <c:layout>
        <c:manualLayout>
          <c:xMode val="edge"/>
          <c:yMode val="edge"/>
          <c:x val="0.28685966109585703"/>
          <c:y val="3.861818990592626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01714095259256"/>
          <c:y val="0.22461842274450658"/>
          <c:w val="0.73738029107876901"/>
          <c:h val="0.713402491857026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руб.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Поступило</c:v>
                </c:pt>
                <c:pt idx="1">
                  <c:v>Предоставлено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29.05</c:v>
                </c:pt>
                <c:pt idx="1">
                  <c:v>23.22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260800"/>
        <c:axId val="131262336"/>
        <c:axId val="0"/>
      </c:bar3DChart>
      <c:catAx>
        <c:axId val="131260800"/>
        <c:scaling>
          <c:orientation val="minMax"/>
        </c:scaling>
        <c:delete val="1"/>
        <c:axPos val="b"/>
        <c:majorTickMark val="out"/>
        <c:minorTickMark val="none"/>
        <c:tickLblPos val="nextTo"/>
        <c:crossAx val="131262336"/>
        <c:crosses val="autoZero"/>
        <c:auto val="1"/>
        <c:lblAlgn val="ctr"/>
        <c:lblOffset val="100"/>
        <c:noMultiLvlLbl val="0"/>
      </c:catAx>
      <c:valAx>
        <c:axId val="13126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ru-RU"/>
          </a:p>
        </c:txPr>
        <c:crossAx val="13126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3724309551170728E-2"/>
          <c:y val="5.8473621709802553E-2"/>
          <c:w val="0.76669658890800074"/>
          <c:h val="0.8901962795277531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Pt>
            <c:idx val="6"/>
            <c:bubble3D val="0"/>
            <c:spPr>
              <a:solidFill>
                <a:srgbClr val="00B050"/>
              </a:solidFill>
            </c:spPr>
          </c:dPt>
          <c:dPt>
            <c:idx val="8"/>
            <c:bubble3D val="0"/>
            <c:spPr>
              <a:solidFill>
                <a:srgbClr val="00B050"/>
              </a:solidFill>
            </c:spPr>
          </c:dPt>
          <c:dPt>
            <c:idx val="9"/>
            <c:bubble3D val="0"/>
            <c:spPr>
              <a:solidFill>
                <a:srgbClr val="00B050"/>
              </a:solidFill>
            </c:spPr>
          </c:dPt>
          <c:dPt>
            <c:idx val="10"/>
            <c:bubble3D val="0"/>
            <c:spPr>
              <a:solidFill>
                <a:srgbClr val="00B050"/>
              </a:solidFill>
            </c:spPr>
          </c:dPt>
          <c:dPt>
            <c:idx val="11"/>
            <c:bubble3D val="0"/>
            <c:spPr>
              <a:solidFill>
                <a:srgbClr val="00B050"/>
              </a:solidFill>
            </c:spPr>
          </c:dPt>
          <c:dPt>
            <c:idx val="12"/>
            <c:bubble3D val="0"/>
            <c:spPr>
              <a:solidFill>
                <a:srgbClr val="00B050"/>
              </a:solidFill>
            </c:spPr>
          </c:dPt>
          <c:dPt>
            <c:idx val="13"/>
            <c:bubble3D val="0"/>
            <c:spPr>
              <a:solidFill>
                <a:srgbClr val="00B050"/>
              </a:solidFill>
            </c:spPr>
          </c:dPt>
          <c:dPt>
            <c:idx val="14"/>
            <c:bubble3D val="0"/>
            <c:spPr>
              <a:solidFill>
                <a:srgbClr val="00B050"/>
              </a:solidFill>
            </c:spPr>
          </c:dPt>
          <c:dPt>
            <c:idx val="15"/>
            <c:bubble3D val="0"/>
            <c:spPr>
              <a:solidFill>
                <a:srgbClr val="00B050"/>
              </a:solidFill>
            </c:spPr>
          </c:dPt>
          <c:dPt>
            <c:idx val="17"/>
            <c:bubble3D val="0"/>
            <c:spPr>
              <a:solidFill>
                <a:srgbClr val="00B050"/>
              </a:solidFill>
            </c:spPr>
          </c:dPt>
          <c:dPt>
            <c:idx val="18"/>
            <c:bubble3D val="0"/>
            <c:spPr>
              <a:solidFill>
                <a:srgbClr val="00B050"/>
              </a:solidFill>
            </c:spPr>
          </c:dPt>
          <c:dPt>
            <c:idx val="2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5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Лист1!$E$7:$E$32</c:f>
              <c:strCache>
                <c:ptCount val="26"/>
                <c:pt idx="0">
                  <c:v>Бюджетные кредиты регионам</c:v>
                </c:pt>
                <c:pt idx="1">
                  <c:v>Докапитализация системно значимых банков через ОФЗ</c:v>
                </c:pt>
                <c:pt idx="2">
                  <c:v>Докапитализация банков из ФНБ на поддержку инфраструктурных проектов</c:v>
                </c:pt>
                <c:pt idx="3">
                  <c:v>Выделение денег ВЭБУ из ФНБ на поддержку реального сектора экономики</c:v>
                </c:pt>
                <c:pt idx="4">
                  <c:v>Госгарантии по проектному финансированию</c:v>
                </c:pt>
                <c:pt idx="5">
                  <c:v>Госгарантии по кредитам или облигационным займам</c:v>
                </c:pt>
                <c:pt idx="6">
                  <c:v>Субсидии предприятиям промышленности на компенсацию части затрат на уплату процентов по кредитам, </c:v>
                </c:pt>
                <c:pt idx="7">
                  <c:v>Имущественный взнос в ВЭБ с целью докапитализации Росэксимбанка</c:v>
                </c:pt>
                <c:pt idx="8">
                  <c:v>Субсидии Росэксимбанку на возмещение части затрат на поддержку высокотехнологичного производства</c:v>
                </c:pt>
                <c:pt idx="9">
                  <c:v>Поддержка малых инновационных предприятий </c:v>
                </c:pt>
                <c:pt idx="10">
                  <c:v>Господдержка сельского хозяйтсва</c:v>
                </c:pt>
                <c:pt idx="11">
                  <c:v>Расширение стимулирования кредитования строительства жилья экономического класса </c:v>
                </c:pt>
                <c:pt idx="12">
                  <c:v>Взнос в  АО "АИЖК" на  реализацию программы помощи заемщикам, оказавшимся в сложной финансовой ситуации </c:v>
                </c:pt>
                <c:pt idx="13">
                  <c:v>Программа софинансирования закупок автобусов и техники для ЖКХ, работающх на газомоторном топливе</c:v>
                </c:pt>
                <c:pt idx="14">
                  <c:v>Программа утилизации автотранспорта</c:v>
                </c:pt>
                <c:pt idx="15">
                  <c:v>Субсидирование скидки на отечественную сельхозтехнику</c:v>
                </c:pt>
                <c:pt idx="16">
                  <c:v>Взнос в капитал "Росагролизинга" для льготного лизинга сельхозтехники</c:v>
                </c:pt>
                <c:pt idx="17">
                  <c:v>Обновление парка транспортных средств для государственных и муницпальных нужд </c:v>
                </c:pt>
                <c:pt idx="18">
                  <c:v>Субсидирование процентных ставок по кредитам на покупку лизинговыми компаниями самолетов</c:v>
                </c:pt>
                <c:pt idx="19">
                  <c:v>Дополнительные субсидии  региональным авиаперевозчикам</c:v>
                </c:pt>
                <c:pt idx="20">
                  <c:v>Средства на снижение напряженности на рынке труда в регионах</c:v>
                </c:pt>
                <c:pt idx="21">
                  <c:v>Резервы на субвенции регионам на выплаты безработным</c:v>
                </c:pt>
                <c:pt idx="22">
                  <c:v>Выплаты за счет средств материнского капитала в 20 тыс. рублей в связи с инфляцией</c:v>
                </c:pt>
                <c:pt idx="23">
                  <c:v>Компенсация удоражания технических средств реабилитации инвалидов</c:v>
                </c:pt>
                <c:pt idx="24">
                  <c:v>Индексация страховых пенсий с 1 февраля 2015 года</c:v>
                </c:pt>
                <c:pt idx="25">
                  <c:v>Улучшение лекарственного обеспечения граждан</c:v>
                </c:pt>
              </c:strCache>
            </c:strRef>
          </c:cat>
          <c:val>
            <c:numRef>
              <c:f>Лист1!$F$7:$F$32</c:f>
              <c:numCache>
                <c:formatCode>General</c:formatCode>
                <c:ptCount val="26"/>
                <c:pt idx="0">
                  <c:v>310</c:v>
                </c:pt>
                <c:pt idx="1">
                  <c:v>1000</c:v>
                </c:pt>
                <c:pt idx="2">
                  <c:v>250</c:v>
                </c:pt>
                <c:pt idx="3">
                  <c:v>300</c:v>
                </c:pt>
                <c:pt idx="4">
                  <c:v>60</c:v>
                </c:pt>
                <c:pt idx="5">
                  <c:v>297.51</c:v>
                </c:pt>
                <c:pt idx="6">
                  <c:v>20</c:v>
                </c:pt>
                <c:pt idx="7">
                  <c:v>1</c:v>
                </c:pt>
                <c:pt idx="8">
                  <c:v>3</c:v>
                </c:pt>
                <c:pt idx="9">
                  <c:v>5</c:v>
                </c:pt>
                <c:pt idx="10">
                  <c:v>50</c:v>
                </c:pt>
                <c:pt idx="11">
                  <c:v>20</c:v>
                </c:pt>
                <c:pt idx="12">
                  <c:v>4.5</c:v>
                </c:pt>
                <c:pt idx="13">
                  <c:v>3</c:v>
                </c:pt>
                <c:pt idx="14">
                  <c:v>15</c:v>
                </c:pt>
                <c:pt idx="15">
                  <c:v>2</c:v>
                </c:pt>
                <c:pt idx="16">
                  <c:v>2</c:v>
                </c:pt>
                <c:pt idx="17">
                  <c:v>11.3</c:v>
                </c:pt>
                <c:pt idx="18">
                  <c:v>3.4</c:v>
                </c:pt>
                <c:pt idx="19">
                  <c:v>0.6</c:v>
                </c:pt>
                <c:pt idx="20">
                  <c:v>52.2</c:v>
                </c:pt>
                <c:pt idx="21">
                  <c:v>30</c:v>
                </c:pt>
                <c:pt idx="22">
                  <c:v>54.2</c:v>
                </c:pt>
                <c:pt idx="23">
                  <c:v>10</c:v>
                </c:pt>
                <c:pt idx="24">
                  <c:v>188</c:v>
                </c:pt>
                <c:pt idx="2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66666666666667E-2"/>
          <c:y val="0.14010949803149605"/>
          <c:w val="0.95416666666666672"/>
          <c:h val="0.74094266732283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2.3502519396055572E-3"/>
                  <c:y val="1.4814814814814815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dirty="0" smtClean="0">
                        <a:effectLst/>
                      </a:rPr>
                      <a:t>1 330,2</a:t>
                    </a:r>
                    <a:endParaRPr lang="ru-RU" b="1" i="0" dirty="0" smtClean="0">
                      <a:effectLst/>
                    </a:endParaRPr>
                  </a:p>
                  <a:p>
                    <a:r>
                      <a:rPr lang="ru-RU" sz="1800" b="1" i="0" dirty="0" smtClean="0">
                        <a:effectLst/>
                      </a:rPr>
                      <a:t>млрд. рублей</a:t>
                    </a:r>
                    <a:endParaRPr lang="en-US" b="1" i="0" dirty="0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502519396055572E-3"/>
                  <c:y val="7.4074074074074077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effectLst/>
                      </a:rPr>
                      <a:t>1 230,4</a:t>
                    </a:r>
                    <a:endParaRPr lang="ru-RU" b="1" dirty="0" smtClean="0">
                      <a:effectLst/>
                    </a:endParaRPr>
                  </a:p>
                  <a:p>
                    <a:r>
                      <a:rPr lang="ru-RU" sz="1800" b="1" dirty="0" smtClean="0">
                        <a:effectLst/>
                      </a:rPr>
                      <a:t>млрд. рублей</a:t>
                    </a:r>
                    <a:endParaRPr lang="en-US" b="1" dirty="0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января 2015 г.</c:v>
                </c:pt>
                <c:pt idx="1">
                  <c:v>1 августа 2015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640448"/>
        <c:axId val="123670912"/>
      </c:barChart>
      <c:catAx>
        <c:axId val="123640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3670912"/>
        <c:crosses val="autoZero"/>
        <c:auto val="1"/>
        <c:lblAlgn val="ctr"/>
        <c:lblOffset val="100"/>
        <c:noMultiLvlLbl val="0"/>
      </c:catAx>
      <c:valAx>
        <c:axId val="123670912"/>
        <c:scaling>
          <c:orientation val="minMax"/>
        </c:scaling>
        <c:delete val="1"/>
        <c:axPos val="l"/>
        <c:numFmt formatCode="#,##0.00\ &quot;₽&quot;" sourceLinked="0"/>
        <c:majorTickMark val="out"/>
        <c:minorTickMark val="none"/>
        <c:tickLblPos val="nextTo"/>
        <c:crossAx val="123640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Кассовое освоение бюджетных ассигнований</a:t>
            </a:r>
            <a:endParaRPr lang="ru-RU" sz="1100" dirty="0">
              <a:solidFill>
                <a:schemeClr val="accent4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view3D>
      <c:rotX val="30"/>
      <c:rotY val="16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explosion val="25"/>
          <c:dPt>
            <c:idx val="0"/>
            <c:bubble3D val="0"/>
            <c:spPr>
              <a:solidFill>
                <a:srgbClr val="0065BD">
                  <a:lumMod val="60000"/>
                  <a:lumOff val="40000"/>
                </a:srgb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1"/>
            <c:bubble3D val="0"/>
            <c:spPr>
              <a:solidFill>
                <a:srgbClr val="FED100">
                  <a:lumMod val="60000"/>
                  <a:lumOff val="40000"/>
                </a:srgb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accent4">
                            <a:lumMod val="50000"/>
                          </a:schemeClr>
                        </a:solidFill>
                      </a:defRPr>
                    </a:pPr>
                    <a:r>
                      <a:rPr lang="en-US" sz="1000" b="1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42,83</a:t>
                    </a:r>
                    <a:endParaRPr lang="ru-RU" sz="1000" b="1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  <a:p>
                    <a:pPr>
                      <a:defRPr sz="1000" b="1">
                        <a:solidFill>
                          <a:schemeClr val="accent4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млрд.</a:t>
                    </a:r>
                    <a:r>
                      <a:rPr lang="ru-RU" sz="1000" b="1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рублей</a:t>
                    </a:r>
                    <a:endParaRPr lang="en-US" sz="800" b="1"/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17,17</a:t>
                    </a:r>
                    <a:endParaRPr lang="ru-RU" sz="1000" b="1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  <a:p>
                    <a:r>
                      <a:rPr lang="ru-RU" sz="10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млрд. рублей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Лист1!$B$5:$B$6</c:f>
              <c:strCache>
                <c:ptCount val="2"/>
                <c:pt idx="0">
                  <c:v>Требуемый лимит государственных гарантий по отобранным проектам</c:v>
                </c:pt>
                <c:pt idx="1">
                  <c:v>Остаток бюджетных ассигнований</c:v>
                </c:pt>
              </c:strCache>
            </c:strRef>
          </c:cat>
          <c:val>
            <c:numRef>
              <c:f>Лист1!$C$5:$C$6</c:f>
              <c:numCache>
                <c:formatCode>General</c:formatCode>
                <c:ptCount val="2"/>
                <c:pt idx="0">
                  <c:v>42.83</c:v>
                </c:pt>
                <c:pt idx="1">
                  <c:v>17.170000000000002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8933556462096577E-2"/>
          <c:y val="0.67093009261874526"/>
          <c:w val="0.93684056619888767"/>
          <c:h val="0.29163926091665787"/>
        </c:manualLayout>
      </c:layout>
      <c:overlay val="0"/>
      <c:txPr>
        <a:bodyPr/>
        <a:lstStyle/>
        <a:p>
          <a:pPr>
            <a:defRPr>
              <a:solidFill>
                <a:schemeClr val="accent4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 prst="relaxedInset"/>
    </a:sp3d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A1DE">
                  <a:shade val="95000"/>
                  <a:satMod val="105000"/>
                </a:srgbClr>
              </a:solidFill>
            </a:ln>
          </c:spPr>
          <c:dLbls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PowerPoint]Лист2'!$D$6:$D$13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</c:strCache>
            </c:strRef>
          </c:cat>
          <c:val>
            <c:numRef>
              <c:f>'[Диаграмма в Microsoft PowerPoint]Лист2'!$F$6:$F$13</c:f>
              <c:numCache>
                <c:formatCode>0.00%</c:formatCode>
                <c:ptCount val="8"/>
                <c:pt idx="0">
                  <c:v>-0.24299999999999999</c:v>
                </c:pt>
                <c:pt idx="1">
                  <c:v>-0.379</c:v>
                </c:pt>
                <c:pt idx="2">
                  <c:v>-0.42499999999999999</c:v>
                </c:pt>
                <c:pt idx="3">
                  <c:v>-0.41499999999999998</c:v>
                </c:pt>
                <c:pt idx="4">
                  <c:v>-0.375</c:v>
                </c:pt>
                <c:pt idx="5">
                  <c:v>-0.29699999999999999</c:v>
                </c:pt>
                <c:pt idx="6">
                  <c:v>-0.27500000000000002</c:v>
                </c:pt>
                <c:pt idx="7">
                  <c:v>-0.19700000000000001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51680"/>
        <c:axId val="131353216"/>
      </c:lineChart>
      <c:catAx>
        <c:axId val="13135168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>
            <a:noFill/>
          </a:ln>
        </c:spPr>
        <c:txPr>
          <a:bodyPr rot="-5400000" vert="horz" anchor="ctr" anchorCtr="0"/>
          <a:lstStyle/>
          <a:p>
            <a:pPr>
              <a:defRPr/>
            </a:pPr>
            <a:endParaRPr lang="ru-RU"/>
          </a:p>
        </c:txPr>
        <c:crossAx val="131353216"/>
        <c:crosses val="autoZero"/>
        <c:auto val="1"/>
        <c:lblAlgn val="ctr"/>
        <c:lblOffset val="100"/>
        <c:noMultiLvlLbl val="0"/>
      </c:catAx>
      <c:valAx>
        <c:axId val="13135321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3135168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61351706036745"/>
          <c:y val="8.6025546911329048E-2"/>
          <c:w val="0.68540026246719155"/>
          <c:h val="0.77611512102653835"/>
        </c:manualLayout>
      </c:layout>
      <c:lineChart>
        <c:grouping val="standard"/>
        <c:varyColors val="0"/>
        <c:ser>
          <c:idx val="0"/>
          <c:order val="0"/>
          <c:tx>
            <c:v>в % к соответствующему периоду 2014  г.</c:v>
          </c:tx>
          <c:dLbls>
            <c:dLbl>
              <c:idx val="0"/>
              <c:layout>
                <c:manualLayout>
                  <c:x val="8.3333333333333592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32E-3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666666666666666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333333333333332E-3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88888888888888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444444444444545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Лист1!$C$8:$C$13</c:f>
              <c:strCache>
                <c:ptCount val="6"/>
                <c:pt idx="0">
                  <c:v>январь -февраль</c:v>
                </c:pt>
                <c:pt idx="1">
                  <c:v>январь - март</c:v>
                </c:pt>
                <c:pt idx="2">
                  <c:v>январь - апрель</c:v>
                </c:pt>
                <c:pt idx="3">
                  <c:v>январь - май</c:v>
                </c:pt>
                <c:pt idx="4">
                  <c:v>янарь июнь</c:v>
                </c:pt>
                <c:pt idx="5">
                  <c:v>январь июль</c:v>
                </c:pt>
              </c:strCache>
            </c:strRef>
          </c:cat>
          <c:val>
            <c:numRef>
              <c:f>Лист1!$D$8:$D$13</c:f>
              <c:numCache>
                <c:formatCode>0.00%</c:formatCode>
                <c:ptCount val="6"/>
                <c:pt idx="0">
                  <c:v>0.96699999999999997</c:v>
                </c:pt>
                <c:pt idx="1">
                  <c:v>0.95299999999999996</c:v>
                </c:pt>
                <c:pt idx="2">
                  <c:v>0.95199999999999996</c:v>
                </c:pt>
                <c:pt idx="3">
                  <c:v>0.93899999999999995</c:v>
                </c:pt>
                <c:pt idx="4" formatCode="0%">
                  <c:v>0.93</c:v>
                </c:pt>
                <c:pt idx="5">
                  <c:v>0.92300000000000004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838528"/>
        <c:axId val="130840064"/>
      </c:lineChart>
      <c:catAx>
        <c:axId val="130838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30840064"/>
        <c:crosses val="autoZero"/>
        <c:auto val="1"/>
        <c:lblAlgn val="ctr"/>
        <c:lblOffset val="100"/>
        <c:noMultiLvlLbl val="0"/>
      </c:catAx>
      <c:valAx>
        <c:axId val="130840064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30838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676721177192263"/>
          <c:y val="0.18774382424331823"/>
          <c:w val="0.24122560525416817"/>
          <c:h val="0.4811801335313008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Объем бюджетных ассигнований, </a:t>
            </a: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млн</a:t>
            </a:r>
            <a:r>
              <a:rPr lang="ru-RU" sz="1200" dirty="0"/>
              <a:t>. рублей</a:t>
            </a:r>
          </a:p>
        </c:rich>
      </c:tx>
      <c:layout>
        <c:manualLayout>
          <c:xMode val="edge"/>
          <c:yMode val="edge"/>
          <c:x val="0.19973938080953968"/>
          <c:y val="5.72008515570342E-2"/>
        </c:manualLayout>
      </c:layout>
      <c:overlay val="0"/>
    </c:title>
    <c:autoTitleDeleted val="0"/>
    <c:view3D>
      <c:rotX val="40"/>
      <c:rotY val="4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explosion val="25"/>
          <c:dPt>
            <c:idx val="0"/>
            <c:bubble3D val="0"/>
            <c:spPr>
              <a:solidFill>
                <a:srgbClr val="F79646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Lbls>
            <c:dLbl>
              <c:idx val="0"/>
              <c:layout>
                <c:manualLayout>
                  <c:x val="-0.15038619247466742"/>
                  <c:y val="-5.9351584794518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012901331372729"/>
                  <c:y val="5.1185141099530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Лист2!$C$7:$C$8</c:f>
              <c:strCache>
                <c:ptCount val="2"/>
                <c:pt idx="0">
                  <c:v>В рамках антикризисного фонда</c:v>
                </c:pt>
                <c:pt idx="1">
                  <c:v>В рамках Федерального бюджета</c:v>
                </c:pt>
              </c:strCache>
            </c:strRef>
          </c:cat>
          <c:val>
            <c:numRef>
              <c:f>Лист2!$D$7:$D$8</c:f>
              <c:numCache>
                <c:formatCode>#,##0.00</c:formatCode>
                <c:ptCount val="2"/>
                <c:pt idx="0" formatCode="General">
                  <c:v>13121.75</c:v>
                </c:pt>
                <c:pt idx="1">
                  <c:v>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2871867117645364"/>
          <c:y val="0.66150195023375791"/>
          <c:w val="0.68368901133604387"/>
          <c:h val="0.1670931105990393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</a:defRPr>
            </a:pPr>
            <a:r>
              <a:rPr lang="ru-RU" sz="1200" dirty="0" smtClean="0">
                <a:solidFill>
                  <a:schemeClr val="tx1"/>
                </a:solidFill>
              </a:rPr>
              <a:t>Динамика численности экономически активного населения, млн.</a:t>
            </a:r>
            <a:r>
              <a:rPr lang="ru-RU" sz="1200" baseline="0" dirty="0" smtClean="0">
                <a:solidFill>
                  <a:schemeClr val="tx1"/>
                </a:solidFill>
              </a:rPr>
              <a:t> чел.</a:t>
            </a:r>
            <a:endParaRPr lang="ru-RU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455214198002826"/>
          <c:y val="2.8616145725130878E-2"/>
        </c:manualLayout>
      </c:layout>
      <c:overlay val="0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596632903020611E-2"/>
          <c:y val="0.22492290539952869"/>
          <c:w val="0.71411296182791284"/>
          <c:h val="0.507077651601354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Лист4!$E$13</c:f>
              <c:strCache>
                <c:ptCount val="1"/>
                <c:pt idx="0">
                  <c:v>Занятые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Лист4!$D$14:$D$19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Лист4!$E$14:$E$19</c:f>
              <c:numCache>
                <c:formatCode>General</c:formatCode>
                <c:ptCount val="6"/>
                <c:pt idx="0">
                  <c:v>71.8</c:v>
                </c:pt>
                <c:pt idx="1">
                  <c:v>71.400000000000006</c:v>
                </c:pt>
                <c:pt idx="2">
                  <c:v>71.599999999999994</c:v>
                </c:pt>
                <c:pt idx="3">
                  <c:v>71.599999999999994</c:v>
                </c:pt>
                <c:pt idx="4">
                  <c:v>72.7</c:v>
                </c:pt>
                <c:pt idx="5">
                  <c:v>72.400000000000006</c:v>
                </c:pt>
              </c:numCache>
            </c:numRef>
          </c:val>
        </c:ser>
        <c:ser>
          <c:idx val="1"/>
          <c:order val="1"/>
          <c:tx>
            <c:strRef>
              <c:f>Лист4!$F$13</c:f>
              <c:strCache>
                <c:ptCount val="1"/>
                <c:pt idx="0">
                  <c:v>Безработные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Лист4!$D$14:$D$19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Лист4!$F$14:$F$19</c:f>
              <c:numCache>
                <c:formatCode>General</c:formatCode>
                <c:ptCount val="6"/>
                <c:pt idx="0">
                  <c:v>4.2</c:v>
                </c:pt>
                <c:pt idx="1">
                  <c:v>4.4000000000000004</c:v>
                </c:pt>
                <c:pt idx="2">
                  <c:v>4.5</c:v>
                </c:pt>
                <c:pt idx="3">
                  <c:v>4.4000000000000004</c:v>
                </c:pt>
                <c:pt idx="4">
                  <c:v>4.3</c:v>
                </c:pt>
                <c:pt idx="5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957056"/>
        <c:axId val="128958848"/>
        <c:axId val="0"/>
      </c:bar3DChart>
      <c:catAx>
        <c:axId val="128957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28958848"/>
        <c:crosses val="autoZero"/>
        <c:auto val="1"/>
        <c:lblAlgn val="ctr"/>
        <c:lblOffset val="100"/>
        <c:noMultiLvlLbl val="0"/>
      </c:catAx>
      <c:valAx>
        <c:axId val="128958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8957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5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5969933159140152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explosion val="25"/>
          <c:dPt>
            <c:idx val="0"/>
            <c:bubble3D val="0"/>
            <c:explosion val="27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Lbls>
            <c:dLbl>
              <c:idx val="0"/>
              <c:layout>
                <c:manualLayout>
                  <c:x val="-6.9974334133685534E-2"/>
                  <c:y val="3.6682957519607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52817321062147E-2"/>
                  <c:y val="-0.23608186469485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0642369762717"/>
                  <c:y val="-0.16115701219047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633919890436549E-2"/>
                  <c:y val="2.3076457212220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Лист4!$F$29:$F$32</c:f>
              <c:strCache>
                <c:ptCount val="4"/>
                <c:pt idx="0">
                  <c:v>трудостроено на временные работы</c:v>
                </c:pt>
                <c:pt idx="1">
                  <c:v>направлено на опрежающее  профессиональное обучение</c:v>
                </c:pt>
                <c:pt idx="2">
                  <c:v>трудоустроено инвалидов</c:v>
                </c:pt>
                <c:pt idx="3">
                  <c:v>оказана поддержка гражданам, реализующим социальные проекты</c:v>
                </c:pt>
              </c:strCache>
            </c:strRef>
          </c:cat>
          <c:val>
            <c:numRef>
              <c:f>Лист4!$G$29:$G$32</c:f>
              <c:numCache>
                <c:formatCode>General</c:formatCode>
                <c:ptCount val="4"/>
                <c:pt idx="0">
                  <c:v>43032</c:v>
                </c:pt>
                <c:pt idx="1">
                  <c:v>6854</c:v>
                </c:pt>
                <c:pt idx="2">
                  <c:v>2116</c:v>
                </c:pt>
                <c:pt idx="3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6729422875204302E-2"/>
          <c:y val="0.59699331591401528"/>
          <c:w val="0.98327057712479571"/>
          <c:h val="0.36980628306696767"/>
        </c:manualLayout>
      </c:layout>
      <c:overlay val="0"/>
      <c:txPr>
        <a:bodyPr/>
        <a:lstStyle/>
        <a:p>
          <a:pPr>
            <a:defRPr sz="1000">
              <a:solidFill>
                <a:schemeClr val="accent4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AFA7C-FA43-49DC-9530-C8F10F71BFE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37B3712-E7B0-4F85-B58D-CE7B75A44D7E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Общий объем бюджетных ассигнований на предоставление бюджетных кредитов в размере 300 млрд. рублей</a:t>
          </a:r>
          <a:endParaRPr lang="ru-RU" dirty="0">
            <a:solidFill>
              <a:schemeClr val="tx1"/>
            </a:solidFill>
          </a:endParaRPr>
        </a:p>
      </dgm:t>
    </dgm:pt>
    <dgm:pt modelId="{679DA833-9C7B-47CE-8A21-FC8AAB367B3A}" type="parTrans" cxnId="{4629ED91-5169-46BB-A452-7CE595D7E99E}">
      <dgm:prSet/>
      <dgm:spPr/>
      <dgm:t>
        <a:bodyPr/>
        <a:lstStyle/>
        <a:p>
          <a:endParaRPr lang="ru-RU"/>
        </a:p>
      </dgm:t>
    </dgm:pt>
    <dgm:pt modelId="{80D1A0FB-0E92-4EED-8C87-9F30CE6E2B23}" type="sibTrans" cxnId="{4629ED91-5169-46BB-A452-7CE595D7E99E}">
      <dgm:prSet/>
      <dgm:spPr/>
      <dgm:t>
        <a:bodyPr/>
        <a:lstStyle/>
        <a:p>
          <a:endParaRPr lang="ru-RU"/>
        </a:p>
      </dgm:t>
    </dgm:pt>
    <dgm:pt modelId="{F4639471-EB64-4045-B194-5C6CF9A850F8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7DC826F8-FD73-494B-B736-A4D6D2DED06C}" type="parTrans" cxnId="{EE19CDBD-A998-4059-947C-CF8706709AC7}">
      <dgm:prSet/>
      <dgm:spPr/>
      <dgm:t>
        <a:bodyPr/>
        <a:lstStyle/>
        <a:p>
          <a:endParaRPr lang="ru-RU"/>
        </a:p>
      </dgm:t>
    </dgm:pt>
    <dgm:pt modelId="{0ECBEB06-4378-40B0-9B1C-BE4A4233BF5C}" type="sibTrans" cxnId="{EE19CDBD-A998-4059-947C-CF8706709AC7}">
      <dgm:prSet/>
      <dgm:spPr/>
      <dgm:t>
        <a:bodyPr/>
        <a:lstStyle/>
        <a:p>
          <a:endParaRPr lang="ru-RU"/>
        </a:p>
      </dgm:t>
    </dgm:pt>
    <dgm:pt modelId="{AD94206F-8217-494A-AB96-2B49471EFA96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kumimoji="0" lang="ru-RU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charset="0"/>
            </a:rPr>
            <a:t>Бюджетные кредиты предоставлены 59 субъектам Федерации</a:t>
          </a:r>
          <a:endParaRPr lang="ru-RU" i="0" dirty="0">
            <a:solidFill>
              <a:schemeClr val="tx1"/>
            </a:solidFill>
          </a:endParaRPr>
        </a:p>
      </dgm:t>
    </dgm:pt>
    <dgm:pt modelId="{023BAC80-26F1-43BC-910C-8985C8BBE657}" type="parTrans" cxnId="{519A6BDA-5BB2-472B-8B68-4AA7211EEFF7}">
      <dgm:prSet/>
      <dgm:spPr/>
      <dgm:t>
        <a:bodyPr/>
        <a:lstStyle/>
        <a:p>
          <a:endParaRPr lang="ru-RU"/>
        </a:p>
      </dgm:t>
    </dgm:pt>
    <dgm:pt modelId="{C0761A79-8AD1-4515-9867-7E4A5E612AEA}" type="sibTrans" cxnId="{519A6BDA-5BB2-472B-8B68-4AA7211EEFF7}">
      <dgm:prSet/>
      <dgm:spPr/>
      <dgm:t>
        <a:bodyPr/>
        <a:lstStyle/>
        <a:p>
          <a:endParaRPr lang="ru-RU"/>
        </a:p>
      </dgm:t>
    </dgm:pt>
    <dgm:pt modelId="{09020AA0-C7ED-497A-9079-0183277B11AD}" type="pres">
      <dgm:prSet presAssocID="{94EAFA7C-FA43-49DC-9530-C8F10F71BFE1}" presName="CompostProcess" presStyleCnt="0">
        <dgm:presLayoutVars>
          <dgm:dir/>
          <dgm:resizeHandles val="exact"/>
        </dgm:presLayoutVars>
      </dgm:prSet>
      <dgm:spPr/>
    </dgm:pt>
    <dgm:pt modelId="{A109AE9B-CFC9-4707-9A03-8A5CB9CCDFBD}" type="pres">
      <dgm:prSet presAssocID="{94EAFA7C-FA43-49DC-9530-C8F10F71BFE1}" presName="arrow" presStyleLbl="bgShp" presStyleIdx="0" presStyleCnt="1" custScaleX="101257" custLinFactNeighborX="10536" custLinFactNeighborY="2447"/>
      <dgm:spPr>
        <a:solidFill>
          <a:schemeClr val="accent4">
            <a:lumMod val="75000"/>
          </a:schemeClr>
        </a:solidFill>
      </dgm:spPr>
    </dgm:pt>
    <dgm:pt modelId="{35D3D19F-2CB8-4149-9332-6BD2745D683D}" type="pres">
      <dgm:prSet presAssocID="{94EAFA7C-FA43-49DC-9530-C8F10F71BFE1}" presName="linearProcess" presStyleCnt="0"/>
      <dgm:spPr/>
    </dgm:pt>
    <dgm:pt modelId="{A5A652B2-AB8D-4F78-8D69-36CAD79B32EE}" type="pres">
      <dgm:prSet presAssocID="{637B3712-E7B0-4F85-B58D-CE7B75A44D7E}" presName="textNode" presStyleLbl="node1" presStyleIdx="0" presStyleCnt="3" custScaleX="106423" custScaleY="11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04168-6AB0-4025-AAC9-C5539B9225B3}" type="pres">
      <dgm:prSet presAssocID="{80D1A0FB-0E92-4EED-8C87-9F30CE6E2B23}" presName="sibTrans" presStyleCnt="0"/>
      <dgm:spPr/>
    </dgm:pt>
    <dgm:pt modelId="{A66D8583-7C6E-402E-AACE-6D5D5D8602F2}" type="pres">
      <dgm:prSet presAssocID="{F4639471-EB64-4045-B194-5C6CF9A850F8}" presName="textNode" presStyleLbl="node1" presStyleIdx="1" presStyleCnt="3" custScaleX="102225" custScaleY="114865" custLinFactNeighborX="-2770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E6582-EC9E-4AFD-823B-B2A77DEFC2F1}" type="pres">
      <dgm:prSet presAssocID="{0ECBEB06-4378-40B0-9B1C-BE4A4233BF5C}" presName="sibTrans" presStyleCnt="0"/>
      <dgm:spPr/>
    </dgm:pt>
    <dgm:pt modelId="{FE2049B6-0C7B-40D3-86C0-9AC59F5D7784}" type="pres">
      <dgm:prSet presAssocID="{AD94206F-8217-494A-AB96-2B49471EFA96}" presName="textNode" presStyleLbl="node1" presStyleIdx="2" presStyleCnt="3" custScaleX="106704" custScaleY="11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D3B78A-2441-42F1-ADDF-737A4865D56C}" type="presOf" srcId="{F4639471-EB64-4045-B194-5C6CF9A850F8}" destId="{A66D8583-7C6E-402E-AACE-6D5D5D8602F2}" srcOrd="0" destOrd="0" presId="urn:microsoft.com/office/officeart/2005/8/layout/hProcess9"/>
    <dgm:cxn modelId="{C9CF2844-A657-416D-900C-04346E8FE0D9}" type="presOf" srcId="{AD94206F-8217-494A-AB96-2B49471EFA96}" destId="{FE2049B6-0C7B-40D3-86C0-9AC59F5D7784}" srcOrd="0" destOrd="0" presId="urn:microsoft.com/office/officeart/2005/8/layout/hProcess9"/>
    <dgm:cxn modelId="{519A6BDA-5BB2-472B-8B68-4AA7211EEFF7}" srcId="{94EAFA7C-FA43-49DC-9530-C8F10F71BFE1}" destId="{AD94206F-8217-494A-AB96-2B49471EFA96}" srcOrd="2" destOrd="0" parTransId="{023BAC80-26F1-43BC-910C-8985C8BBE657}" sibTransId="{C0761A79-8AD1-4515-9867-7E4A5E612AEA}"/>
    <dgm:cxn modelId="{C021262A-57CA-4485-B7E5-2F824D826F3B}" type="presOf" srcId="{637B3712-E7B0-4F85-B58D-CE7B75A44D7E}" destId="{A5A652B2-AB8D-4F78-8D69-36CAD79B32EE}" srcOrd="0" destOrd="0" presId="urn:microsoft.com/office/officeart/2005/8/layout/hProcess9"/>
    <dgm:cxn modelId="{4629ED91-5169-46BB-A452-7CE595D7E99E}" srcId="{94EAFA7C-FA43-49DC-9530-C8F10F71BFE1}" destId="{637B3712-E7B0-4F85-B58D-CE7B75A44D7E}" srcOrd="0" destOrd="0" parTransId="{679DA833-9C7B-47CE-8A21-FC8AAB367B3A}" sibTransId="{80D1A0FB-0E92-4EED-8C87-9F30CE6E2B23}"/>
    <dgm:cxn modelId="{EE19CDBD-A998-4059-947C-CF8706709AC7}" srcId="{94EAFA7C-FA43-49DC-9530-C8F10F71BFE1}" destId="{F4639471-EB64-4045-B194-5C6CF9A850F8}" srcOrd="1" destOrd="0" parTransId="{7DC826F8-FD73-494B-B736-A4D6D2DED06C}" sibTransId="{0ECBEB06-4378-40B0-9B1C-BE4A4233BF5C}"/>
    <dgm:cxn modelId="{1DF5BEF7-3D96-4C9D-A4EC-4E651839DCCF}" type="presOf" srcId="{94EAFA7C-FA43-49DC-9530-C8F10F71BFE1}" destId="{09020AA0-C7ED-497A-9079-0183277B11AD}" srcOrd="0" destOrd="0" presId="urn:microsoft.com/office/officeart/2005/8/layout/hProcess9"/>
    <dgm:cxn modelId="{C8484C2E-B791-4B5C-935E-95C0CAC2689E}" type="presParOf" srcId="{09020AA0-C7ED-497A-9079-0183277B11AD}" destId="{A109AE9B-CFC9-4707-9A03-8A5CB9CCDFBD}" srcOrd="0" destOrd="0" presId="urn:microsoft.com/office/officeart/2005/8/layout/hProcess9"/>
    <dgm:cxn modelId="{5F4B6DF6-235B-4C36-94A8-C80B11940FEC}" type="presParOf" srcId="{09020AA0-C7ED-497A-9079-0183277B11AD}" destId="{35D3D19F-2CB8-4149-9332-6BD2745D683D}" srcOrd="1" destOrd="0" presId="urn:microsoft.com/office/officeart/2005/8/layout/hProcess9"/>
    <dgm:cxn modelId="{07808F2A-73DE-4730-AB26-CD5F8DD7B094}" type="presParOf" srcId="{35D3D19F-2CB8-4149-9332-6BD2745D683D}" destId="{A5A652B2-AB8D-4F78-8D69-36CAD79B32EE}" srcOrd="0" destOrd="0" presId="urn:microsoft.com/office/officeart/2005/8/layout/hProcess9"/>
    <dgm:cxn modelId="{DFC37459-11DC-4B0E-A318-DF22F69D1D03}" type="presParOf" srcId="{35D3D19F-2CB8-4149-9332-6BD2745D683D}" destId="{C6B04168-6AB0-4025-AAC9-C5539B9225B3}" srcOrd="1" destOrd="0" presId="urn:microsoft.com/office/officeart/2005/8/layout/hProcess9"/>
    <dgm:cxn modelId="{ECAFF2CA-522A-4A76-A0B7-E96072975FBB}" type="presParOf" srcId="{35D3D19F-2CB8-4149-9332-6BD2745D683D}" destId="{A66D8583-7C6E-402E-AACE-6D5D5D8602F2}" srcOrd="2" destOrd="0" presId="urn:microsoft.com/office/officeart/2005/8/layout/hProcess9"/>
    <dgm:cxn modelId="{0349BE67-6FC3-4C69-BCAB-042712736C83}" type="presParOf" srcId="{35D3D19F-2CB8-4149-9332-6BD2745D683D}" destId="{692E6582-EC9E-4AFD-823B-B2A77DEFC2F1}" srcOrd="3" destOrd="0" presId="urn:microsoft.com/office/officeart/2005/8/layout/hProcess9"/>
    <dgm:cxn modelId="{AEBA401C-9EE9-406C-81AB-C6A0439A35A1}" type="presParOf" srcId="{35D3D19F-2CB8-4149-9332-6BD2745D683D}" destId="{FE2049B6-0C7B-40D3-86C0-9AC59F5D778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83BEC-042B-4484-B229-8A95FC5A1CE5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F5590A-A39B-4EAE-9E65-98C6D5EF4EDF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j-lt"/>
            </a:rPr>
            <a:t>5 477,75</a:t>
          </a:r>
        </a:p>
        <a:p>
          <a:r>
            <a:rPr lang="ru-RU" sz="1050" b="1" dirty="0" smtClean="0">
              <a:solidFill>
                <a:schemeClr val="tx1"/>
              </a:solidFill>
              <a:latin typeface="+mj-lt"/>
            </a:rPr>
            <a:t>млн. рублей</a:t>
          </a:r>
        </a:p>
        <a:p>
          <a:r>
            <a:rPr lang="ru-RU" sz="1050" b="1" dirty="0" smtClean="0">
              <a:solidFill>
                <a:schemeClr val="tx1"/>
              </a:solidFill>
              <a:latin typeface="+mj-lt"/>
            </a:rPr>
            <a:t>Приобретение субординированных облигаций банков со сроком возврата (погашения) </a:t>
          </a:r>
        </a:p>
        <a:p>
          <a:r>
            <a:rPr lang="ru-RU" sz="1050" b="1" dirty="0" smtClean="0">
              <a:solidFill>
                <a:schemeClr val="tx1"/>
              </a:solidFill>
              <a:latin typeface="+mj-lt"/>
            </a:rPr>
            <a:t>не менее 50 лет</a:t>
          </a:r>
          <a:r>
            <a:rPr lang="ru-RU" sz="1200" dirty="0" smtClean="0">
              <a:solidFill>
                <a:schemeClr val="tx1"/>
              </a:solidFill>
              <a:latin typeface="+mj-lt"/>
            </a:rPr>
            <a:t> </a:t>
          </a:r>
          <a:endParaRPr lang="ru-RU" sz="1200" dirty="0">
            <a:solidFill>
              <a:schemeClr val="tx1"/>
            </a:solidFill>
            <a:latin typeface="+mj-lt"/>
          </a:endParaRPr>
        </a:p>
      </dgm:t>
    </dgm:pt>
    <dgm:pt modelId="{13451083-5CDA-4530-8852-6D0EAC0AB8B7}" type="parTrans" cxnId="{7319D74B-7CAD-4F51-AFC6-8F1855FCA053}">
      <dgm:prSet/>
      <dgm:spPr/>
      <dgm:t>
        <a:bodyPr/>
        <a:lstStyle/>
        <a:p>
          <a:endParaRPr lang="ru-RU"/>
        </a:p>
      </dgm:t>
    </dgm:pt>
    <dgm:pt modelId="{9C6D8E0B-2FA9-47CC-9EB9-F906EF4AB2CF}" type="sibTrans" cxnId="{7319D74B-7CAD-4F51-AFC6-8F1855FCA053}">
      <dgm:prSet/>
      <dgm:spPr/>
      <dgm:t>
        <a:bodyPr/>
        <a:lstStyle/>
        <a:p>
          <a:endParaRPr lang="ru-RU"/>
        </a:p>
      </dgm:t>
    </dgm:pt>
    <dgm:pt modelId="{EA030E1F-6BD7-4DF5-BD95-EF618E6044B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/>
          <a:r>
            <a:rPr lang="ru-RU" dirty="0" smtClean="0"/>
            <a:t>2 банка </a:t>
          </a:r>
          <a:endParaRPr lang="ru-RU" dirty="0"/>
        </a:p>
      </dgm:t>
    </dgm:pt>
    <dgm:pt modelId="{BB5696D1-C97E-470A-8C13-B490AC4BCE4C}" type="parTrans" cxnId="{21108095-DB86-4408-A970-4F4B5FBACD1D}">
      <dgm:prSet/>
      <dgm:spPr/>
      <dgm:t>
        <a:bodyPr/>
        <a:lstStyle/>
        <a:p>
          <a:endParaRPr lang="ru-RU"/>
        </a:p>
      </dgm:t>
    </dgm:pt>
    <dgm:pt modelId="{C20F45B3-69A6-4AE6-9745-39019E9D96D4}" type="sibTrans" cxnId="{21108095-DB86-4408-A970-4F4B5FBACD1D}">
      <dgm:prSet/>
      <dgm:spPr/>
      <dgm:t>
        <a:bodyPr/>
        <a:lstStyle/>
        <a:p>
          <a:endParaRPr lang="ru-RU"/>
        </a:p>
      </dgm:t>
    </dgm:pt>
    <dgm:pt modelId="{2746A000-A78A-4EA2-86D2-9CC2640A1C17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8 473,565</a:t>
          </a:r>
        </a:p>
        <a:p>
          <a:endParaRPr lang="ru-RU" sz="1050" b="1" dirty="0" smtClean="0">
            <a:solidFill>
              <a:schemeClr val="tx1"/>
            </a:solidFill>
          </a:endParaRPr>
        </a:p>
        <a:p>
          <a:r>
            <a:rPr lang="ru-RU" sz="1050" b="1" dirty="0" smtClean="0">
              <a:solidFill>
                <a:schemeClr val="tx1"/>
              </a:solidFill>
            </a:rPr>
            <a:t>млн. рублей</a:t>
          </a:r>
        </a:p>
        <a:p>
          <a:r>
            <a:rPr lang="ru-RU" sz="1050" b="1" dirty="0" smtClean="0">
              <a:solidFill>
                <a:schemeClr val="tx1"/>
              </a:solidFill>
            </a:rPr>
            <a:t>Приобретение  субординированных обязательств региональных банков </a:t>
          </a:r>
          <a:endParaRPr lang="ru-RU" sz="1050" dirty="0">
            <a:solidFill>
              <a:schemeClr val="tx1"/>
            </a:solidFill>
          </a:endParaRPr>
        </a:p>
      </dgm:t>
    </dgm:pt>
    <dgm:pt modelId="{29BF000C-09D6-4081-B86A-88EA10769F9F}" type="parTrans" cxnId="{D485BBEF-38F6-4867-8648-192DE93A01A4}">
      <dgm:prSet/>
      <dgm:spPr/>
      <dgm:t>
        <a:bodyPr/>
        <a:lstStyle/>
        <a:p>
          <a:endParaRPr lang="ru-RU"/>
        </a:p>
      </dgm:t>
    </dgm:pt>
    <dgm:pt modelId="{EB3A664C-0FA9-4ECE-93E4-433097041BD0}" type="sibTrans" cxnId="{D485BBEF-38F6-4867-8648-192DE93A01A4}">
      <dgm:prSet/>
      <dgm:spPr/>
      <dgm:t>
        <a:bodyPr/>
        <a:lstStyle/>
        <a:p>
          <a:endParaRPr lang="ru-RU"/>
        </a:p>
      </dgm:t>
    </dgm:pt>
    <dgm:pt modelId="{147E0C38-AF42-48B0-95CD-C9FAAD5D694E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sz="1100" b="1" dirty="0" smtClean="0">
            <a:solidFill>
              <a:schemeClr val="tx1"/>
            </a:solidFill>
          </a:endParaRPr>
        </a:p>
        <a:p>
          <a:r>
            <a:rPr lang="ru-RU" sz="1100" b="1" dirty="0" smtClean="0">
              <a:solidFill>
                <a:schemeClr val="tx1"/>
              </a:solidFill>
            </a:rPr>
            <a:t>Приобретение привилегированных акций банков (капитал первого уровня)</a:t>
          </a:r>
        </a:p>
        <a:p>
          <a:r>
            <a:rPr lang="ru-RU" sz="2000" b="1" dirty="0" smtClean="0">
              <a:solidFill>
                <a:schemeClr val="tx1"/>
              </a:solidFill>
            </a:rPr>
            <a:t>507 301,00</a:t>
          </a:r>
        </a:p>
        <a:p>
          <a:r>
            <a:rPr lang="ru-RU" sz="1100" b="1" dirty="0" smtClean="0">
              <a:solidFill>
                <a:schemeClr val="tx1"/>
              </a:solidFill>
            </a:rPr>
            <a:t>млн. рублей </a:t>
          </a:r>
          <a:endParaRPr lang="ru-RU" sz="1100" dirty="0">
            <a:solidFill>
              <a:schemeClr val="tx1"/>
            </a:solidFill>
          </a:endParaRPr>
        </a:p>
      </dgm:t>
    </dgm:pt>
    <dgm:pt modelId="{99809FDD-A139-461E-BB3C-AD47BD52BB06}" type="parTrans" cxnId="{3491A3BF-B457-49D6-B1F0-0547AC7A725B}">
      <dgm:prSet/>
      <dgm:spPr/>
      <dgm:t>
        <a:bodyPr/>
        <a:lstStyle/>
        <a:p>
          <a:endParaRPr lang="ru-RU"/>
        </a:p>
      </dgm:t>
    </dgm:pt>
    <dgm:pt modelId="{E9AAF39D-3A7F-43CD-B4F9-AFBB4D92714A}" type="sibTrans" cxnId="{3491A3BF-B457-49D6-B1F0-0547AC7A725B}">
      <dgm:prSet/>
      <dgm:spPr/>
      <dgm:t>
        <a:bodyPr/>
        <a:lstStyle/>
        <a:p>
          <a:endParaRPr lang="ru-RU"/>
        </a:p>
      </dgm:t>
    </dgm:pt>
    <dgm:pt modelId="{BC2E3384-3859-4536-A631-BAF09E85EBE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/>
          <a:r>
            <a:rPr lang="ru-RU" dirty="0" smtClean="0"/>
            <a:t>4 банка </a:t>
          </a:r>
          <a:endParaRPr lang="ru-RU" dirty="0"/>
        </a:p>
      </dgm:t>
    </dgm:pt>
    <dgm:pt modelId="{32151E43-AFDA-4917-8F89-C9D7DE9D3D9A}" type="parTrans" cxnId="{0E8BE30D-D739-42CC-93B1-598834489038}">
      <dgm:prSet/>
      <dgm:spPr/>
      <dgm:t>
        <a:bodyPr/>
        <a:lstStyle/>
        <a:p>
          <a:endParaRPr lang="ru-RU"/>
        </a:p>
      </dgm:t>
    </dgm:pt>
    <dgm:pt modelId="{4822BFB5-B2BD-4657-B128-464AFF7C0C10}" type="sibTrans" cxnId="{0E8BE30D-D739-42CC-93B1-598834489038}">
      <dgm:prSet/>
      <dgm:spPr/>
      <dgm:t>
        <a:bodyPr/>
        <a:lstStyle/>
        <a:p>
          <a:endParaRPr lang="ru-RU"/>
        </a:p>
      </dgm:t>
    </dgm:pt>
    <dgm:pt modelId="{573EB4A6-4A67-4A70-B571-A774802A43D2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sz="900" b="1" dirty="0" smtClean="0">
            <a:solidFill>
              <a:schemeClr val="tx1"/>
            </a:solidFill>
          </a:endParaRPr>
        </a:p>
        <a:p>
          <a:r>
            <a:rPr lang="ru-RU" sz="1050" b="1" dirty="0" smtClean="0">
              <a:solidFill>
                <a:schemeClr val="tx1"/>
              </a:solidFill>
            </a:rPr>
            <a:t>Приобретение субординированных обязательств банков (капитал второго уровня)</a:t>
          </a:r>
        </a:p>
        <a:p>
          <a:r>
            <a:rPr lang="ru-RU" sz="2000" b="1" dirty="0" smtClean="0">
              <a:solidFill>
                <a:schemeClr val="tx1"/>
              </a:solidFill>
            </a:rPr>
            <a:t>313 683,75</a:t>
          </a:r>
        </a:p>
        <a:p>
          <a:r>
            <a:rPr lang="ru-RU" sz="1050" b="1" dirty="0" smtClean="0">
              <a:solidFill>
                <a:schemeClr val="tx1"/>
              </a:solidFill>
            </a:rPr>
            <a:t>млн. рублей</a:t>
          </a:r>
          <a:endParaRPr lang="ru-RU" sz="1050" dirty="0">
            <a:solidFill>
              <a:schemeClr val="tx1"/>
            </a:solidFill>
          </a:endParaRPr>
        </a:p>
      </dgm:t>
    </dgm:pt>
    <dgm:pt modelId="{90CC3558-5EE5-4F09-B759-4614C1BBAA35}" type="parTrans" cxnId="{F2905EDE-A549-402F-8798-C4886633886B}">
      <dgm:prSet/>
      <dgm:spPr/>
      <dgm:t>
        <a:bodyPr/>
        <a:lstStyle/>
        <a:p>
          <a:endParaRPr lang="ru-RU"/>
        </a:p>
      </dgm:t>
    </dgm:pt>
    <dgm:pt modelId="{A0C13D09-9057-4776-90B4-4F3721CE5430}" type="sibTrans" cxnId="{F2905EDE-A549-402F-8798-C4886633886B}">
      <dgm:prSet/>
      <dgm:spPr/>
      <dgm:t>
        <a:bodyPr/>
        <a:lstStyle/>
        <a:p>
          <a:endParaRPr lang="ru-RU"/>
        </a:p>
      </dgm:t>
    </dgm:pt>
    <dgm:pt modelId="{7E63E63D-E340-4DCB-A939-81CE672C6EF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/>
          <a:r>
            <a:rPr lang="ru-RU" dirty="0" smtClean="0"/>
            <a:t>22 банка </a:t>
          </a:r>
          <a:endParaRPr lang="ru-RU" dirty="0"/>
        </a:p>
      </dgm:t>
    </dgm:pt>
    <dgm:pt modelId="{C6FDAE67-B173-410B-963F-A416A2A0B2C7}" type="parTrans" cxnId="{5646550D-7781-4D5C-8EBF-F933790C9CEF}">
      <dgm:prSet/>
      <dgm:spPr/>
      <dgm:t>
        <a:bodyPr/>
        <a:lstStyle/>
        <a:p>
          <a:endParaRPr lang="ru-RU"/>
        </a:p>
      </dgm:t>
    </dgm:pt>
    <dgm:pt modelId="{2CB489E0-5C3A-44C4-BAA9-5A5F3972A2E5}" type="sibTrans" cxnId="{5646550D-7781-4D5C-8EBF-F933790C9CEF}">
      <dgm:prSet/>
      <dgm:spPr/>
      <dgm:t>
        <a:bodyPr/>
        <a:lstStyle/>
        <a:p>
          <a:endParaRPr lang="ru-RU"/>
        </a:p>
      </dgm:t>
    </dgm:pt>
    <dgm:pt modelId="{EC931D3D-8FD1-41C6-BBD3-9F70C6FCDE9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l"/>
          <a:endParaRPr lang="ru-RU" dirty="0"/>
        </a:p>
      </dgm:t>
    </dgm:pt>
    <dgm:pt modelId="{75B65214-CBEE-4395-B9F1-EEA147876D0D}" type="parTrans" cxnId="{E0C006FC-B79E-4A96-9EA6-3EF87F799F0F}">
      <dgm:prSet/>
      <dgm:spPr/>
      <dgm:t>
        <a:bodyPr/>
        <a:lstStyle/>
        <a:p>
          <a:endParaRPr lang="ru-RU"/>
        </a:p>
      </dgm:t>
    </dgm:pt>
    <dgm:pt modelId="{E8356150-D8AB-4233-90A5-1EDE63965184}" type="sibTrans" cxnId="{E0C006FC-B79E-4A96-9EA6-3EF87F799F0F}">
      <dgm:prSet/>
      <dgm:spPr/>
      <dgm:t>
        <a:bodyPr/>
        <a:lstStyle/>
        <a:p>
          <a:endParaRPr lang="ru-RU"/>
        </a:p>
      </dgm:t>
    </dgm:pt>
    <dgm:pt modelId="{AE19A936-BBE3-4143-9CED-14B2065972C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/>
          <a:r>
            <a:rPr lang="ru-RU" dirty="0" smtClean="0"/>
            <a:t>10 банков </a:t>
          </a:r>
          <a:endParaRPr lang="ru-RU" dirty="0"/>
        </a:p>
      </dgm:t>
    </dgm:pt>
    <dgm:pt modelId="{1686B42C-A5C1-47A0-B1D1-F5B1A3AE6688}" type="parTrans" cxnId="{1A3F1A3B-752C-46FB-90CB-566CE3988CE6}">
      <dgm:prSet/>
      <dgm:spPr/>
      <dgm:t>
        <a:bodyPr/>
        <a:lstStyle/>
        <a:p>
          <a:endParaRPr lang="ru-RU"/>
        </a:p>
      </dgm:t>
    </dgm:pt>
    <dgm:pt modelId="{38E38576-12C9-41D3-BC2B-1358C33BBE21}" type="sibTrans" cxnId="{1A3F1A3B-752C-46FB-90CB-566CE3988CE6}">
      <dgm:prSet/>
      <dgm:spPr/>
      <dgm:t>
        <a:bodyPr/>
        <a:lstStyle/>
        <a:p>
          <a:endParaRPr lang="ru-RU"/>
        </a:p>
      </dgm:t>
    </dgm:pt>
    <dgm:pt modelId="{3632B132-25C2-4BDD-B6CA-B63C7E1CA7B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l"/>
          <a:endParaRPr lang="ru-RU" dirty="0"/>
        </a:p>
      </dgm:t>
    </dgm:pt>
    <dgm:pt modelId="{4446DF4E-13DF-4833-8D9B-4009D8400E8D}" type="parTrans" cxnId="{CA6536FB-740F-430C-88F1-DF6DA5FC8300}">
      <dgm:prSet/>
      <dgm:spPr/>
      <dgm:t>
        <a:bodyPr/>
        <a:lstStyle/>
        <a:p>
          <a:endParaRPr lang="ru-RU"/>
        </a:p>
      </dgm:t>
    </dgm:pt>
    <dgm:pt modelId="{837040E1-6D6E-4C1E-B994-9566A3F42E24}" type="sibTrans" cxnId="{CA6536FB-740F-430C-88F1-DF6DA5FC8300}">
      <dgm:prSet/>
      <dgm:spPr/>
      <dgm:t>
        <a:bodyPr/>
        <a:lstStyle/>
        <a:p>
          <a:endParaRPr lang="ru-RU"/>
        </a:p>
      </dgm:t>
    </dgm:pt>
    <dgm:pt modelId="{66165A4A-2229-4B14-96F1-5A639D926311}" type="pres">
      <dgm:prSet presAssocID="{50183BEC-042B-4484-B229-8A95FC5A1CE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D937A6-2C1B-46B9-BBF1-B11FE51FAF8E}" type="pres">
      <dgm:prSet presAssocID="{50183BEC-042B-4484-B229-8A95FC5A1CE5}" presName="children" presStyleCnt="0"/>
      <dgm:spPr/>
    </dgm:pt>
    <dgm:pt modelId="{9FCAB480-6553-458F-815C-7513E35BA08C}" type="pres">
      <dgm:prSet presAssocID="{50183BEC-042B-4484-B229-8A95FC5A1CE5}" presName="child1group" presStyleCnt="0"/>
      <dgm:spPr/>
    </dgm:pt>
    <dgm:pt modelId="{6113E15F-81C8-4670-93A3-9B995CDABDD1}" type="pres">
      <dgm:prSet presAssocID="{50183BEC-042B-4484-B229-8A95FC5A1CE5}" presName="child1" presStyleLbl="bgAcc1" presStyleIdx="0" presStyleCnt="4"/>
      <dgm:spPr/>
      <dgm:t>
        <a:bodyPr/>
        <a:lstStyle/>
        <a:p>
          <a:endParaRPr lang="ru-RU"/>
        </a:p>
      </dgm:t>
    </dgm:pt>
    <dgm:pt modelId="{CFC7044E-D7BB-4175-8109-04C8EEB13C2F}" type="pres">
      <dgm:prSet presAssocID="{50183BEC-042B-4484-B229-8A95FC5A1CE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0C7FD-0488-4EB7-8351-F75F2CAA4AB4}" type="pres">
      <dgm:prSet presAssocID="{50183BEC-042B-4484-B229-8A95FC5A1CE5}" presName="child2group" presStyleCnt="0"/>
      <dgm:spPr/>
    </dgm:pt>
    <dgm:pt modelId="{10A4C030-42E8-48E7-81FA-B05425E1A61A}" type="pres">
      <dgm:prSet presAssocID="{50183BEC-042B-4484-B229-8A95FC5A1CE5}" presName="child2" presStyleLbl="bgAcc1" presStyleIdx="1" presStyleCnt="4"/>
      <dgm:spPr/>
      <dgm:t>
        <a:bodyPr/>
        <a:lstStyle/>
        <a:p>
          <a:endParaRPr lang="ru-RU"/>
        </a:p>
      </dgm:t>
    </dgm:pt>
    <dgm:pt modelId="{A024C7BD-341E-4304-B6E9-14E8F407DE88}" type="pres">
      <dgm:prSet presAssocID="{50183BEC-042B-4484-B229-8A95FC5A1CE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7A200-202C-434E-AB64-F9C344D55B37}" type="pres">
      <dgm:prSet presAssocID="{50183BEC-042B-4484-B229-8A95FC5A1CE5}" presName="child3group" presStyleCnt="0"/>
      <dgm:spPr/>
    </dgm:pt>
    <dgm:pt modelId="{F4AB112E-A6D0-4F73-A4F3-61300817EA76}" type="pres">
      <dgm:prSet presAssocID="{50183BEC-042B-4484-B229-8A95FC5A1CE5}" presName="child3" presStyleLbl="bgAcc1" presStyleIdx="2" presStyleCnt="4"/>
      <dgm:spPr/>
      <dgm:t>
        <a:bodyPr/>
        <a:lstStyle/>
        <a:p>
          <a:endParaRPr lang="ru-RU"/>
        </a:p>
      </dgm:t>
    </dgm:pt>
    <dgm:pt modelId="{7185C7E5-DC0E-4FBE-B8B3-14A966405CCB}" type="pres">
      <dgm:prSet presAssocID="{50183BEC-042B-4484-B229-8A95FC5A1CE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BEA31-A205-48BA-93F5-A643FF4DC5F0}" type="pres">
      <dgm:prSet presAssocID="{50183BEC-042B-4484-B229-8A95FC5A1CE5}" presName="child4group" presStyleCnt="0"/>
      <dgm:spPr/>
    </dgm:pt>
    <dgm:pt modelId="{89284792-7D18-46BF-93BF-4D4A7CFDDBD2}" type="pres">
      <dgm:prSet presAssocID="{50183BEC-042B-4484-B229-8A95FC5A1CE5}" presName="child4" presStyleLbl="bgAcc1" presStyleIdx="3" presStyleCnt="4"/>
      <dgm:spPr/>
      <dgm:t>
        <a:bodyPr/>
        <a:lstStyle/>
        <a:p>
          <a:endParaRPr lang="ru-RU"/>
        </a:p>
      </dgm:t>
    </dgm:pt>
    <dgm:pt modelId="{AA69EB9A-41D0-44F7-A8B3-C33F4B2F8564}" type="pres">
      <dgm:prSet presAssocID="{50183BEC-042B-4484-B229-8A95FC5A1CE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F94CA-757D-430F-B63A-68CE9D4B3AD5}" type="pres">
      <dgm:prSet presAssocID="{50183BEC-042B-4484-B229-8A95FC5A1CE5}" presName="childPlaceholder" presStyleCnt="0"/>
      <dgm:spPr/>
    </dgm:pt>
    <dgm:pt modelId="{9A04A39D-20E6-4E60-89C0-FE4543C8847D}" type="pres">
      <dgm:prSet presAssocID="{50183BEC-042B-4484-B229-8A95FC5A1CE5}" presName="circle" presStyleCnt="0"/>
      <dgm:spPr/>
    </dgm:pt>
    <dgm:pt modelId="{8E1E3F00-5721-4F6C-A725-D24567F9A565}" type="pres">
      <dgm:prSet presAssocID="{50183BEC-042B-4484-B229-8A95FC5A1CE5}" presName="quadrant1" presStyleLbl="node1" presStyleIdx="0" presStyleCnt="4" custLinFactNeighborX="237" custLinFactNeighborY="-8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DEF86-692F-40A9-8329-41787910C630}" type="pres">
      <dgm:prSet presAssocID="{50183BEC-042B-4484-B229-8A95FC5A1CE5}" presName="quadrant2" presStyleLbl="node1" presStyleIdx="1" presStyleCnt="4" custScaleY="101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80DF8-317D-4DA1-8872-4C2396232DB6}" type="pres">
      <dgm:prSet presAssocID="{50183BEC-042B-4484-B229-8A95FC5A1CE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4D2BC-6CD3-43F7-99CA-0D9BFED30C29}" type="pres">
      <dgm:prSet presAssocID="{50183BEC-042B-4484-B229-8A95FC5A1CE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06552-E9B1-478E-BD17-472EB60BFC58}" type="pres">
      <dgm:prSet presAssocID="{50183BEC-042B-4484-B229-8A95FC5A1CE5}" presName="quadrantPlaceholder" presStyleCnt="0"/>
      <dgm:spPr/>
    </dgm:pt>
    <dgm:pt modelId="{CF30D737-AAF4-42B2-989C-7F62011C14F9}" type="pres">
      <dgm:prSet presAssocID="{50183BEC-042B-4484-B229-8A95FC5A1CE5}" presName="center1" presStyleLbl="fgShp" presStyleIdx="0" presStyleCnt="2" custFlipVert="1" custScaleX="7525" custScaleY="16057"/>
      <dgm:spPr/>
    </dgm:pt>
    <dgm:pt modelId="{C1851AEC-DD49-4980-8FA0-AECE4829DF25}" type="pres">
      <dgm:prSet presAssocID="{50183BEC-042B-4484-B229-8A95FC5A1CE5}" presName="center2" presStyleLbl="fgShp" presStyleIdx="1" presStyleCnt="2" custScaleX="28890" custScaleY="63556" custLinFactX="146297" custLinFactNeighborX="200000" custLinFactNeighborY="-96490"/>
      <dgm:spPr/>
    </dgm:pt>
  </dgm:ptLst>
  <dgm:cxnLst>
    <dgm:cxn modelId="{3491A3BF-B457-49D6-B1F0-0547AC7A725B}" srcId="{50183BEC-042B-4484-B229-8A95FC5A1CE5}" destId="{147E0C38-AF42-48B0-95CD-C9FAAD5D694E}" srcOrd="2" destOrd="0" parTransId="{99809FDD-A139-461E-BB3C-AD47BD52BB06}" sibTransId="{E9AAF39D-3A7F-43CD-B4F9-AFBB4D92714A}"/>
    <dgm:cxn modelId="{4B8FA384-9CED-497D-8744-C896AC55C913}" type="presOf" srcId="{50183BEC-042B-4484-B229-8A95FC5A1CE5}" destId="{66165A4A-2229-4B14-96F1-5A639D926311}" srcOrd="0" destOrd="0" presId="urn:microsoft.com/office/officeart/2005/8/layout/cycle4"/>
    <dgm:cxn modelId="{BEA48119-AAD0-4645-B86F-C3927CBCEB84}" type="presOf" srcId="{573EB4A6-4A67-4A70-B571-A774802A43D2}" destId="{BB84D2BC-6CD3-43F7-99CA-0D9BFED30C29}" srcOrd="0" destOrd="0" presId="urn:microsoft.com/office/officeart/2005/8/layout/cycle4"/>
    <dgm:cxn modelId="{D485BBEF-38F6-4867-8648-192DE93A01A4}" srcId="{50183BEC-042B-4484-B229-8A95FC5A1CE5}" destId="{2746A000-A78A-4EA2-86D2-9CC2640A1C17}" srcOrd="1" destOrd="0" parTransId="{29BF000C-09D6-4081-B86A-88EA10769F9F}" sibTransId="{EB3A664C-0FA9-4ECE-93E4-433097041BD0}"/>
    <dgm:cxn modelId="{24A63FE2-727E-4D27-965F-4ADCE1AD9B7F}" type="presOf" srcId="{52F5590A-A39B-4EAE-9E65-98C6D5EF4EDF}" destId="{8E1E3F00-5721-4F6C-A725-D24567F9A565}" srcOrd="0" destOrd="0" presId="urn:microsoft.com/office/officeart/2005/8/layout/cycle4"/>
    <dgm:cxn modelId="{5646550D-7781-4D5C-8EBF-F933790C9CEF}" srcId="{573EB4A6-4A67-4A70-B571-A774802A43D2}" destId="{7E63E63D-E340-4DCB-A939-81CE672C6EF9}" srcOrd="0" destOrd="0" parTransId="{C6FDAE67-B173-410B-963F-A416A2A0B2C7}" sibTransId="{2CB489E0-5C3A-44C4-BAA9-5A5F3972A2E5}"/>
    <dgm:cxn modelId="{1A3F1A3B-752C-46FB-90CB-566CE3988CE6}" srcId="{2746A000-A78A-4EA2-86D2-9CC2640A1C17}" destId="{AE19A936-BBE3-4143-9CED-14B2065972C1}" srcOrd="1" destOrd="0" parTransId="{1686B42C-A5C1-47A0-B1D1-F5B1A3AE6688}" sibTransId="{38E38576-12C9-41D3-BC2B-1358C33BBE21}"/>
    <dgm:cxn modelId="{E0C006FC-B79E-4A96-9EA6-3EF87F799F0F}" srcId="{52F5590A-A39B-4EAE-9E65-98C6D5EF4EDF}" destId="{EC931D3D-8FD1-41C6-BBD3-9F70C6FCDE97}" srcOrd="0" destOrd="0" parTransId="{75B65214-CBEE-4395-B9F1-EEA147876D0D}" sibTransId="{E8356150-D8AB-4233-90A5-1EDE63965184}"/>
    <dgm:cxn modelId="{E08D68D3-971F-41B8-BD8D-645B97A3AC51}" type="presOf" srcId="{7E63E63D-E340-4DCB-A939-81CE672C6EF9}" destId="{AA69EB9A-41D0-44F7-A8B3-C33F4B2F8564}" srcOrd="1" destOrd="0" presId="urn:microsoft.com/office/officeart/2005/8/layout/cycle4"/>
    <dgm:cxn modelId="{831AB1F8-B927-4B92-A952-5A12A801D7CE}" type="presOf" srcId="{3632B132-25C2-4BDD-B6CA-B63C7E1CA7BD}" destId="{10A4C030-42E8-48E7-81FA-B05425E1A61A}" srcOrd="0" destOrd="0" presId="urn:microsoft.com/office/officeart/2005/8/layout/cycle4"/>
    <dgm:cxn modelId="{4465B56B-CFC0-4612-8265-90E4E54CCFDB}" type="presOf" srcId="{AE19A936-BBE3-4143-9CED-14B2065972C1}" destId="{10A4C030-42E8-48E7-81FA-B05425E1A61A}" srcOrd="0" destOrd="1" presId="urn:microsoft.com/office/officeart/2005/8/layout/cycle4"/>
    <dgm:cxn modelId="{EA4AB01D-9EC9-4F1F-99AD-F13AB8A4F0AA}" type="presOf" srcId="{AE19A936-BBE3-4143-9CED-14B2065972C1}" destId="{A024C7BD-341E-4304-B6E9-14E8F407DE88}" srcOrd="1" destOrd="1" presId="urn:microsoft.com/office/officeart/2005/8/layout/cycle4"/>
    <dgm:cxn modelId="{0E8BE30D-D739-42CC-93B1-598834489038}" srcId="{147E0C38-AF42-48B0-95CD-C9FAAD5D694E}" destId="{BC2E3384-3859-4536-A631-BAF09E85EBEC}" srcOrd="0" destOrd="0" parTransId="{32151E43-AFDA-4917-8F89-C9D7DE9D3D9A}" sibTransId="{4822BFB5-B2BD-4657-B128-464AFF7C0C10}"/>
    <dgm:cxn modelId="{9961D90C-D44C-4939-9B90-0FF5718E3C45}" type="presOf" srcId="{BC2E3384-3859-4536-A631-BAF09E85EBEC}" destId="{7185C7E5-DC0E-4FBE-B8B3-14A966405CCB}" srcOrd="1" destOrd="0" presId="urn:microsoft.com/office/officeart/2005/8/layout/cycle4"/>
    <dgm:cxn modelId="{CD17EBAD-B02F-4CF5-ADE7-C31CD382E2E4}" type="presOf" srcId="{EC931D3D-8FD1-41C6-BBD3-9F70C6FCDE97}" destId="{CFC7044E-D7BB-4175-8109-04C8EEB13C2F}" srcOrd="1" destOrd="0" presId="urn:microsoft.com/office/officeart/2005/8/layout/cycle4"/>
    <dgm:cxn modelId="{5533C8BD-46BE-489A-A58E-11D66AD3B4FB}" type="presOf" srcId="{2746A000-A78A-4EA2-86D2-9CC2640A1C17}" destId="{D4ADEF86-692F-40A9-8329-41787910C630}" srcOrd="0" destOrd="0" presId="urn:microsoft.com/office/officeart/2005/8/layout/cycle4"/>
    <dgm:cxn modelId="{7319D74B-7CAD-4F51-AFC6-8F1855FCA053}" srcId="{50183BEC-042B-4484-B229-8A95FC5A1CE5}" destId="{52F5590A-A39B-4EAE-9E65-98C6D5EF4EDF}" srcOrd="0" destOrd="0" parTransId="{13451083-5CDA-4530-8852-6D0EAC0AB8B7}" sibTransId="{9C6D8E0B-2FA9-47CC-9EB9-F906EF4AB2CF}"/>
    <dgm:cxn modelId="{CE8205DC-2E93-4004-B83E-172CC2FC41C2}" type="presOf" srcId="{3632B132-25C2-4BDD-B6CA-B63C7E1CA7BD}" destId="{A024C7BD-341E-4304-B6E9-14E8F407DE88}" srcOrd="1" destOrd="0" presId="urn:microsoft.com/office/officeart/2005/8/layout/cycle4"/>
    <dgm:cxn modelId="{F2905EDE-A549-402F-8798-C4886633886B}" srcId="{50183BEC-042B-4484-B229-8A95FC5A1CE5}" destId="{573EB4A6-4A67-4A70-B571-A774802A43D2}" srcOrd="3" destOrd="0" parTransId="{90CC3558-5EE5-4F09-B759-4614C1BBAA35}" sibTransId="{A0C13D09-9057-4776-90B4-4F3721CE5430}"/>
    <dgm:cxn modelId="{9A7CA845-5D1E-4A8B-8F5E-72FFC855DD35}" type="presOf" srcId="{EA030E1F-6BD7-4DF5-BD95-EF618E6044B7}" destId="{6113E15F-81C8-4670-93A3-9B995CDABDD1}" srcOrd="0" destOrd="1" presId="urn:microsoft.com/office/officeart/2005/8/layout/cycle4"/>
    <dgm:cxn modelId="{BFCABD05-C6BF-4985-B4A2-90AAD4DD9B1F}" type="presOf" srcId="{BC2E3384-3859-4536-A631-BAF09E85EBEC}" destId="{F4AB112E-A6D0-4F73-A4F3-61300817EA76}" srcOrd="0" destOrd="0" presId="urn:microsoft.com/office/officeart/2005/8/layout/cycle4"/>
    <dgm:cxn modelId="{7108C3BA-2358-4655-8EA1-5F563453987E}" type="presOf" srcId="{EC931D3D-8FD1-41C6-BBD3-9F70C6FCDE97}" destId="{6113E15F-81C8-4670-93A3-9B995CDABDD1}" srcOrd="0" destOrd="0" presId="urn:microsoft.com/office/officeart/2005/8/layout/cycle4"/>
    <dgm:cxn modelId="{1934C47A-C781-4A5F-84FF-0077F366C87A}" type="presOf" srcId="{EA030E1F-6BD7-4DF5-BD95-EF618E6044B7}" destId="{CFC7044E-D7BB-4175-8109-04C8EEB13C2F}" srcOrd="1" destOrd="1" presId="urn:microsoft.com/office/officeart/2005/8/layout/cycle4"/>
    <dgm:cxn modelId="{CA6536FB-740F-430C-88F1-DF6DA5FC8300}" srcId="{2746A000-A78A-4EA2-86D2-9CC2640A1C17}" destId="{3632B132-25C2-4BDD-B6CA-B63C7E1CA7BD}" srcOrd="0" destOrd="0" parTransId="{4446DF4E-13DF-4833-8D9B-4009D8400E8D}" sibTransId="{837040E1-6D6E-4C1E-B994-9566A3F42E24}"/>
    <dgm:cxn modelId="{1104C2EB-F6C8-4F17-8D65-489423EB08FC}" type="presOf" srcId="{7E63E63D-E340-4DCB-A939-81CE672C6EF9}" destId="{89284792-7D18-46BF-93BF-4D4A7CFDDBD2}" srcOrd="0" destOrd="0" presId="urn:microsoft.com/office/officeart/2005/8/layout/cycle4"/>
    <dgm:cxn modelId="{21108095-DB86-4408-A970-4F4B5FBACD1D}" srcId="{52F5590A-A39B-4EAE-9E65-98C6D5EF4EDF}" destId="{EA030E1F-6BD7-4DF5-BD95-EF618E6044B7}" srcOrd="1" destOrd="0" parTransId="{BB5696D1-C97E-470A-8C13-B490AC4BCE4C}" sibTransId="{C20F45B3-69A6-4AE6-9745-39019E9D96D4}"/>
    <dgm:cxn modelId="{B3FCCA2B-77E3-4159-9B1E-D34D1FEB6EC4}" type="presOf" srcId="{147E0C38-AF42-48B0-95CD-C9FAAD5D694E}" destId="{DD380DF8-317D-4DA1-8872-4C2396232DB6}" srcOrd="0" destOrd="0" presId="urn:microsoft.com/office/officeart/2005/8/layout/cycle4"/>
    <dgm:cxn modelId="{76B39F48-D5C3-482D-A9D2-BAD830810DA5}" type="presParOf" srcId="{66165A4A-2229-4B14-96F1-5A639D926311}" destId="{AED937A6-2C1B-46B9-BBF1-B11FE51FAF8E}" srcOrd="0" destOrd="0" presId="urn:microsoft.com/office/officeart/2005/8/layout/cycle4"/>
    <dgm:cxn modelId="{30A7D2E9-EEF0-48C5-A5D9-B2450162CB18}" type="presParOf" srcId="{AED937A6-2C1B-46B9-BBF1-B11FE51FAF8E}" destId="{9FCAB480-6553-458F-815C-7513E35BA08C}" srcOrd="0" destOrd="0" presId="urn:microsoft.com/office/officeart/2005/8/layout/cycle4"/>
    <dgm:cxn modelId="{F79FF61C-69AA-470A-AE21-0C670F939FB2}" type="presParOf" srcId="{9FCAB480-6553-458F-815C-7513E35BA08C}" destId="{6113E15F-81C8-4670-93A3-9B995CDABDD1}" srcOrd="0" destOrd="0" presId="urn:microsoft.com/office/officeart/2005/8/layout/cycle4"/>
    <dgm:cxn modelId="{421580B7-A130-4808-821E-6A07F32FE58C}" type="presParOf" srcId="{9FCAB480-6553-458F-815C-7513E35BA08C}" destId="{CFC7044E-D7BB-4175-8109-04C8EEB13C2F}" srcOrd="1" destOrd="0" presId="urn:microsoft.com/office/officeart/2005/8/layout/cycle4"/>
    <dgm:cxn modelId="{7BF1CC7F-EC0B-45FB-BD04-459537A53704}" type="presParOf" srcId="{AED937A6-2C1B-46B9-BBF1-B11FE51FAF8E}" destId="{F4F0C7FD-0488-4EB7-8351-F75F2CAA4AB4}" srcOrd="1" destOrd="0" presId="urn:microsoft.com/office/officeart/2005/8/layout/cycle4"/>
    <dgm:cxn modelId="{57137E40-1426-4625-B9A5-BB27EB67229F}" type="presParOf" srcId="{F4F0C7FD-0488-4EB7-8351-F75F2CAA4AB4}" destId="{10A4C030-42E8-48E7-81FA-B05425E1A61A}" srcOrd="0" destOrd="0" presId="urn:microsoft.com/office/officeart/2005/8/layout/cycle4"/>
    <dgm:cxn modelId="{4053FF95-FC29-465C-96B7-5764C5E20EF6}" type="presParOf" srcId="{F4F0C7FD-0488-4EB7-8351-F75F2CAA4AB4}" destId="{A024C7BD-341E-4304-B6E9-14E8F407DE88}" srcOrd="1" destOrd="0" presId="urn:microsoft.com/office/officeart/2005/8/layout/cycle4"/>
    <dgm:cxn modelId="{68C961ED-2B88-4B20-ABEF-466780879CAF}" type="presParOf" srcId="{AED937A6-2C1B-46B9-BBF1-B11FE51FAF8E}" destId="{A2D7A200-202C-434E-AB64-F9C344D55B37}" srcOrd="2" destOrd="0" presId="urn:microsoft.com/office/officeart/2005/8/layout/cycle4"/>
    <dgm:cxn modelId="{77D10093-9793-4CA6-A6B6-02AD870E888B}" type="presParOf" srcId="{A2D7A200-202C-434E-AB64-F9C344D55B37}" destId="{F4AB112E-A6D0-4F73-A4F3-61300817EA76}" srcOrd="0" destOrd="0" presId="urn:microsoft.com/office/officeart/2005/8/layout/cycle4"/>
    <dgm:cxn modelId="{C5841F6E-C925-4CC1-93CB-0B6FC587EA5F}" type="presParOf" srcId="{A2D7A200-202C-434E-AB64-F9C344D55B37}" destId="{7185C7E5-DC0E-4FBE-B8B3-14A966405CCB}" srcOrd="1" destOrd="0" presId="urn:microsoft.com/office/officeart/2005/8/layout/cycle4"/>
    <dgm:cxn modelId="{858F9450-878D-4C9A-84EC-BF1D86479B4E}" type="presParOf" srcId="{AED937A6-2C1B-46B9-BBF1-B11FE51FAF8E}" destId="{EB1BEA31-A205-48BA-93F5-A643FF4DC5F0}" srcOrd="3" destOrd="0" presId="urn:microsoft.com/office/officeart/2005/8/layout/cycle4"/>
    <dgm:cxn modelId="{BB11AF19-3FDE-4D16-8BAC-A5A975C5808A}" type="presParOf" srcId="{EB1BEA31-A205-48BA-93F5-A643FF4DC5F0}" destId="{89284792-7D18-46BF-93BF-4D4A7CFDDBD2}" srcOrd="0" destOrd="0" presId="urn:microsoft.com/office/officeart/2005/8/layout/cycle4"/>
    <dgm:cxn modelId="{F954EE09-42DE-4F7F-AB3F-063EAC2BE99D}" type="presParOf" srcId="{EB1BEA31-A205-48BA-93F5-A643FF4DC5F0}" destId="{AA69EB9A-41D0-44F7-A8B3-C33F4B2F8564}" srcOrd="1" destOrd="0" presId="urn:microsoft.com/office/officeart/2005/8/layout/cycle4"/>
    <dgm:cxn modelId="{3BCC5275-5ACA-48D8-B48B-C032B155779D}" type="presParOf" srcId="{AED937A6-2C1B-46B9-BBF1-B11FE51FAF8E}" destId="{470F94CA-757D-430F-B63A-68CE9D4B3AD5}" srcOrd="4" destOrd="0" presId="urn:microsoft.com/office/officeart/2005/8/layout/cycle4"/>
    <dgm:cxn modelId="{E7999577-3D6C-41C1-A3C7-2B7A1AF2A6D1}" type="presParOf" srcId="{66165A4A-2229-4B14-96F1-5A639D926311}" destId="{9A04A39D-20E6-4E60-89C0-FE4543C8847D}" srcOrd="1" destOrd="0" presId="urn:microsoft.com/office/officeart/2005/8/layout/cycle4"/>
    <dgm:cxn modelId="{49D00574-F4CF-4D4F-8085-C93A328B8EB4}" type="presParOf" srcId="{9A04A39D-20E6-4E60-89C0-FE4543C8847D}" destId="{8E1E3F00-5721-4F6C-A725-D24567F9A565}" srcOrd="0" destOrd="0" presId="urn:microsoft.com/office/officeart/2005/8/layout/cycle4"/>
    <dgm:cxn modelId="{EE794C35-5CFB-4009-8ABE-C40345339A43}" type="presParOf" srcId="{9A04A39D-20E6-4E60-89C0-FE4543C8847D}" destId="{D4ADEF86-692F-40A9-8329-41787910C630}" srcOrd="1" destOrd="0" presId="urn:microsoft.com/office/officeart/2005/8/layout/cycle4"/>
    <dgm:cxn modelId="{531DD739-B359-4529-8574-F3F45CA7F619}" type="presParOf" srcId="{9A04A39D-20E6-4E60-89C0-FE4543C8847D}" destId="{DD380DF8-317D-4DA1-8872-4C2396232DB6}" srcOrd="2" destOrd="0" presId="urn:microsoft.com/office/officeart/2005/8/layout/cycle4"/>
    <dgm:cxn modelId="{4AFCFD0D-B54B-42FA-8258-C25930338743}" type="presParOf" srcId="{9A04A39D-20E6-4E60-89C0-FE4543C8847D}" destId="{BB84D2BC-6CD3-43F7-99CA-0D9BFED30C29}" srcOrd="3" destOrd="0" presId="urn:microsoft.com/office/officeart/2005/8/layout/cycle4"/>
    <dgm:cxn modelId="{759AAE11-C390-4CE4-AFA3-A6FDF809DF46}" type="presParOf" srcId="{9A04A39D-20E6-4E60-89C0-FE4543C8847D}" destId="{85706552-E9B1-478E-BD17-472EB60BFC58}" srcOrd="4" destOrd="0" presId="urn:microsoft.com/office/officeart/2005/8/layout/cycle4"/>
    <dgm:cxn modelId="{A5CDE856-1D8C-4011-B3F5-AA9A00562851}" type="presParOf" srcId="{66165A4A-2229-4B14-96F1-5A639D926311}" destId="{CF30D737-AAF4-42B2-989C-7F62011C14F9}" srcOrd="2" destOrd="0" presId="urn:microsoft.com/office/officeart/2005/8/layout/cycle4"/>
    <dgm:cxn modelId="{46E769A4-7783-43FB-B6FD-034B3E7DE084}" type="presParOf" srcId="{66165A4A-2229-4B14-96F1-5A639D926311}" destId="{C1851AEC-DD49-4980-8FA0-AECE4829DF2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9AE9B-CFC9-4707-9A03-8A5CB9CCDFBD}">
      <dsp:nvSpPr>
        <dsp:cNvPr id="0" name=""/>
        <dsp:cNvSpPr/>
      </dsp:nvSpPr>
      <dsp:spPr>
        <a:xfrm>
          <a:off x="1008128" y="0"/>
          <a:ext cx="6228167" cy="2664295"/>
        </a:xfrm>
        <a:prstGeom prst="rightArrow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652B2-AB8D-4F78-8D69-36CAD79B32EE}">
      <dsp:nvSpPr>
        <dsp:cNvPr id="0" name=""/>
        <dsp:cNvSpPr/>
      </dsp:nvSpPr>
      <dsp:spPr>
        <a:xfrm>
          <a:off x="2713" y="720079"/>
          <a:ext cx="2365225" cy="122413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Общий объем бюджетных ассигнований на предоставление бюджетных кредитов в размере 300 млрд. рублей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2470" y="779836"/>
        <a:ext cx="2245711" cy="1104623"/>
      </dsp:txXfrm>
    </dsp:sp>
    <dsp:sp modelId="{A66D8583-7C6E-402E-AACE-6D5D5D8602F2}">
      <dsp:nvSpPr>
        <dsp:cNvPr id="0" name=""/>
        <dsp:cNvSpPr/>
      </dsp:nvSpPr>
      <dsp:spPr>
        <a:xfrm>
          <a:off x="2448272" y="720079"/>
          <a:ext cx="2271925" cy="122413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508029" y="779836"/>
        <a:ext cx="2152411" cy="1104623"/>
      </dsp:txXfrm>
    </dsp:sp>
    <dsp:sp modelId="{FE2049B6-0C7B-40D3-86C0-9AC59F5D7784}">
      <dsp:nvSpPr>
        <dsp:cNvPr id="0" name=""/>
        <dsp:cNvSpPr/>
      </dsp:nvSpPr>
      <dsp:spPr>
        <a:xfrm>
          <a:off x="4862112" y="720079"/>
          <a:ext cx="2371470" cy="122413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charset="0"/>
            </a:rPr>
            <a:t>Бюджетные кредиты предоставлены 59 субъектам Федерации</a:t>
          </a:r>
          <a:endParaRPr lang="ru-RU" sz="1400" i="0" kern="1200" dirty="0">
            <a:solidFill>
              <a:schemeClr val="tx1"/>
            </a:solidFill>
          </a:endParaRPr>
        </a:p>
      </dsp:txBody>
      <dsp:txXfrm>
        <a:off x="4921869" y="779836"/>
        <a:ext cx="2251956" cy="1104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B112E-A6D0-4F73-A4F3-61300817EA76}">
      <dsp:nvSpPr>
        <dsp:cNvPr id="0" name=""/>
        <dsp:cNvSpPr/>
      </dsp:nvSpPr>
      <dsp:spPr>
        <a:xfrm>
          <a:off x="5281143" y="3672408"/>
          <a:ext cx="2667896" cy="172819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4 банка </a:t>
          </a:r>
          <a:endParaRPr lang="ru-RU" sz="2400" kern="1200" dirty="0"/>
        </a:p>
      </dsp:txBody>
      <dsp:txXfrm>
        <a:off x="6119475" y="4142419"/>
        <a:ext cx="1791601" cy="1220218"/>
      </dsp:txXfrm>
    </dsp:sp>
    <dsp:sp modelId="{89284792-7D18-46BF-93BF-4D4A7CFDDBD2}">
      <dsp:nvSpPr>
        <dsp:cNvPr id="0" name=""/>
        <dsp:cNvSpPr/>
      </dsp:nvSpPr>
      <dsp:spPr>
        <a:xfrm>
          <a:off x="928259" y="3672408"/>
          <a:ext cx="2667896" cy="172819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22 банка </a:t>
          </a:r>
          <a:endParaRPr lang="ru-RU" sz="2400" kern="1200" dirty="0"/>
        </a:p>
      </dsp:txBody>
      <dsp:txXfrm>
        <a:off x="966222" y="4142419"/>
        <a:ext cx="1791601" cy="1220218"/>
      </dsp:txXfrm>
    </dsp:sp>
    <dsp:sp modelId="{10A4C030-42E8-48E7-81FA-B05425E1A61A}">
      <dsp:nvSpPr>
        <dsp:cNvPr id="0" name=""/>
        <dsp:cNvSpPr/>
      </dsp:nvSpPr>
      <dsp:spPr>
        <a:xfrm>
          <a:off x="5281143" y="0"/>
          <a:ext cx="2667896" cy="172819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10 банков </a:t>
          </a:r>
          <a:endParaRPr lang="ru-RU" sz="2400" kern="1200" dirty="0"/>
        </a:p>
      </dsp:txBody>
      <dsp:txXfrm>
        <a:off x="6119475" y="37963"/>
        <a:ext cx="1791601" cy="1220218"/>
      </dsp:txXfrm>
    </dsp:sp>
    <dsp:sp modelId="{6113E15F-81C8-4670-93A3-9B995CDABDD1}">
      <dsp:nvSpPr>
        <dsp:cNvPr id="0" name=""/>
        <dsp:cNvSpPr/>
      </dsp:nvSpPr>
      <dsp:spPr>
        <a:xfrm>
          <a:off x="928259" y="0"/>
          <a:ext cx="2667896" cy="172819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 банка </a:t>
          </a:r>
          <a:endParaRPr lang="ru-RU" sz="2400" kern="1200" dirty="0"/>
        </a:p>
      </dsp:txBody>
      <dsp:txXfrm>
        <a:off x="966222" y="37963"/>
        <a:ext cx="1791601" cy="1220218"/>
      </dsp:txXfrm>
    </dsp:sp>
    <dsp:sp modelId="{8E1E3F00-5721-4F6C-A725-D24567F9A565}">
      <dsp:nvSpPr>
        <dsp:cNvPr id="0" name=""/>
        <dsp:cNvSpPr/>
      </dsp:nvSpPr>
      <dsp:spPr>
        <a:xfrm>
          <a:off x="2051725" y="288027"/>
          <a:ext cx="2338460" cy="2338460"/>
        </a:xfrm>
        <a:prstGeom prst="pieWedg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j-lt"/>
            </a:rPr>
            <a:t>5 477,75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+mj-lt"/>
            </a:rPr>
            <a:t>млн. рублей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+mj-lt"/>
            </a:rPr>
            <a:t>Приобретение субординированных облигаций банков со сроком возврата (погашения)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+mj-lt"/>
            </a:rPr>
            <a:t>не менее 50 лет</a:t>
          </a:r>
          <a:r>
            <a:rPr lang="ru-RU" sz="1200" kern="1200" dirty="0" smtClean="0">
              <a:solidFill>
                <a:schemeClr val="tx1"/>
              </a:solidFill>
              <a:latin typeface="+mj-lt"/>
            </a:rPr>
            <a:t> </a:t>
          </a:r>
          <a:endParaRPr lang="ru-RU" sz="1200" kern="1200" dirty="0">
            <a:solidFill>
              <a:schemeClr val="tx1"/>
            </a:solidFill>
            <a:latin typeface="+mj-lt"/>
          </a:endParaRPr>
        </a:p>
      </dsp:txBody>
      <dsp:txXfrm>
        <a:off x="2736644" y="972946"/>
        <a:ext cx="1653541" cy="1653541"/>
      </dsp:txXfrm>
    </dsp:sp>
    <dsp:sp modelId="{D4ADEF86-692F-40A9-8329-41787910C630}">
      <dsp:nvSpPr>
        <dsp:cNvPr id="0" name=""/>
        <dsp:cNvSpPr/>
      </dsp:nvSpPr>
      <dsp:spPr>
        <a:xfrm rot="5400000">
          <a:off x="4472860" y="307834"/>
          <a:ext cx="2378050" cy="2338460"/>
        </a:xfrm>
        <a:prstGeom prst="pieWedg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8 473,565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млн. рублей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Приобретение  субординированных обязательств региональных банков </a:t>
          </a:r>
          <a:endParaRPr lang="ru-RU" sz="1050" kern="1200" dirty="0">
            <a:solidFill>
              <a:schemeClr val="tx1"/>
            </a:solidFill>
          </a:endParaRPr>
        </a:p>
      </dsp:txBody>
      <dsp:txXfrm rot="-5400000">
        <a:off x="4492655" y="984554"/>
        <a:ext cx="1653541" cy="1681535"/>
      </dsp:txXfrm>
    </dsp:sp>
    <dsp:sp modelId="{DD380DF8-317D-4DA1-8872-4C2396232DB6}">
      <dsp:nvSpPr>
        <dsp:cNvPr id="0" name=""/>
        <dsp:cNvSpPr/>
      </dsp:nvSpPr>
      <dsp:spPr>
        <a:xfrm rot="10800000">
          <a:off x="4492656" y="2754306"/>
          <a:ext cx="2338460" cy="2338460"/>
        </a:xfrm>
        <a:prstGeom prst="pieWedg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Приобретение привилегированных акций банков (капитал первого уровня)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507 301,00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млн. рублей </a:t>
          </a:r>
          <a:endParaRPr lang="ru-RU" sz="1100" kern="1200" dirty="0">
            <a:solidFill>
              <a:schemeClr val="tx1"/>
            </a:solidFill>
          </a:endParaRPr>
        </a:p>
      </dsp:txBody>
      <dsp:txXfrm rot="10800000">
        <a:off x="4492656" y="2754306"/>
        <a:ext cx="1653541" cy="1653541"/>
      </dsp:txXfrm>
    </dsp:sp>
    <dsp:sp modelId="{BB84D2BC-6CD3-43F7-99CA-0D9BFED30C29}">
      <dsp:nvSpPr>
        <dsp:cNvPr id="0" name=""/>
        <dsp:cNvSpPr/>
      </dsp:nvSpPr>
      <dsp:spPr>
        <a:xfrm rot="16200000">
          <a:off x="2046183" y="2754306"/>
          <a:ext cx="2338460" cy="2338460"/>
        </a:xfrm>
        <a:prstGeom prst="pieWedg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Приобретение субординированных обязательств банков (капитал второго уровня)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313 683,75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млн. рублей</a:t>
          </a:r>
          <a:endParaRPr lang="ru-RU" sz="1050" kern="1200" dirty="0">
            <a:solidFill>
              <a:schemeClr val="tx1"/>
            </a:solidFill>
          </a:endParaRPr>
        </a:p>
      </dsp:txBody>
      <dsp:txXfrm rot="5400000">
        <a:off x="2731102" y="2754306"/>
        <a:ext cx="1653541" cy="1653541"/>
      </dsp:txXfrm>
    </dsp:sp>
    <dsp:sp modelId="{CF30D737-AAF4-42B2-989C-7F62011C14F9}">
      <dsp:nvSpPr>
        <dsp:cNvPr id="0" name=""/>
        <dsp:cNvSpPr/>
      </dsp:nvSpPr>
      <dsp:spPr>
        <a:xfrm flipV="1">
          <a:off x="4408271" y="2508919"/>
          <a:ext cx="60756" cy="11273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51AEC-DD49-4980-8FA0-AECE4829DF25}">
      <dsp:nvSpPr>
        <dsp:cNvPr id="0" name=""/>
        <dsp:cNvSpPr/>
      </dsp:nvSpPr>
      <dsp:spPr>
        <a:xfrm rot="10800000">
          <a:off x="7117989" y="1934773"/>
          <a:ext cx="233254" cy="44621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0.71539</cdr:x>
      <cdr:y>0.09951</cdr:y>
    </cdr:from>
    <cdr:to>
      <cdr:x>0.98171</cdr:x>
      <cdr:y>0.23946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288210" y="393939"/>
          <a:ext cx="1224102" cy="554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accent6">
                  <a:lumMod val="75000"/>
                </a:schemeClr>
              </a:solidFill>
            </a:rPr>
            <a:t>30,0</a:t>
          </a:r>
        </a:p>
        <a:p xmlns:a="http://schemas.openxmlformats.org/drawingml/2006/main">
          <a:r>
            <a:rPr lang="ru-RU" sz="600" b="1" dirty="0" smtClean="0"/>
            <a:t>Резервы </a:t>
          </a:r>
          <a:r>
            <a:rPr lang="ru-RU" sz="600" b="1" dirty="0"/>
            <a:t>на субвенции регионам на выплаты безработным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0.56051</cdr:x>
      <cdr:y>0.24336</cdr:y>
    </cdr:from>
    <cdr:to>
      <cdr:x>0.73885</cdr:x>
      <cdr:y>0.42579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576362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 smtClean="0"/>
            <a:t>1,17 млн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0.52882</cdr:x>
      <cdr:y>0.25555</cdr:y>
    </cdr:from>
    <cdr:to>
      <cdr:x>0.96882</cdr:x>
      <cdr:y>0.37196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9671" y="588284"/>
          <a:ext cx="665354" cy="267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 smtClean="0"/>
            <a:t>23,22</a:t>
          </a:r>
        </a:p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0.24311</cdr:x>
      <cdr:y>0.16171</cdr:y>
    </cdr:from>
    <cdr:to>
      <cdr:x>0.63479</cdr:x>
      <cdr:y>0.26343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7623" y="372260"/>
          <a:ext cx="592288" cy="234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 smtClean="0"/>
            <a:t>29,05</a:t>
          </a:r>
          <a:endParaRPr lang="ru-RU" sz="10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0750" y="1911350"/>
            <a:ext cx="2579688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7272808" cy="936104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547665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850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967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855" y="3029137"/>
            <a:ext cx="7027933" cy="44067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83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89FA6-ADBB-49CF-89EC-4AB337918D94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9760A-B1C9-42E5-A5CA-AA19B70BD64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956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</p:spPr>
        <p:txBody>
          <a:bodyPr/>
          <a:lstStyle>
            <a:lvl1pPr>
              <a:defRPr sz="3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B9BDD-53F6-4C91-9A7B-BB4193F3C3FD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BF5E60-C677-4CB4-9478-DF67C91CC55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rtlCol="0"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9B6EA-2874-45AC-89CB-9F1A6BDF98F3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C8A52-6976-4467-AE61-859CDC63DCC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84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9B5B32-8BF8-41E1-867D-316B3C3A6CC5}" type="datetime2">
              <a:rPr lang="en-US">
                <a:solidFill>
                  <a:srgbClr val="000000"/>
                </a:solidFill>
                <a:ea typeface="MS PGothic" pitchFamily="34" charset="-128"/>
              </a:rPr>
              <a:pPr>
                <a:defRPr/>
              </a:pPr>
              <a:t>Monday, October 19, 2015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DC2E2C-651A-4E56-9DC5-F63CB6505D89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745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B7327-6948-453B-9298-9F04FAB3CBED}" type="datetime1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9437-A051-42D4-A40F-400C27AC8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9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7272808" cy="936104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547665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2178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2D15E-8A09-4CC1-A462-9ED418A983EF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025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360CFB-D5BF-4105-A4B9-9C0BE59E9C2C}" type="slidenum">
              <a:rPr lang="ru-RU" altLang="ru-RU">
                <a:solidFill>
                  <a:prstClr val="white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545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2F7391-B566-4F56-A5EA-47B06E34F277}" type="datetime1">
              <a:rPr lang="ru-RU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A453E7-6A4F-47DC-92F4-AAA210EB1A5F}" type="slidenum">
              <a:rPr lang="ru-RU" altLang="ru-RU">
                <a:solidFill>
                  <a:srgbClr val="000000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37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0750" y="1911350"/>
            <a:ext cx="2579688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7272808" cy="936104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547665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8504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2D15E-8A09-4CC1-A462-9ED418A983EF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025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360CFB-D5BF-4105-A4B9-9C0BE59E9C2C}" type="slidenum">
              <a:rPr lang="ru-RU" altLang="ru-RU">
                <a:solidFill>
                  <a:prstClr val="white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545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0750" y="1911350"/>
            <a:ext cx="2579688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7272808" cy="936104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547665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6893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BBBD3-8AF3-449E-84AC-76A89F979708}" type="datetime1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14907-CDCF-4BB4-B242-144457696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7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00" y="115200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9673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672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381642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4499992" y="1340768"/>
            <a:ext cx="417646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FontTx/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076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39553" y="1322480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4"/>
          </p:nvPr>
        </p:nvSpPr>
        <p:spPr>
          <a:xfrm>
            <a:off x="539553" y="3645024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5"/>
          </p:nvPr>
        </p:nvSpPr>
        <p:spPr>
          <a:xfrm>
            <a:off x="4788024" y="1322480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6"/>
          </p:nvPr>
        </p:nvSpPr>
        <p:spPr>
          <a:xfrm>
            <a:off x="4788024" y="3645024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5912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553" y="1340770"/>
            <a:ext cx="8145661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08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8489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855" y="3029137"/>
            <a:ext cx="7027933" cy="44067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731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</p:spPr>
        <p:txBody>
          <a:bodyPr/>
          <a:lstStyle>
            <a:lvl1pPr>
              <a:defRPr sz="3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7988A-7D42-44F1-8712-CEBDCD22087C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1AD39-D80C-42B0-A2F0-BDB07FBDF59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rtlCol="0"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56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7272808" cy="936104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547665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3938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B7329-E285-4F5D-B50D-6C42FEEB54F4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C8209-1F83-469B-B59C-B435AA75092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16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30462C-712F-45F9-9EC1-70F2A95B5A60}" type="datetime2">
              <a:rPr lang="en-US"/>
              <a:pPr>
                <a:defRPr/>
              </a:pPr>
              <a:t>Monday, October 19, 2015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320DBA-88E8-45B8-ACDF-3C3035EFE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47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9B5B32-8BF8-41E1-867D-316B3C3A6CC5}" type="datetime2">
              <a:rPr lang="en-US">
                <a:solidFill>
                  <a:srgbClr val="000000"/>
                </a:solidFill>
                <a:ea typeface="MS PGothic" pitchFamily="34" charset="-128"/>
              </a:rPr>
              <a:pPr>
                <a:defRPr/>
              </a:pPr>
              <a:t>Monday, October 19, 2015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32CE0F-49E2-45AC-99E8-52812BAA5EF5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934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00" y="115200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05163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2536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381642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4499992" y="1340768"/>
            <a:ext cx="417646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FontTx/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5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2F7391-B566-4F56-A5EA-47B06E34F277}" type="datetime1">
              <a:rPr lang="ru-RU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A453E7-6A4F-47DC-92F4-AAA210EB1A5F}" type="slidenum">
              <a:rPr lang="ru-RU" altLang="ru-RU">
                <a:solidFill>
                  <a:srgbClr val="000000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37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39553" y="1322480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4"/>
          </p:nvPr>
        </p:nvSpPr>
        <p:spPr>
          <a:xfrm>
            <a:off x="539553" y="3645024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5"/>
          </p:nvPr>
        </p:nvSpPr>
        <p:spPr>
          <a:xfrm>
            <a:off x="4788024" y="1322480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6"/>
          </p:nvPr>
        </p:nvSpPr>
        <p:spPr>
          <a:xfrm>
            <a:off x="4788024" y="3645024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7346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553" y="1340770"/>
            <a:ext cx="8145661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53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38996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855" y="3029137"/>
            <a:ext cx="7027933" cy="44067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931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52BAB-7D28-45EA-B42D-770AE3A1B674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9FF40B-9DF7-402B-B4C7-223062E04A1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753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</p:spPr>
        <p:txBody>
          <a:bodyPr/>
          <a:lstStyle>
            <a:lvl1pPr>
              <a:defRPr sz="3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9F008-C97E-483C-8F52-168AC763140F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0784C4-5657-4D44-B501-68F501A1ACD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rtlCol="0"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44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7272808" cy="936104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547665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8063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09B76-68F2-4599-8D69-FC91AD4EB089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D50A93-8F78-4CEE-AA0A-933584E8ED5D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49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9B5B32-8BF8-41E1-867D-316B3C3A6CC5}" type="datetime2">
              <a:rPr lang="en-US">
                <a:solidFill>
                  <a:srgbClr val="000000"/>
                </a:solidFill>
                <a:ea typeface="MS PGothic" pitchFamily="34" charset="-128"/>
              </a:rPr>
              <a:pPr>
                <a:defRPr/>
              </a:pPr>
              <a:t>Monday, October 19, 2015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4405C1-8F29-4A2E-952F-A05CE930012A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2553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EFB8A-7103-4C3D-8693-C1F841A4394E}" type="datetime1">
              <a:rPr lang="ru-RU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FC45E-A20A-48DF-A85F-D727974AE731}" type="slidenum">
              <a:rPr lang="ru-RU" altLang="ru-RU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0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00" y="115200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8806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B7329-E285-4F5D-B50D-6C42FEEB54F4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C8209-1F83-469B-B59C-B435AA75092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16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B7327-6948-453B-9298-9F04FAB3CBED}" type="datetime1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9437-A051-42D4-A40F-400C27AC8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98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677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74200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2430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381642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4499992" y="1340768"/>
            <a:ext cx="417646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FontTx/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0733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39553" y="1322480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4"/>
          </p:nvPr>
        </p:nvSpPr>
        <p:spPr>
          <a:xfrm>
            <a:off x="539553" y="3645024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5"/>
          </p:nvPr>
        </p:nvSpPr>
        <p:spPr>
          <a:xfrm>
            <a:off x="4788024" y="1322480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6"/>
          </p:nvPr>
        </p:nvSpPr>
        <p:spPr>
          <a:xfrm>
            <a:off x="4788024" y="3645024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991785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553" y="1340770"/>
            <a:ext cx="8145661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95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4923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855" y="3029137"/>
            <a:ext cx="7027933" cy="44067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150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C17D1-AA2C-4C88-B2A0-92C03C6392C8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7C61D4-C15D-4953-88F2-34573872C9F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3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29449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</p:spPr>
        <p:txBody>
          <a:bodyPr/>
          <a:lstStyle>
            <a:lvl1pPr>
              <a:defRPr sz="3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3AD1C-07B6-494B-BD64-1112406DFDAF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D91C86-AFDB-4FBD-B26F-A0394B19228C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rtlCol="0"/>
          <a:lstStyle>
            <a:lvl1pPr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965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534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9B5B32-8BF8-41E1-867D-316B3C3A6CC5}" type="datetime2">
              <a:rPr lang="en-US">
                <a:solidFill>
                  <a:srgbClr val="000000"/>
                </a:solidFill>
                <a:ea typeface="MS PGothic" pitchFamily="34" charset="-128"/>
              </a:rPr>
              <a:pPr>
                <a:defRPr/>
              </a:pPr>
              <a:t>Monday, October 19, 2015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4405C1-8F29-4A2E-952F-A05CE930012A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25537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09B76-68F2-4599-8D69-FC91AD4EB089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D50A93-8F78-4CEE-AA0A-933584E8ED5D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49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EFB8A-7103-4C3D-8693-C1F841A4394E}" type="datetime1">
              <a:rPr lang="ru-RU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FC45E-A20A-48DF-A85F-D727974AE731}" type="slidenum">
              <a:rPr lang="ru-RU" altLang="ru-RU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0739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B7327-6948-453B-9298-9F04FAB3CBED}" type="datetime1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9437-A051-42D4-A40F-400C27AC8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98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677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0618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724558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381642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4499992" y="1340768"/>
            <a:ext cx="417646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FontTx/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3443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39553" y="1322480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4"/>
          </p:nvPr>
        </p:nvSpPr>
        <p:spPr>
          <a:xfrm>
            <a:off x="539553" y="3645024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5"/>
          </p:nvPr>
        </p:nvSpPr>
        <p:spPr>
          <a:xfrm>
            <a:off x="4788024" y="1322480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6"/>
          </p:nvPr>
        </p:nvSpPr>
        <p:spPr>
          <a:xfrm>
            <a:off x="4788024" y="3645024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634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381642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4499992" y="1340768"/>
            <a:ext cx="417646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FontTx/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390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553" y="1340770"/>
            <a:ext cx="8145661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7779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>
              <a:spcBef>
                <a:spcPts val="225"/>
              </a:spcBef>
              <a:defRPr sz="750"/>
            </a:lvl3pPr>
            <a:lvl4pPr>
              <a:defRPr sz="105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0331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855" y="3029137"/>
            <a:ext cx="7027933" cy="44067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7506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D205F-C4DE-490D-A4AA-9540AB3036B1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34B1F-AE9D-4647-AE7C-922AB39D288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0520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</p:spPr>
        <p:txBody>
          <a:bodyPr/>
          <a:lstStyle>
            <a:lvl1pPr>
              <a:defRPr sz="3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68A1B-B544-4890-ABE4-F40845888589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0BC872-4C33-453C-BFC1-480073D2C34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rtlCol="0"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582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Key Issues Box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352801" y="116632"/>
            <a:ext cx="8467185" cy="576064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51521" y="1196975"/>
            <a:ext cx="8640434" cy="4895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786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E3925-1A20-49C1-A06E-C26031684084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0B643C-7843-41D3-8ADE-DF82E51BE02D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163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2FE3B-13A8-44F3-83E3-DF9D6C52E9E7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EB5CA-1250-4E82-A845-CD266F5775E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972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0750" y="1911350"/>
            <a:ext cx="2579688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7272808" cy="936104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547665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21780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2D15E-8A09-4CC1-A462-9ED418A983EF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025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360CFB-D5BF-4105-A4B9-9C0BE59E9C2C}" type="slidenum">
              <a:rPr lang="ru-RU" altLang="ru-RU">
                <a:solidFill>
                  <a:prstClr val="white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54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39553" y="1322480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4"/>
          </p:nvPr>
        </p:nvSpPr>
        <p:spPr>
          <a:xfrm>
            <a:off x="539553" y="3645024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5"/>
          </p:nvPr>
        </p:nvSpPr>
        <p:spPr>
          <a:xfrm>
            <a:off x="4788024" y="1322480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6"/>
          </p:nvPr>
        </p:nvSpPr>
        <p:spPr>
          <a:xfrm>
            <a:off x="4788024" y="3645024"/>
            <a:ext cx="3816424" cy="20882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  <a:lvl2pPr marL="471488" indent="-128588">
              <a:spcBef>
                <a:spcPts val="225"/>
              </a:spcBef>
              <a:buFont typeface="Arial" pitchFamily="34" charset="0"/>
              <a:buChar char="•"/>
              <a:defRPr sz="900"/>
            </a:lvl2pPr>
            <a:lvl3pPr marL="857250" indent="-171450">
              <a:spcBef>
                <a:spcPts val="225"/>
              </a:spcBef>
              <a:buFont typeface="Arial" pitchFamily="34" charset="0"/>
              <a:buChar char="•"/>
              <a:defRPr sz="750"/>
            </a:lvl3pPr>
            <a:lvl4pPr marL="1200150" indent="-171450">
              <a:buFont typeface="Arial" pitchFamily="34" charset="0"/>
              <a:buChar char="•"/>
              <a:defRPr sz="6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3777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0750" y="1911350"/>
            <a:ext cx="2579688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7272808" cy="936104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547665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09020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2D15E-8A09-4CC1-A462-9ED418A983EF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025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360CFB-D5BF-4105-A4B9-9C0BE59E9C2C}" type="slidenum">
              <a:rPr lang="ru-RU" altLang="ru-RU">
                <a:solidFill>
                  <a:prstClr val="white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11955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9B6EA-2874-45AC-89CB-9F1A6BDF98F3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C8A52-6976-4467-AE61-859CDC63DCC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30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823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2F7391-B566-4F56-A5EA-47B06E34F277}" type="datetime1">
              <a:rPr lang="ru-RU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A453E7-6A4F-47DC-92F4-AAA210EB1A5F}" type="slidenum">
              <a:rPr lang="ru-RU" altLang="ru-RU">
                <a:solidFill>
                  <a:srgbClr val="000000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373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2D15E-8A09-4CC1-A462-9ED418A983EF}" type="datetimeFigureOut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60CFB-D5BF-4105-A4B9-9C0BE59E9C2C}" type="slidenum">
              <a:rPr lang="ru-RU" altLang="ru-RU" smtClean="0">
                <a:solidFill>
                  <a:prstClr val="white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5898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1CDB-0DFD-4409-AC66-48355623348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526-DF9E-48DE-B912-B0449560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98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9B6EA-2874-45AC-89CB-9F1A6BDF98F3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C8A52-6976-4467-AE61-859CDC63DCC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304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1CDB-0DFD-4409-AC66-48355623348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526-DF9E-48DE-B912-B0449560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111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1CDB-0DFD-4409-AC66-48355623348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526-DF9E-48DE-B912-B0449560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7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553" y="1340770"/>
            <a:ext cx="8145661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None/>
              <a:defRPr sz="1050" b="0"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6287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1CDB-0DFD-4409-AC66-48355623348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526-DF9E-48DE-B912-B0449560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18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823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1CDB-0DFD-4409-AC66-48355623348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526-DF9E-48DE-B912-B0449560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393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1CDB-0DFD-4409-AC66-48355623348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526-DF9E-48DE-B912-B0449560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938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1CDB-0DFD-4409-AC66-48355623348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526-DF9E-48DE-B912-B0449560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576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1CDB-0DFD-4409-AC66-48355623348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526-DF9E-48DE-B912-B0449560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483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2F7391-B566-4F56-A5EA-47B06E34F277}" type="datetime1">
              <a:rPr lang="ru-RU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19.10.2015</a:t>
            </a:fld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A453E7-6A4F-47DC-92F4-AAA210EB1A5F}" type="slidenum">
              <a:rPr lang="ru-RU" altLang="ru-RU">
                <a:solidFill>
                  <a:srgbClr val="000000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3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813"/>
            <a:ext cx="475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8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404813"/>
            <a:ext cx="4759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52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68" r:id="rId3"/>
    <p:sldLayoutId id="2147483769" r:id="rId4"/>
    <p:sldLayoutId id="2147483770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71CDB-0DFD-4409-AC66-483556233486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9526-DF9E-48DE-B912-B0449560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1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1"/>
          <p:cNvSpPr txBox="1">
            <a:spLocks noChangeArrowheads="1"/>
          </p:cNvSpPr>
          <p:nvPr/>
        </p:nvSpPr>
        <p:spPr bwMode="auto">
          <a:xfrm>
            <a:off x="8305800" y="6381750"/>
            <a:ext cx="44291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F9A7175-1EC1-4871-8BFF-C998FEFC73BE}" type="slidenum">
              <a:rPr lang="ru-RU" altLang="ru-RU" sz="900" smtClean="0">
                <a:solidFill>
                  <a:srgbClr val="7F7F7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900" smtClean="0">
              <a:solidFill>
                <a:srgbClr val="7F7F7F"/>
              </a:solidFill>
              <a:cs typeface="Arial" charset="0"/>
            </a:endParaRPr>
          </a:p>
        </p:txBody>
      </p:sp>
      <p:pic>
        <p:nvPicPr>
          <p:cNvPr id="5123" name="Рисунок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59528" r="18913" b="3267"/>
          <a:stretch>
            <a:fillRect/>
          </a:stretch>
        </p:blipFill>
        <p:spPr bwMode="auto">
          <a:xfrm>
            <a:off x="395288" y="6308725"/>
            <a:ext cx="22177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473075" y="917575"/>
            <a:ext cx="84232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3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0"/>
            <a:ext cx="7080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2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752" r:id="rId15"/>
    <p:sldLayoutId id="214748375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813"/>
            <a:ext cx="475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8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813"/>
            <a:ext cx="475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00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1"/>
          <p:cNvSpPr txBox="1">
            <a:spLocks noChangeArrowheads="1"/>
          </p:cNvSpPr>
          <p:nvPr/>
        </p:nvSpPr>
        <p:spPr bwMode="auto">
          <a:xfrm>
            <a:off x="8305800" y="6381750"/>
            <a:ext cx="44291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A5F8756-EAB6-4A27-8195-9F1C099E6E03}" type="slidenum">
              <a:rPr lang="ru-RU" altLang="ru-RU" sz="900" smtClean="0">
                <a:solidFill>
                  <a:srgbClr val="7F7F7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900" smtClean="0">
              <a:solidFill>
                <a:srgbClr val="7F7F7F"/>
              </a:solidFill>
              <a:cs typeface="Arial" charset="0"/>
            </a:endParaRPr>
          </a:p>
        </p:txBody>
      </p:sp>
      <p:pic>
        <p:nvPicPr>
          <p:cNvPr id="5123" name="Рисунок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59528" r="18913" b="3267"/>
          <a:stretch>
            <a:fillRect/>
          </a:stretch>
        </p:blipFill>
        <p:spPr bwMode="auto">
          <a:xfrm>
            <a:off x="395288" y="6308725"/>
            <a:ext cx="22177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473075" y="917575"/>
            <a:ext cx="84232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3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0"/>
            <a:ext cx="7080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6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1"/>
          <p:cNvSpPr txBox="1">
            <a:spLocks noChangeArrowheads="1"/>
          </p:cNvSpPr>
          <p:nvPr/>
        </p:nvSpPr>
        <p:spPr bwMode="auto">
          <a:xfrm>
            <a:off x="8305800" y="6381750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3F87ABB-8F3E-45CB-9075-46B6575B5D01}" type="slidenum">
              <a:rPr lang="ru-RU" altLang="ru-RU" sz="900" smtClean="0">
                <a:solidFill>
                  <a:srgbClr val="7F7F7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900" smtClean="0">
              <a:solidFill>
                <a:srgbClr val="7F7F7F"/>
              </a:solidFill>
              <a:cs typeface="Arial" charset="0"/>
            </a:endParaRPr>
          </a:p>
        </p:txBody>
      </p:sp>
      <p:pic>
        <p:nvPicPr>
          <p:cNvPr id="5123" name="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59528" r="18913" b="3267"/>
          <a:stretch>
            <a:fillRect/>
          </a:stretch>
        </p:blipFill>
        <p:spPr bwMode="auto">
          <a:xfrm>
            <a:off x="395288" y="6308725"/>
            <a:ext cx="22177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473075" y="917575"/>
            <a:ext cx="84232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3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0"/>
            <a:ext cx="7080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1"/>
          <p:cNvSpPr txBox="1">
            <a:spLocks noChangeArrowheads="1"/>
          </p:cNvSpPr>
          <p:nvPr/>
        </p:nvSpPr>
        <p:spPr bwMode="auto">
          <a:xfrm>
            <a:off x="8305800" y="6381750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D6BDEA4-F5CE-4EBD-BAA7-2241E0D4C9AE}" type="slidenum">
              <a:rPr lang="ru-RU" altLang="ru-RU" sz="900" smtClean="0">
                <a:solidFill>
                  <a:srgbClr val="7F7F7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900" smtClean="0">
              <a:solidFill>
                <a:srgbClr val="7F7F7F"/>
              </a:solidFill>
              <a:cs typeface="Arial" charset="0"/>
            </a:endParaRP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59528" r="18913" b="3267"/>
          <a:stretch>
            <a:fillRect/>
          </a:stretch>
        </p:blipFill>
        <p:spPr bwMode="auto">
          <a:xfrm>
            <a:off x="395288" y="6308725"/>
            <a:ext cx="22177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468313" y="919163"/>
            <a:ext cx="84248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3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0"/>
            <a:ext cx="7080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76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1"/>
          <p:cNvSpPr txBox="1">
            <a:spLocks noChangeArrowheads="1"/>
          </p:cNvSpPr>
          <p:nvPr/>
        </p:nvSpPr>
        <p:spPr bwMode="auto">
          <a:xfrm>
            <a:off x="8305800" y="6381750"/>
            <a:ext cx="44291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0794EBD-F997-4BDD-BF11-A220CC4AEBA1}" type="slidenum">
              <a:rPr lang="ru-RU" altLang="ru-RU" sz="900" smtClean="0">
                <a:solidFill>
                  <a:srgbClr val="7F7F7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900" smtClean="0">
              <a:solidFill>
                <a:srgbClr val="7F7F7F"/>
              </a:solidFill>
              <a:cs typeface="Arial" charset="0"/>
            </a:endParaRP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15"/>
          <a:srcRect l="21626" t="59528" r="18913" b="3267"/>
          <a:stretch>
            <a:fillRect/>
          </a:stretch>
        </p:blipFill>
        <p:spPr bwMode="auto">
          <a:xfrm>
            <a:off x="395288" y="6308725"/>
            <a:ext cx="22177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468313" y="919163"/>
            <a:ext cx="84248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3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35975" y="0"/>
            <a:ext cx="7080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42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04813"/>
            <a:ext cx="4759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557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6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6.xml"/><Relationship Id="rId6" Type="http://schemas.openxmlformats.org/officeDocument/2006/relationships/chart" Target="../charts/char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6.xml"/><Relationship Id="rId5" Type="http://schemas.openxmlformats.org/officeDocument/2006/relationships/chart" Target="../charts/chart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Текст 4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200" b="0" dirty="0" smtClean="0">
                <a:latin typeface="Segoe UI Semibold" pitchFamily="34" charset="0"/>
                <a:ea typeface="ＭＳ Ｐゴシック" pitchFamily="34" charset="-128"/>
              </a:rPr>
              <a:t>Москва, 29 сентября 2015 г.</a:t>
            </a:r>
          </a:p>
        </p:txBody>
      </p:sp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250825" y="3068638"/>
            <a:ext cx="87137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FFFF"/>
                </a:solidFill>
              </a:rPr>
              <a:t>О ходе реализации плана по обеспечению устойчивого развития </a:t>
            </a:r>
            <a:r>
              <a:rPr lang="ru-RU" altLang="ru-RU" sz="2800" b="1" dirty="0">
                <a:solidFill>
                  <a:srgbClr val="FFFFFF"/>
                </a:solidFill>
              </a:rPr>
              <a:t>экономики и социальной стабильности в 2015 </a:t>
            </a:r>
            <a:r>
              <a:rPr lang="ru-RU" altLang="ru-RU" sz="2800" b="1" dirty="0" smtClean="0">
                <a:solidFill>
                  <a:srgbClr val="FFFFFF"/>
                </a:solidFill>
              </a:rPr>
              <a:t>году</a:t>
            </a:r>
          </a:p>
        </p:txBody>
      </p:sp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6638656" y="5892800"/>
            <a:ext cx="23259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white"/>
                </a:solidFill>
              </a:rPr>
              <a:t>Директор Департамента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white"/>
                </a:solidFill>
              </a:rPr>
              <a:t>с</a:t>
            </a:r>
            <a:r>
              <a:rPr lang="ru-RU" altLang="ru-RU" sz="1400" dirty="0" smtClean="0">
                <a:solidFill>
                  <a:prstClr val="white"/>
                </a:solidFill>
              </a:rPr>
              <a:t>тратегического развития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white"/>
                </a:solidFill>
              </a:rPr>
              <a:t>В.А. Федорищев </a:t>
            </a:r>
          </a:p>
        </p:txBody>
      </p:sp>
    </p:spTree>
    <p:extLst>
      <p:ext uri="{BB962C8B-B14F-4D97-AF65-F5344CB8AC3E}">
        <p14:creationId xmlns:p14="http://schemas.microsoft.com/office/powerpoint/2010/main" val="113143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39544" y="4941168"/>
            <a:ext cx="2193620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2161" y="4437112"/>
            <a:ext cx="2243357" cy="20882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ашивка 21"/>
          <p:cNvSpPr/>
          <p:nvPr/>
        </p:nvSpPr>
        <p:spPr>
          <a:xfrm>
            <a:off x="6571941" y="1134661"/>
            <a:ext cx="716614" cy="567121"/>
          </a:xfrm>
          <a:prstGeom prst="chevron">
            <a:avLst>
              <a:gd name="adj" fmla="val 7061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87C53B">
                <a:hueOff val="-557075"/>
                <a:satOff val="10149"/>
                <a:lumOff val="-44"/>
                <a:alphaOff val="0"/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23554" name="Rectangle 4"/>
          <p:cNvSpPr>
            <a:spLocks/>
          </p:cNvSpPr>
          <p:nvPr/>
        </p:nvSpPr>
        <p:spPr bwMode="auto">
          <a:xfrm>
            <a:off x="439738" y="404813"/>
            <a:ext cx="8229600" cy="3508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ОРВ в регионах России сегодня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02161" y="116632"/>
            <a:ext cx="8862327" cy="8199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anchor="ctr"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FFFFF"/>
                </a:solidFill>
                <a:ea typeface="ＭＳ Ｐゴシック" pitchFamily="34" charset="-128"/>
              </a:rPr>
              <a:t>Строительство</a:t>
            </a:r>
            <a:endParaRPr lang="ru-RU" sz="28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5" name="Picture 3" descr="G:\картинки новостроек 20 и 70 процентов\photos_14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61" y="1812027"/>
            <a:ext cx="234003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Куб 5"/>
          <p:cNvSpPr/>
          <p:nvPr/>
        </p:nvSpPr>
        <p:spPr bwMode="auto">
          <a:xfrm>
            <a:off x="2739544" y="1769828"/>
            <a:ext cx="936104" cy="1557282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7" name="Куб 6"/>
          <p:cNvSpPr/>
          <p:nvPr/>
        </p:nvSpPr>
        <p:spPr bwMode="auto">
          <a:xfrm>
            <a:off x="7352829" y="983814"/>
            <a:ext cx="997281" cy="2007113"/>
          </a:xfrm>
          <a:prstGeom prst="cube">
            <a:avLst/>
          </a:prstGeom>
          <a:solidFill>
            <a:srgbClr val="00B050"/>
          </a:solidFill>
          <a:ln w="3175" cap="flat" cmpd="sng" algn="ctr">
            <a:noFill/>
            <a:prstDash val="solid"/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591170" y="2306066"/>
            <a:ext cx="9776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400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млрд. рублей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217497" y="1824130"/>
            <a:ext cx="10139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700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млрд. рублей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4071410" y="1136713"/>
            <a:ext cx="716614" cy="567121"/>
          </a:xfrm>
          <a:prstGeom prst="chevron">
            <a:avLst>
              <a:gd name="adj" fmla="val 7061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87C53B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14" name="Нашивка 13"/>
          <p:cNvSpPr/>
          <p:nvPr/>
        </p:nvSpPr>
        <p:spPr>
          <a:xfrm>
            <a:off x="4574857" y="1136712"/>
            <a:ext cx="716614" cy="567121"/>
          </a:xfrm>
          <a:prstGeom prst="chevron">
            <a:avLst>
              <a:gd name="adj" fmla="val 7061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87C53B">
                <a:hueOff val="-92846"/>
                <a:satOff val="1691"/>
                <a:lumOff val="-7"/>
                <a:alphaOff val="0"/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15" name="Нашивка 14"/>
          <p:cNvSpPr/>
          <p:nvPr/>
        </p:nvSpPr>
        <p:spPr>
          <a:xfrm>
            <a:off x="5041870" y="1136713"/>
            <a:ext cx="716614" cy="567121"/>
          </a:xfrm>
          <a:prstGeom prst="chevron">
            <a:avLst>
              <a:gd name="adj" fmla="val 7061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87C53B">
                <a:hueOff val="-185692"/>
                <a:satOff val="3383"/>
                <a:lumOff val="-15"/>
                <a:alphaOff val="0"/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16" name="Нашивка 15"/>
          <p:cNvSpPr/>
          <p:nvPr/>
        </p:nvSpPr>
        <p:spPr>
          <a:xfrm>
            <a:off x="5436088" y="1134662"/>
            <a:ext cx="716614" cy="567121"/>
          </a:xfrm>
          <a:prstGeom prst="chevron">
            <a:avLst>
              <a:gd name="adj" fmla="val 7061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87C53B">
                <a:hueOff val="-278538"/>
                <a:satOff val="5074"/>
                <a:lumOff val="-22"/>
                <a:alphaOff val="0"/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17" name="Нашивка 16"/>
          <p:cNvSpPr/>
          <p:nvPr/>
        </p:nvSpPr>
        <p:spPr>
          <a:xfrm>
            <a:off x="5847870" y="1142040"/>
            <a:ext cx="716614" cy="567121"/>
          </a:xfrm>
          <a:prstGeom prst="chevron">
            <a:avLst>
              <a:gd name="adj" fmla="val 7061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87C53B">
                <a:hueOff val="-464229"/>
                <a:satOff val="8457"/>
                <a:lumOff val="-36"/>
                <a:alphaOff val="0"/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18" name="Нашивка 17"/>
          <p:cNvSpPr/>
          <p:nvPr/>
        </p:nvSpPr>
        <p:spPr>
          <a:xfrm>
            <a:off x="6213634" y="1136711"/>
            <a:ext cx="716614" cy="567121"/>
          </a:xfrm>
          <a:prstGeom prst="chevron">
            <a:avLst>
              <a:gd name="adj" fmla="val 7061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87C53B">
                <a:hueOff val="-557075"/>
                <a:satOff val="10149"/>
                <a:lumOff val="-44"/>
                <a:alphaOff val="0"/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grpSp>
        <p:nvGrpSpPr>
          <p:cNvPr id="19" name="Группа 18"/>
          <p:cNvGrpSpPr/>
          <p:nvPr/>
        </p:nvGrpSpPr>
        <p:grpSpPr>
          <a:xfrm>
            <a:off x="4090070" y="1198849"/>
            <a:ext cx="3191923" cy="459013"/>
            <a:chOff x="3152403" y="1718624"/>
            <a:chExt cx="3191923" cy="459013"/>
          </a:xfrm>
          <a:scene3d>
            <a:camera prst="orthographicFront"/>
            <a:lightRig rig="chilly" dir="t"/>
          </a:scene3d>
        </p:grpSpPr>
        <p:sp>
          <p:nvSpPr>
            <p:cNvPr id="20" name="Прямоугольник 19"/>
            <p:cNvSpPr/>
            <p:nvPr/>
          </p:nvSpPr>
          <p:spPr>
            <a:xfrm>
              <a:off x="3152403" y="1723940"/>
              <a:ext cx="3102268" cy="453697"/>
            </a:xfrm>
            <a:prstGeom prst="rect">
              <a:avLst/>
            </a:prstGeom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/>
            <a:sp3d z="12700" extrusionH="1700" prstMaterial="dkEdge">
              <a:bevelT w="25400" h="6350" prst="softRound"/>
              <a:bevelB w="0" h="0" prst="convex"/>
            </a:sp3d>
          </p:spPr>
        </p:sp>
        <p:sp>
          <p:nvSpPr>
            <p:cNvPr id="21" name="Прямоугольник 20"/>
            <p:cNvSpPr/>
            <p:nvPr/>
          </p:nvSpPr>
          <p:spPr>
            <a:xfrm>
              <a:off x="3242058" y="1718624"/>
              <a:ext cx="3102268" cy="453697"/>
            </a:xfrm>
            <a:prstGeom prst="rect">
              <a:avLst/>
            </a:prstGeom>
            <a:noFill/>
            <a:ln>
              <a:noFill/>
            </a:ln>
            <a:effectLst/>
            <a:sp3d z="12700"/>
          </p:spPr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schemeClr val="accent4">
                      <a:lumMod val="50000"/>
                    </a:schemeClr>
                  </a:solidFill>
                  <a:cs typeface="Calibri" panose="020F0502020204030204" pitchFamily="34" charset="0"/>
                </a:rPr>
                <a:t>увеличен </a:t>
              </a:r>
              <a:r>
                <a:rPr lang="ru-RU" sz="1100" b="1" dirty="0">
                  <a:solidFill>
                    <a:schemeClr val="accent4">
                      <a:lumMod val="50000"/>
                    </a:schemeClr>
                  </a:solidFill>
                  <a:cs typeface="Calibri" panose="020F0502020204030204" pitchFamily="34" charset="0"/>
                </a:rPr>
                <a:t>объем средств, направляемых на выдачу (приобретение) кредитов (займов</a:t>
              </a:r>
              <a:r>
                <a:rPr lang="ru-RU" sz="1100" b="1" dirty="0" smtClean="0">
                  <a:solidFill>
                    <a:schemeClr val="accent4">
                      <a:lumMod val="50000"/>
                    </a:schemeClr>
                  </a:solidFill>
                  <a:cs typeface="Calibri" panose="020F0502020204030204" pitchFamily="34" charset="0"/>
                </a:rPr>
                <a:t>)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181645" y="4430733"/>
            <a:ext cx="2084388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chemeClr val="accent4">
                    <a:lumMod val="75000"/>
                  </a:schemeClr>
                </a:solidFill>
              </a:rPr>
              <a:t>92,7</a:t>
            </a:r>
            <a:r>
              <a:rPr lang="ru-RU" altLang="ru-RU" sz="5400" b="1" dirty="0" smtClean="0">
                <a:solidFill>
                  <a:srgbClr val="00B0F0"/>
                </a:solidFill>
              </a:rPr>
              <a:t> </a:t>
            </a:r>
            <a:endParaRPr lang="ru-RU" altLang="ru-RU" sz="5400" b="1" dirty="0">
              <a:solidFill>
                <a:srgbClr val="00B0F0"/>
              </a:solidFill>
            </a:endParaRPr>
          </a:p>
          <a:p>
            <a:pPr algn="ctr"/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</a:rPr>
              <a:t>тыс. ипотечных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кредитов</a:t>
            </a:r>
          </a:p>
          <a:p>
            <a:pPr algn="ctr"/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</a:rPr>
              <a:t>п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 субсидируемой ставке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2397064" y="4896451"/>
            <a:ext cx="2878579" cy="11695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 sz="4000" b="1" dirty="0" smtClean="0">
                <a:solidFill>
                  <a:schemeClr val="accent4">
                    <a:lumMod val="75000"/>
                  </a:schemeClr>
                </a:solidFill>
              </a:rPr>
              <a:t>162 700</a:t>
            </a:r>
            <a:r>
              <a:rPr lang="ru-RU" altLang="ru-RU" sz="5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altLang="ru-RU" sz="5400" b="1" dirty="0" smtClean="0">
                <a:solidFill>
                  <a:schemeClr val="accent5"/>
                </a:solidFill>
              </a:rPr>
              <a:t/>
            </a:r>
            <a:br>
              <a:rPr lang="ru-RU" altLang="ru-RU" sz="5400" b="1" dirty="0" smtClean="0">
                <a:solidFill>
                  <a:schemeClr val="accent5"/>
                </a:solidFill>
              </a:rPr>
            </a:b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млн.</a:t>
            </a:r>
            <a:r>
              <a:rPr lang="ru-RU" alt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рублей</a:t>
            </a:r>
            <a:endParaRPr lang="ru-RU" alt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147672"/>
              </p:ext>
            </p:extLst>
          </p:nvPr>
        </p:nvGraphicFramePr>
        <p:xfrm>
          <a:off x="4532864" y="3144800"/>
          <a:ext cx="4355856" cy="340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788024" y="3066320"/>
            <a:ext cx="4060727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50" b="1" dirty="0" smtClean="0"/>
              <a:t>Объем работ, по виду деятельности «Строительство» в 2015 г. </a:t>
            </a:r>
            <a:endParaRPr lang="ru-RU" sz="950" dirty="0"/>
          </a:p>
        </p:txBody>
      </p:sp>
      <p:sp>
        <p:nvSpPr>
          <p:cNvPr id="27" name="Freeform 15"/>
          <p:cNvSpPr>
            <a:spLocks/>
          </p:cNvSpPr>
          <p:nvPr/>
        </p:nvSpPr>
        <p:spPr bwMode="gray">
          <a:xfrm rot="2598989" flipH="1">
            <a:off x="4427490" y="683160"/>
            <a:ext cx="2092306" cy="3259434"/>
          </a:xfrm>
          <a:custGeom>
            <a:avLst/>
            <a:gdLst/>
            <a:ahLst/>
            <a:cxnLst>
              <a:cxn ang="0">
                <a:pos x="120" y="288"/>
              </a:cxn>
              <a:cxn ang="0">
                <a:pos x="546" y="945"/>
              </a:cxn>
              <a:cxn ang="0">
                <a:pos x="1257" y="972"/>
              </a:cxn>
              <a:cxn ang="0">
                <a:pos x="1755" y="1413"/>
              </a:cxn>
              <a:cxn ang="0">
                <a:pos x="1287" y="924"/>
              </a:cxn>
              <a:cxn ang="0">
                <a:pos x="600" y="867"/>
              </a:cxn>
              <a:cxn ang="0">
                <a:pos x="237" y="210"/>
              </a:cxn>
              <a:cxn ang="0">
                <a:pos x="354" y="129"/>
              </a:cxn>
              <a:cxn ang="0">
                <a:pos x="6" y="0"/>
              </a:cxn>
              <a:cxn ang="0">
                <a:pos x="0" y="393"/>
              </a:cxn>
              <a:cxn ang="0">
                <a:pos x="120" y="288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 w="9525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1008035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ru-RU" sz="110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163872" y="5229200"/>
            <a:ext cx="751944" cy="64807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980728"/>
            <a:ext cx="5184576" cy="56886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u="sng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2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u="sng" dirty="0" smtClean="0">
                <a:solidFill>
                  <a:schemeClr val="tx1"/>
                </a:solidFill>
              </a:rPr>
              <a:t>Основные направления государственной поддержки:</a:t>
            </a:r>
            <a:endParaRPr lang="ru-RU" sz="1200" b="1" u="sng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200000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Субсидирование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процентной ставки по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кредитам.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200000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Субсидии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возмещение части затрат на закладку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виноградниками.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200000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Субсидии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возмещение части затрат на закладку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многолетними плодовыми и ягодными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насаждениями.</a:t>
            </a:r>
          </a:p>
          <a:p>
            <a:pPr>
              <a:spcAft>
                <a:spcPts val="600"/>
              </a:spcAft>
              <a:buClr>
                <a:srgbClr val="FF0000"/>
              </a:buClr>
              <a:buSzPct val="200000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Субсидии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возмещение части затрат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элитных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семян.</a:t>
            </a:r>
          </a:p>
          <a:p>
            <a:pPr>
              <a:spcAft>
                <a:spcPts val="600"/>
              </a:spcAft>
              <a:buClr>
                <a:srgbClr val="FF0000"/>
              </a:buClr>
              <a:buSzPct val="200000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Субсидии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оказание несвязанной поддержки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сельскохозяйственным товаропроизводителям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растениеводства.</a:t>
            </a:r>
          </a:p>
          <a:p>
            <a:pPr>
              <a:spcAft>
                <a:spcPts val="600"/>
              </a:spcAft>
              <a:buClr>
                <a:srgbClr val="FF0000"/>
              </a:buClr>
              <a:buSzPct val="200000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Субсидии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начинающих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фермеров. </a:t>
            </a:r>
          </a:p>
          <a:p>
            <a:pPr>
              <a:spcAft>
                <a:spcPts val="600"/>
              </a:spcAft>
              <a:buClr>
                <a:srgbClr val="FF0000"/>
              </a:buClr>
              <a:buSzPct val="200000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Субсидии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семейных животноводческих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ферм.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200000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8.Субсидии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мероприятий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ФЦП «Развитие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мелиорации земель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России на 2014 – 2020 годы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spcAft>
                <a:spcPts val="600"/>
              </a:spcAft>
              <a:buClr>
                <a:srgbClr val="FF0000"/>
              </a:buClr>
              <a:buSzPct val="200000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Субсидии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казенным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 на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затрат, связанных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производством и доставкой в субъекты Российской Федерации лекарственных средств и препаратов для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ветеринарного применения. </a:t>
            </a:r>
          </a:p>
          <a:p>
            <a:pPr>
              <a:spcAft>
                <a:spcPts val="600"/>
              </a:spcAft>
              <a:buClr>
                <a:srgbClr val="FF0000"/>
              </a:buClr>
              <a:buSzPct val="200000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Взнос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уставный капитал ОАО «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Россельхозбанк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spcAft>
                <a:spcPts val="600"/>
              </a:spcAft>
              <a:buClr>
                <a:srgbClr val="FF0000"/>
              </a:buClr>
              <a:buSzPct val="200000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Иные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в 2015 году из федерального бюджета бюджетам субъектов Российской Федерации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компенсации сельскохозяйственным товаропроизводителям ущерба, причиненного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чрезвычайных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ситуаций.</a:t>
            </a:r>
          </a:p>
          <a:p>
            <a:pPr>
              <a:spcAft>
                <a:spcPts val="600"/>
              </a:spcAft>
              <a:buClr>
                <a:srgbClr val="FF0000"/>
              </a:buClr>
              <a:buSzPct val="200000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Субсидии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государственные задания учреждениям мелиорации на увеличение объемов подачи воды в связи с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маловодьем.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201329"/>
              </p:ext>
            </p:extLst>
          </p:nvPr>
        </p:nvGraphicFramePr>
        <p:xfrm>
          <a:off x="5076057" y="1064042"/>
          <a:ext cx="3801244" cy="301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4" name="Rectangle 4"/>
          <p:cNvSpPr>
            <a:spLocks/>
          </p:cNvSpPr>
          <p:nvPr/>
        </p:nvSpPr>
        <p:spPr bwMode="auto">
          <a:xfrm>
            <a:off x="439738" y="404813"/>
            <a:ext cx="8229600" cy="3508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ОРВ в регионах России сегодня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07504" y="116632"/>
            <a:ext cx="8928992" cy="7308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anchor="ctr"/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ea typeface="ＭＳ Ｐゴシック" pitchFamily="34" charset="-128"/>
              </a:rPr>
              <a:t>Сельское хозяйство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161533" y="3922571"/>
            <a:ext cx="2348858" cy="2205650"/>
            <a:chOff x="4751029" y="884757"/>
            <a:chExt cx="2899687" cy="285091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751029" y="1431408"/>
              <a:ext cx="2899687" cy="2304263"/>
              <a:chOff x="0" y="0"/>
              <a:chExt cx="1821623" cy="1826425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1006088" y="0"/>
                <a:ext cx="738965" cy="1583185"/>
                <a:chOff x="1006088" y="0"/>
                <a:chExt cx="738965" cy="1583185"/>
              </a:xfrm>
            </p:grpSpPr>
            <p:grpSp>
              <p:nvGrpSpPr>
                <p:cNvPr id="20" name="Group 15"/>
                <p:cNvGrpSpPr>
                  <a:grpSpLocks/>
                </p:cNvGrpSpPr>
                <p:nvPr/>
              </p:nvGrpSpPr>
              <p:grpSpPr bwMode="auto">
                <a:xfrm>
                  <a:off x="1006088" y="0"/>
                  <a:ext cx="726818" cy="1583185"/>
                  <a:chOff x="1000139" y="0"/>
                  <a:chExt cx="935" cy="1508"/>
                </a:xfrm>
              </p:grpSpPr>
              <p:sp>
                <p:nvSpPr>
                  <p:cNvPr id="22" name="Freeform 16"/>
                  <p:cNvSpPr>
                    <a:spLocks/>
                  </p:cNvSpPr>
                  <p:nvPr/>
                </p:nvSpPr>
                <p:spPr bwMode="gray">
                  <a:xfrm>
                    <a:off x="1000155" y="0"/>
                    <a:ext cx="919" cy="1497"/>
                  </a:xfrm>
                  <a:custGeom>
                    <a:avLst/>
                    <a:gdLst/>
                    <a:ahLst/>
                    <a:cxnLst>
                      <a:cxn ang="0">
                        <a:pos x="7" y="76"/>
                      </a:cxn>
                      <a:cxn ang="0">
                        <a:pos x="7" y="1429"/>
                      </a:cxn>
                      <a:cxn ang="0">
                        <a:pos x="441" y="1497"/>
                      </a:cxn>
                      <a:cxn ang="0">
                        <a:pos x="919" y="1425"/>
                      </a:cxn>
                      <a:cxn ang="0">
                        <a:pos x="918" y="73"/>
                      </a:cxn>
                      <a:cxn ang="0">
                        <a:pos x="414" y="0"/>
                      </a:cxn>
                      <a:cxn ang="0">
                        <a:pos x="7" y="76"/>
                      </a:cxn>
                    </a:cxnLst>
                    <a:rect l="0" t="0" r="r" b="b"/>
                    <a:pathLst>
                      <a:path w="919" h="1497">
                        <a:moveTo>
                          <a:pt x="7" y="76"/>
                        </a:moveTo>
                        <a:cubicBezTo>
                          <a:pt x="7" y="76"/>
                          <a:pt x="7" y="752"/>
                          <a:pt x="7" y="1429"/>
                        </a:cubicBezTo>
                        <a:cubicBezTo>
                          <a:pt x="33" y="1477"/>
                          <a:pt x="289" y="1495"/>
                          <a:pt x="441" y="1497"/>
                        </a:cubicBezTo>
                        <a:cubicBezTo>
                          <a:pt x="593" y="1497"/>
                          <a:pt x="898" y="1486"/>
                          <a:pt x="919" y="1425"/>
                        </a:cubicBezTo>
                        <a:cubicBezTo>
                          <a:pt x="918" y="749"/>
                          <a:pt x="918" y="73"/>
                          <a:pt x="918" y="73"/>
                        </a:cubicBezTo>
                        <a:cubicBezTo>
                          <a:pt x="904" y="12"/>
                          <a:pt x="566" y="0"/>
                          <a:pt x="414" y="0"/>
                        </a:cubicBezTo>
                        <a:cubicBezTo>
                          <a:pt x="262" y="0"/>
                          <a:pt x="0" y="28"/>
                          <a:pt x="7" y="76"/>
                        </a:cubicBezTo>
                        <a:close/>
                      </a:path>
                    </a:pathLst>
                  </a:custGeom>
                  <a:solidFill>
                    <a:srgbClr val="B2B2B2">
                      <a:alpha val="3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1008035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100" dirty="0">
                        <a:solidFill>
                          <a:prstClr val="black"/>
                        </a:solidFill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 dirty="0">
                      <a:solidFill>
                        <a:prstClr val="black"/>
                      </a:solidFill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3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1000139" y="1353"/>
                    <a:ext cx="368" cy="155"/>
                  </a:xfrm>
                  <a:prstGeom prst="ellipse">
                    <a:avLst/>
                  </a:prstGeom>
                  <a:solidFill>
                    <a:srgbClr val="B2B2B2">
                      <a:alpha val="10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1008035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100">
                        <a:solidFill>
                          <a:prstClr val="black"/>
                        </a:solidFill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solidFill>
                        <a:prstClr val="black"/>
                      </a:solidFill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sp>
              <p:nvSpPr>
                <p:cNvPr id="21" name="AutoShape 19"/>
                <p:cNvSpPr>
                  <a:spLocks noChangeArrowheads="1"/>
                </p:cNvSpPr>
                <p:nvPr/>
              </p:nvSpPr>
              <p:spPr bwMode="ltGray">
                <a:xfrm>
                  <a:off x="1028886" y="600624"/>
                  <a:ext cx="716167" cy="968728"/>
                </a:xfrm>
                <a:prstGeom prst="can">
                  <a:avLst>
                    <a:gd name="adj" fmla="val 30999"/>
                  </a:avLst>
                </a:prstGeom>
                <a:solidFill>
                  <a:srgbClr val="00B050"/>
                </a:solidFill>
                <a:ln w="9525">
                  <a:solidFill>
                    <a:srgbClr val="F8F8F8">
                      <a:alpha val="14999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pPr defTabSz="1008035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100">
                      <a:solidFill>
                        <a:prstClr val="black"/>
                      </a:solidFill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0" y="0"/>
                <a:ext cx="726466" cy="1559081"/>
                <a:chOff x="0" y="0"/>
                <a:chExt cx="726466" cy="1559081"/>
              </a:xfrm>
            </p:grpSpPr>
            <p:grpSp>
              <p:nvGrpSpPr>
                <p:cNvPr id="16" name="Group 1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26466" cy="1518236"/>
                  <a:chOff x="0" y="0"/>
                  <a:chExt cx="919" cy="1515"/>
                </a:xfrm>
              </p:grpSpPr>
              <p:sp>
                <p:nvSpPr>
                  <p:cNvPr id="18" name="Freeform 16"/>
                  <p:cNvSpPr>
                    <a:spLocks/>
                  </p:cNvSpPr>
                  <p:nvPr/>
                </p:nvSpPr>
                <p:spPr bwMode="gray">
                  <a:xfrm>
                    <a:off x="0" y="0"/>
                    <a:ext cx="919" cy="1497"/>
                  </a:xfrm>
                  <a:custGeom>
                    <a:avLst/>
                    <a:gdLst/>
                    <a:ahLst/>
                    <a:cxnLst>
                      <a:cxn ang="0">
                        <a:pos x="7" y="76"/>
                      </a:cxn>
                      <a:cxn ang="0">
                        <a:pos x="7" y="1429"/>
                      </a:cxn>
                      <a:cxn ang="0">
                        <a:pos x="441" y="1497"/>
                      </a:cxn>
                      <a:cxn ang="0">
                        <a:pos x="919" y="1425"/>
                      </a:cxn>
                      <a:cxn ang="0">
                        <a:pos x="918" y="73"/>
                      </a:cxn>
                      <a:cxn ang="0">
                        <a:pos x="414" y="0"/>
                      </a:cxn>
                      <a:cxn ang="0">
                        <a:pos x="7" y="76"/>
                      </a:cxn>
                    </a:cxnLst>
                    <a:rect l="0" t="0" r="r" b="b"/>
                    <a:pathLst>
                      <a:path w="919" h="1497">
                        <a:moveTo>
                          <a:pt x="7" y="76"/>
                        </a:moveTo>
                        <a:cubicBezTo>
                          <a:pt x="7" y="76"/>
                          <a:pt x="7" y="752"/>
                          <a:pt x="7" y="1429"/>
                        </a:cubicBezTo>
                        <a:cubicBezTo>
                          <a:pt x="33" y="1477"/>
                          <a:pt x="289" y="1495"/>
                          <a:pt x="441" y="1497"/>
                        </a:cubicBezTo>
                        <a:cubicBezTo>
                          <a:pt x="593" y="1497"/>
                          <a:pt x="898" y="1486"/>
                          <a:pt x="919" y="1425"/>
                        </a:cubicBezTo>
                        <a:cubicBezTo>
                          <a:pt x="918" y="749"/>
                          <a:pt x="918" y="73"/>
                          <a:pt x="918" y="73"/>
                        </a:cubicBezTo>
                        <a:cubicBezTo>
                          <a:pt x="904" y="12"/>
                          <a:pt x="566" y="0"/>
                          <a:pt x="414" y="0"/>
                        </a:cubicBezTo>
                        <a:cubicBezTo>
                          <a:pt x="262" y="0"/>
                          <a:pt x="0" y="28"/>
                          <a:pt x="7" y="76"/>
                        </a:cubicBezTo>
                        <a:close/>
                      </a:path>
                    </a:pathLst>
                  </a:custGeom>
                  <a:solidFill>
                    <a:srgbClr val="B2B2B2">
                      <a:alpha val="3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1008035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100">
                        <a:solidFill>
                          <a:prstClr val="black"/>
                        </a:solidFill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solidFill>
                        <a:prstClr val="black"/>
                      </a:solidFill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9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7" y="1353"/>
                    <a:ext cx="362" cy="162"/>
                  </a:xfrm>
                  <a:prstGeom prst="ellipse">
                    <a:avLst/>
                  </a:prstGeom>
                  <a:solidFill>
                    <a:srgbClr val="B2B2B2">
                      <a:alpha val="10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1008035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100">
                        <a:solidFill>
                          <a:prstClr val="black"/>
                        </a:solidFill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solidFill>
                        <a:prstClr val="black"/>
                      </a:solidFill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sp>
              <p:nvSpPr>
                <p:cNvPr id="17" name="AutoShape 19"/>
                <p:cNvSpPr>
                  <a:spLocks noChangeArrowheads="1"/>
                </p:cNvSpPr>
                <p:nvPr/>
              </p:nvSpPr>
              <p:spPr bwMode="ltGray">
                <a:xfrm>
                  <a:off x="2" y="191682"/>
                  <a:ext cx="726464" cy="1367399"/>
                </a:xfrm>
                <a:prstGeom prst="can">
                  <a:avLst>
                    <a:gd name="adj" fmla="val 27878"/>
                  </a:avLst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rgbClr val="F8F8F8">
                      <a:alpha val="14999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pPr defTabSz="1008035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100">
                      <a:solidFill>
                        <a:prstClr val="black"/>
                      </a:solidFill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14" name="TextBox 46"/>
              <p:cNvSpPr txBox="1"/>
              <p:nvPr/>
            </p:nvSpPr>
            <p:spPr>
              <a:xfrm>
                <a:off x="998192" y="1602570"/>
                <a:ext cx="823431" cy="2238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1008035"/>
                <a:r>
                  <a:rPr lang="ru-RU" sz="900" b="1" dirty="0" smtClean="0">
                    <a:solidFill>
                      <a:srgbClr val="000000"/>
                    </a:solidFill>
                    <a:ea typeface="Times New Roman"/>
                  </a:rPr>
                  <a:t>Федеральный бюджет</a:t>
                </a:r>
                <a:endParaRPr lang="ru-RU" sz="90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5" name="TextBox 47"/>
              <p:cNvSpPr txBox="1"/>
              <p:nvPr/>
            </p:nvSpPr>
            <p:spPr>
              <a:xfrm>
                <a:off x="2" y="1592703"/>
                <a:ext cx="859906" cy="23372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1008035"/>
                <a:r>
                  <a:rPr lang="ru-RU" sz="900" b="1" dirty="0" smtClean="0">
                    <a:solidFill>
                      <a:srgbClr val="000000"/>
                    </a:solidFill>
                    <a:ea typeface="Times New Roman"/>
                  </a:rPr>
                  <a:t>Антикризисный фонд</a:t>
                </a:r>
                <a:endParaRPr lang="ru-RU" sz="900" b="1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4913231" y="884757"/>
              <a:ext cx="2442386" cy="546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Кассовое освоение средств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государственной поддержки</a:t>
              </a:r>
              <a:endPara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38889" y="5221259"/>
            <a:ext cx="648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8035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98%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1798" y="5417509"/>
            <a:ext cx="844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8035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51%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/>
          </p:cNvSpPr>
          <p:nvPr/>
        </p:nvSpPr>
        <p:spPr bwMode="auto">
          <a:xfrm>
            <a:off x="439738" y="404813"/>
            <a:ext cx="8229600" cy="3508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ОРВ в регионах России сегодня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3745" y="44624"/>
            <a:ext cx="9074759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anchor="ctr"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ru-RU" sz="2400" b="1" dirty="0" smtClean="0">
                <a:solidFill>
                  <a:srgbClr val="FFFFFF"/>
                </a:solidFill>
                <a:ea typeface="ＭＳ Ｐゴシック" pitchFamily="34" charset="-128"/>
              </a:rPr>
              <a:t>Социальное обеспечение и снижение </a:t>
            </a:r>
            <a:r>
              <a:rPr lang="ru-RU" sz="2400" b="1" dirty="0">
                <a:solidFill>
                  <a:srgbClr val="FFFFFF"/>
                </a:solidFill>
                <a:ea typeface="ＭＳ Ｐゴシック" pitchFamily="34" charset="-128"/>
              </a:rPr>
              <a:t>напряженности на рынке </a:t>
            </a:r>
            <a:r>
              <a:rPr lang="ru-RU" sz="2400" b="1" dirty="0" smtClean="0">
                <a:solidFill>
                  <a:srgbClr val="FFFFFF"/>
                </a:solidFill>
                <a:ea typeface="ＭＳ Ｐゴシック" pitchFamily="34" charset="-128"/>
              </a:rPr>
              <a:t>труда</a:t>
            </a:r>
            <a:endParaRPr lang="ru-RU" sz="2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963300"/>
              </p:ext>
            </p:extLst>
          </p:nvPr>
        </p:nvGraphicFramePr>
        <p:xfrm>
          <a:off x="4836430" y="968812"/>
          <a:ext cx="385690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077648"/>
              </p:ext>
            </p:extLst>
          </p:nvPr>
        </p:nvGraphicFramePr>
        <p:xfrm>
          <a:off x="251520" y="4077072"/>
          <a:ext cx="4591312" cy="229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48609" y="35730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Сведения о численности </a:t>
            </a:r>
            <a:r>
              <a:rPr lang="ru-RU" sz="1200" b="1" dirty="0"/>
              <a:t>участников дополнительных </a:t>
            </a:r>
            <a:r>
              <a:rPr lang="ru-RU" sz="1200" b="1" dirty="0" smtClean="0"/>
              <a:t>мероприятий в сфере занятости, чел.</a:t>
            </a:r>
            <a:endParaRPr lang="ru-RU" sz="1200" b="1" dirty="0"/>
          </a:p>
        </p:txBody>
      </p:sp>
      <p:pic>
        <p:nvPicPr>
          <p:cNvPr id="1027" name="Picture 3" descr="C:\Users\EmelyanenkoAA\AppData\Local\Microsoft\Windows\Temporary Internet Files\Content.Outlook\VDP5EYVV\заняяты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6" y="1052736"/>
            <a:ext cx="1905000" cy="148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048236" y="1052736"/>
            <a:ext cx="30998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Поступило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региональных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программ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 снижению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напряженности на рынке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труда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552" name="Прямоугольник 23551"/>
          <p:cNvSpPr/>
          <p:nvPr/>
        </p:nvSpPr>
        <p:spPr>
          <a:xfrm>
            <a:off x="3255144" y="872356"/>
            <a:ext cx="104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75 </a:t>
            </a:r>
          </a:p>
        </p:txBody>
      </p:sp>
      <p:sp>
        <p:nvSpPr>
          <p:cNvPr id="23553" name="Прямоугольник 23552"/>
          <p:cNvSpPr/>
          <p:nvPr/>
        </p:nvSpPr>
        <p:spPr>
          <a:xfrm>
            <a:off x="0" y="2574776"/>
            <a:ext cx="5148064" cy="8925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Зарезервировано</a:t>
            </a:r>
            <a:r>
              <a:rPr lang="ru-RU" altLang="ru-RU" sz="26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52,2 </a:t>
            </a:r>
            <a:r>
              <a:rPr lang="ru-RU" altLang="ru-RU" sz="26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млрд. 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рублей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09004" y="3603793"/>
            <a:ext cx="351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8035"/>
            <a:r>
              <a:rPr lang="ru-RU" sz="1200" b="1" dirty="0" smtClean="0">
                <a:cs typeface="Arial" panose="020B0604020202020204" pitchFamily="34" charset="0"/>
              </a:rPr>
              <a:t>Предоставление единовременной выплаты за счет средств материнского капитала</a:t>
            </a:r>
            <a:endParaRPr lang="ru-RU" sz="1200" b="1" dirty="0"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40314822"/>
              </p:ext>
            </p:extLst>
          </p:nvPr>
        </p:nvGraphicFramePr>
        <p:xfrm>
          <a:off x="3995936" y="4004766"/>
          <a:ext cx="3384376" cy="236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58306506"/>
              </p:ext>
            </p:extLst>
          </p:nvPr>
        </p:nvGraphicFramePr>
        <p:xfrm>
          <a:off x="6868673" y="4064852"/>
          <a:ext cx="1512168" cy="230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20609" y="6314093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1000" dirty="0" smtClean="0"/>
              <a:t>Поступило заявлений 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0609" y="6596486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ru-RU" sz="1000" dirty="0" smtClean="0"/>
              <a:t>Предоставлено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445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556589" y="2211473"/>
            <a:ext cx="4335892" cy="15841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Минэкономразвития России </a:t>
            </a:r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</a:rPr>
              <a:t>ежеквартально</a:t>
            </a:r>
            <a:r>
              <a:rPr lang="ru-RU" sz="1600" u="sng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осуществляется подготовка отчета Правительства Российской Федерации о реализации «антикризисного» плана</a:t>
            </a:r>
            <a:endParaRPr lang="ru-RU" sz="1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40554" y="5373216"/>
            <a:ext cx="6335692" cy="1085950"/>
          </a:xfrm>
          <a:prstGeom prst="roundRect">
            <a:avLst/>
          </a:prstGeom>
          <a:solidFill>
            <a:srgbClr val="DACDEF"/>
          </a:solidFill>
          <a:ln w="31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2211473"/>
            <a:ext cx="4230567" cy="15841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Минэкономразвития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России </a:t>
            </a:r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</a:rPr>
              <a:t>ежемесячно,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</a:rPr>
              <a:t>до 10-го числа</a:t>
            </a:r>
            <a:r>
              <a:rPr lang="ru-RU" sz="1600" b="1" u="sng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направляются в Правительство Российской Федерации доклады о ходе реализации «антикризисного» плана</a:t>
            </a:r>
            <a:endParaRPr lang="ru-RU" sz="16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512" y="116632"/>
            <a:ext cx="8856984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FFFFFF"/>
                </a:solidFill>
                <a:ea typeface="ＭＳ Ｐゴシック" pitchFamily="34" charset="-128"/>
              </a:rPr>
              <a:t>Общие положения</a:t>
            </a:r>
            <a:endParaRPr lang="ru-RU" sz="32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7898" name="TextBox 2"/>
          <p:cNvSpPr txBox="1">
            <a:spLocks noChangeArrowheads="1"/>
          </p:cNvSpPr>
          <p:nvPr/>
        </p:nvSpPr>
        <p:spPr bwMode="auto">
          <a:xfrm>
            <a:off x="5003800" y="3068638"/>
            <a:ext cx="185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168" y="1052736"/>
            <a:ext cx="388791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Распоряжение Правительства Российской Федерации от 27 января 2015 г. </a:t>
            </a:r>
            <a:br>
              <a:rPr lang="ru-RU" sz="1200" dirty="0"/>
            </a:br>
            <a:r>
              <a:rPr lang="ru-RU" sz="1200" dirty="0"/>
              <a:t>№ 98-р «Об утверждении плана первоочередных мероприятий по обеспечению устойчивого развития экономики и социальной стабильности в 2015 год»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7394" y="1078274"/>
            <a:ext cx="3996021" cy="127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50" dirty="0" smtClean="0"/>
              <a:t>Федеральный закон от 20.04.2015 № 87-ФЗ</a:t>
            </a:r>
          </a:p>
          <a:p>
            <a:pPr algn="ctr">
              <a:defRPr/>
            </a:pPr>
            <a:r>
              <a:rPr lang="ru-RU" sz="1150" dirty="0" smtClean="0"/>
              <a:t>«Об отчете Правительства Российской Федерации и информации Центрального банка Российской Федерации о реализации плана первоочередных мероприятий по обеспечению устойчивого развития экономики и социальной стабильности в 2015 году»</a:t>
            </a:r>
            <a:endParaRPr lang="ru-RU" sz="1150" dirty="0"/>
          </a:p>
        </p:txBody>
      </p:sp>
      <p:pic>
        <p:nvPicPr>
          <p:cNvPr id="1026" name="Picture 2" descr="C:\Users\EmelyanenkoAA\AppData\Local\Microsoft\Windows\Temporary Internet Files\Content.Outlook\VDP5EYVV\м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32" y="3943230"/>
            <a:ext cx="2065349" cy="1280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melyanenkoAA\AppData\Local\Microsoft\Windows\Temporary Internet Files\Content.Outlook\VDP5EYVV\пу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38" y="3943230"/>
            <a:ext cx="2084818" cy="1277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1"/>
          <p:cNvSpPr txBox="1"/>
          <p:nvPr/>
        </p:nvSpPr>
        <p:spPr>
          <a:xfrm>
            <a:off x="1930649" y="5408359"/>
            <a:ext cx="4918494" cy="1015663"/>
          </a:xfrm>
          <a:prstGeom prst="rect">
            <a:avLst/>
          </a:prstGeom>
          <a:solidFill>
            <a:srgbClr val="DACDEF"/>
          </a:solidFill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200" dirty="0">
                <a:solidFill>
                  <a:srgbClr val="000000"/>
                </a:solidFill>
              </a:rPr>
              <a:t>Ход реализации Плана обсуждался на совещаниях у Президента Российской Федерации </a:t>
            </a:r>
            <a:r>
              <a:rPr lang="ru-RU" sz="1200" b="1" dirty="0">
                <a:solidFill>
                  <a:srgbClr val="000000"/>
                </a:solidFill>
              </a:rPr>
              <a:t>25 марта 2015 г., 29 апреля 2015 г.</a:t>
            </a:r>
            <a:r>
              <a:rPr lang="ru-RU" sz="1200" dirty="0">
                <a:solidFill>
                  <a:srgbClr val="000000"/>
                </a:solidFill>
              </a:rPr>
              <a:t> </a:t>
            </a:r>
            <a:r>
              <a:rPr lang="ru-RU" sz="1200" dirty="0" smtClean="0">
                <a:solidFill>
                  <a:srgbClr val="000000"/>
                </a:solidFill>
              </a:rPr>
              <a:t/>
            </a:r>
            <a:br>
              <a:rPr lang="ru-RU" sz="1200" dirty="0" smtClean="0">
                <a:solidFill>
                  <a:srgbClr val="000000"/>
                </a:solidFill>
              </a:rPr>
            </a:br>
            <a:r>
              <a:rPr lang="ru-RU" sz="1200" dirty="0" smtClean="0">
                <a:solidFill>
                  <a:srgbClr val="000000"/>
                </a:solidFill>
              </a:rPr>
              <a:t>и </a:t>
            </a:r>
            <a:r>
              <a:rPr lang="ru-RU" sz="1200" b="1" dirty="0">
                <a:solidFill>
                  <a:srgbClr val="000000"/>
                </a:solidFill>
              </a:rPr>
              <a:t>27 мая 2015 </a:t>
            </a:r>
            <a:r>
              <a:rPr lang="ru-RU" sz="1200" b="1" dirty="0" smtClean="0">
                <a:solidFill>
                  <a:srgbClr val="000000"/>
                </a:solidFill>
              </a:rPr>
              <a:t>г</a:t>
            </a:r>
            <a:r>
              <a:rPr lang="ru-RU" sz="1200" dirty="0" smtClean="0">
                <a:solidFill>
                  <a:srgbClr val="000000"/>
                </a:solidFill>
              </a:rPr>
              <a:t>., а также у </a:t>
            </a:r>
            <a:r>
              <a:rPr lang="ru-RU" sz="1200" dirty="0">
                <a:solidFill>
                  <a:srgbClr val="000000"/>
                </a:solidFill>
              </a:rPr>
              <a:t>Председателя Правительства Российской Федерации </a:t>
            </a:r>
            <a:r>
              <a:rPr lang="ru-RU" sz="1200" b="1" dirty="0">
                <a:solidFill>
                  <a:srgbClr val="000000"/>
                </a:solidFill>
              </a:rPr>
              <a:t>18 марта 2015 г., 8 июня 2015 г., 13 июля 2015 г</a:t>
            </a:r>
            <a:r>
              <a:rPr lang="ru-RU" sz="1200" b="1" dirty="0" smtClean="0">
                <a:solidFill>
                  <a:srgbClr val="000000"/>
                </a:solidFill>
              </a:rPr>
              <a:t>., </a:t>
            </a:r>
            <a:r>
              <a:rPr lang="ru-RU" sz="1200" b="1" dirty="0">
                <a:solidFill>
                  <a:srgbClr val="000000"/>
                </a:solidFill>
              </a:rPr>
              <a:t>7 сентября 2015 г</a:t>
            </a:r>
            <a:r>
              <a:rPr lang="ru-RU" sz="1200" b="1" dirty="0" smtClean="0">
                <a:solidFill>
                  <a:srgbClr val="000000"/>
                </a:solidFill>
              </a:rPr>
              <a:t>.</a:t>
            </a:r>
            <a:endParaRPr lang="ru-RU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5624513"/>
            <a:ext cx="2160588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984" y="116632"/>
            <a:ext cx="8931511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52400" h="50800" prst="softRound"/>
          </a:sp3d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FFFFFF"/>
                </a:solidFill>
                <a:ea typeface="ＭＳ Ｐゴシック" pitchFamily="34" charset="-128"/>
              </a:rPr>
              <a:t>Общие положения</a:t>
            </a:r>
            <a:endParaRPr lang="ru-RU" sz="32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7898" name="TextBox 2"/>
          <p:cNvSpPr txBox="1">
            <a:spLocks noChangeArrowheads="1"/>
          </p:cNvSpPr>
          <p:nvPr/>
        </p:nvSpPr>
        <p:spPr bwMode="auto">
          <a:xfrm>
            <a:off x="5003800" y="3068638"/>
            <a:ext cx="185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985" y="1124744"/>
            <a:ext cx="4794002" cy="4469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u="sng" dirty="0" smtClean="0"/>
          </a:p>
          <a:p>
            <a:pPr algn="ctr">
              <a:defRPr/>
            </a:pPr>
            <a:r>
              <a:rPr lang="ru-RU" sz="1300" b="1" u="sng" dirty="0" smtClean="0">
                <a:solidFill>
                  <a:schemeClr val="tx1"/>
                </a:solidFill>
              </a:rPr>
              <a:t>Федеральные органы исполнительной власти и организации, ответственные за реализацию Плана</a:t>
            </a:r>
            <a:endParaRPr lang="ru-RU" sz="1300" b="1" u="sng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800" dirty="0">
              <a:solidFill>
                <a:srgbClr val="7030A0"/>
              </a:solidFill>
            </a:endParaRPr>
          </a:p>
          <a:p>
            <a:pPr marL="214313" indent="-214313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 Минэкономразвития России                      </a:t>
            </a:r>
          </a:p>
          <a:p>
            <a:pPr marL="214313" indent="-214313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 Минфин России</a:t>
            </a:r>
          </a:p>
          <a:p>
            <a:pPr marL="268288" indent="-268288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200" dirty="0" err="1" smtClean="0">
                <a:solidFill>
                  <a:schemeClr val="tx1"/>
                </a:solidFill>
              </a:rPr>
              <a:t>Минпромторг</a:t>
            </a:r>
            <a:r>
              <a:rPr lang="ru-RU" sz="1200" dirty="0" smtClean="0">
                <a:solidFill>
                  <a:schemeClr val="tx1"/>
                </a:solidFill>
              </a:rPr>
              <a:t> России</a:t>
            </a:r>
          </a:p>
          <a:p>
            <a:pPr marL="268288" indent="-268288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Минстрой России</a:t>
            </a:r>
          </a:p>
          <a:p>
            <a:pPr marL="268288" indent="-268288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Минтранс России</a:t>
            </a:r>
          </a:p>
          <a:p>
            <a:pPr marL="268288" indent="-268288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Минтруд России</a:t>
            </a:r>
          </a:p>
          <a:p>
            <a:pPr marL="268288" indent="-268288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Минздрав России</a:t>
            </a:r>
          </a:p>
          <a:p>
            <a:pPr marL="268288" indent="-268288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Минсельхоз России</a:t>
            </a:r>
          </a:p>
          <a:p>
            <a:pPr marL="268288" indent="-268288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Минприроды России</a:t>
            </a:r>
          </a:p>
          <a:p>
            <a:pPr marL="268288" indent="-268288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ФТС России</a:t>
            </a:r>
          </a:p>
          <a:p>
            <a:pPr marL="268288" indent="-268288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ФАС России</a:t>
            </a:r>
          </a:p>
          <a:p>
            <a:pPr marL="268288" indent="-268288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Банк России</a:t>
            </a:r>
          </a:p>
          <a:p>
            <a:pPr marL="268288" indent="-268288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«</a:t>
            </a:r>
            <a:r>
              <a:rPr lang="ru-RU" sz="1200" dirty="0" err="1" smtClean="0">
                <a:solidFill>
                  <a:schemeClr val="tx1"/>
                </a:solidFill>
              </a:rPr>
              <a:t>Росатом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</a:p>
          <a:p>
            <a:pPr marL="268288" indent="-268288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«</a:t>
            </a:r>
            <a:r>
              <a:rPr lang="ru-RU" sz="1200" dirty="0" smtClean="0">
                <a:solidFill>
                  <a:schemeClr val="tx1"/>
                </a:solidFill>
              </a:rPr>
              <a:t>Внешэкономбанк»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244274"/>
              </p:ext>
            </p:extLst>
          </p:nvPr>
        </p:nvGraphicFramePr>
        <p:xfrm>
          <a:off x="5128576" y="2069870"/>
          <a:ext cx="3635896" cy="287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5612510" y="4562692"/>
            <a:ext cx="2782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3800" b="1" dirty="0" smtClean="0">
                <a:solidFill>
                  <a:schemeClr val="accent4">
                    <a:lumMod val="75000"/>
                  </a:schemeClr>
                </a:solidFill>
              </a:rPr>
              <a:t>228 млрд</a:t>
            </a:r>
            <a:r>
              <a:rPr lang="ru-RU" altLang="ru-RU" sz="54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ru-RU" altLang="ru-RU" sz="54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altLang="ru-RU" b="1" dirty="0">
                <a:solidFill>
                  <a:schemeClr val="accent4">
                    <a:lumMod val="75000"/>
                  </a:schemeClr>
                </a:solidFill>
              </a:rPr>
              <a:t>рублей</a:t>
            </a:r>
            <a:endParaRPr lang="ru-RU" alt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5469309" y="5763021"/>
            <a:ext cx="30686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1700" dirty="0">
                <a:solidFill>
                  <a:schemeClr val="accent4">
                    <a:lumMod val="75000"/>
                  </a:schemeClr>
                </a:solidFill>
              </a:rPr>
              <a:t>о</a:t>
            </a:r>
            <a:r>
              <a:rPr lang="ru-RU" altLang="ru-RU" sz="1700" dirty="0" smtClean="0">
                <a:solidFill>
                  <a:schemeClr val="accent4">
                    <a:lumMod val="75000"/>
                  </a:schemeClr>
                </a:solidFill>
              </a:rPr>
              <a:t>бщий объем «антикризисного фонда»</a:t>
            </a:r>
            <a:endParaRPr lang="ru-RU" altLang="ru-RU" sz="17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6306" y="6147742"/>
            <a:ext cx="5016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*14 пунктов снято с контроля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69309" y="1124744"/>
            <a:ext cx="3423985" cy="11521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49328" y="1268760"/>
            <a:ext cx="30639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/>
              <a:t>В 2015 году необходимо реализовать </a:t>
            </a:r>
            <a:r>
              <a:rPr lang="ru-RU" sz="1300" b="1" i="1" dirty="0"/>
              <a:t>60 пунктов</a:t>
            </a:r>
            <a:r>
              <a:rPr lang="ru-RU" sz="1300" b="1" dirty="0">
                <a:solidFill>
                  <a:schemeClr val="accent4">
                    <a:lumMod val="50000"/>
                  </a:schemeClr>
                </a:solidFill>
              </a:rPr>
              <a:t>*, </a:t>
            </a:r>
            <a:r>
              <a:rPr lang="ru-RU" sz="1300" b="1" dirty="0"/>
              <a:t>направленных на обеспечение устойчивого развития экономики и социальной стабильности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5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5624513"/>
            <a:ext cx="2160588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504" y="116632"/>
            <a:ext cx="8928992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FFFFF"/>
                </a:solidFill>
                <a:ea typeface="ＭＳ Ｐゴシック" pitchFamily="34" charset="-128"/>
              </a:rPr>
              <a:t>Основные </a:t>
            </a:r>
            <a:r>
              <a:rPr lang="ru-RU" sz="2800" b="1" dirty="0">
                <a:solidFill>
                  <a:srgbClr val="FFFFFF"/>
                </a:solidFill>
                <a:ea typeface="ＭＳ Ｐゴシック" pitchFamily="34" charset="-128"/>
              </a:rPr>
              <a:t>направления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ea typeface="ＭＳ Ｐゴシック" pitchFamily="34" charset="-128"/>
              </a:rPr>
              <a:t>р</a:t>
            </a:r>
            <a:r>
              <a:rPr lang="ru-RU" sz="2800" b="1" dirty="0" smtClean="0">
                <a:solidFill>
                  <a:srgbClr val="FFFFFF"/>
                </a:solidFill>
                <a:ea typeface="ＭＳ Ｐゴシック" pitchFamily="34" charset="-128"/>
              </a:rPr>
              <a:t>еализации «</a:t>
            </a:r>
            <a:r>
              <a:rPr lang="ru-RU" sz="2800" b="1" dirty="0">
                <a:solidFill>
                  <a:srgbClr val="FFFFFF"/>
                </a:solidFill>
                <a:ea typeface="ＭＳ Ｐゴシック" pitchFamily="34" charset="-128"/>
              </a:rPr>
              <a:t>антикризисного» плана</a:t>
            </a:r>
            <a:endParaRPr lang="ru-RU" sz="28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7898" name="TextBox 2"/>
          <p:cNvSpPr txBox="1">
            <a:spLocks noChangeArrowheads="1"/>
          </p:cNvSpPr>
          <p:nvPr/>
        </p:nvSpPr>
        <p:spPr bwMode="auto">
          <a:xfrm>
            <a:off x="5003800" y="3068638"/>
            <a:ext cx="185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EmelyanenkoAA\AppData\Local\Microsoft\Windows\Temporary Internet Files\Content.Outlook\VDP5EYVV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4" y="1126122"/>
            <a:ext cx="1412370" cy="838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7415" y="1264400"/>
            <a:ext cx="579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60000"/>
              <a:buFont typeface="Wingdings" pitchFamily="2" charset="2"/>
              <a:buChar char="§"/>
              <a:defRPr/>
            </a:pPr>
            <a:r>
              <a:rPr lang="ru-RU" sz="1600" dirty="0" smtClean="0"/>
              <a:t>Обеспечение </a:t>
            </a:r>
            <a:r>
              <a:rPr lang="ru-RU" sz="1600" dirty="0"/>
              <a:t>сбалансированности и сокращение стоимости долга для региональных бюджетов</a:t>
            </a:r>
          </a:p>
        </p:txBody>
      </p:sp>
      <p:pic>
        <p:nvPicPr>
          <p:cNvPr id="2051" name="Picture 3" descr="C:\Users\EmelyanenkoAA\AppData\Local\Microsoft\Windows\Temporary Internet Files\Content.Outlook\VDP5EYVV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4" y="1978498"/>
            <a:ext cx="1316302" cy="1054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9109" y="2466067"/>
            <a:ext cx="4888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6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/>
              <a:t>Повышение </a:t>
            </a:r>
            <a:r>
              <a:rPr lang="ru-RU" sz="1600" dirty="0"/>
              <a:t>устойчивости банковской системы</a:t>
            </a:r>
          </a:p>
        </p:txBody>
      </p:sp>
      <p:pic>
        <p:nvPicPr>
          <p:cNvPr id="2052" name="Picture 4" descr="C:\Users\EmelyanenkoAA\AppData\Local\Microsoft\Windows\Temporary Internet Files\Content.Outlook\VDP5EYVV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47" y="3068638"/>
            <a:ext cx="1496474" cy="935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29109" y="3340079"/>
            <a:ext cx="3465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6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  Поддержка </a:t>
            </a:r>
            <a:r>
              <a:rPr lang="ru-RU" sz="1600" dirty="0" err="1">
                <a:solidFill>
                  <a:srgbClr val="000000"/>
                </a:solidFill>
              </a:rPr>
              <a:t>импортозамещения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053" name="Picture 5" descr="C:\Users\EmelyanenkoAA\AppData\Local\Microsoft\Windows\Temporary Internet Files\Content.Outlook\VDP5EYVV\оптмизац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6" y="5947678"/>
            <a:ext cx="1525525" cy="910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63119" y="5986035"/>
            <a:ext cx="5317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6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0000"/>
                </a:solidFill>
              </a:rPr>
              <a:t>Оптимизация бюджетных расходов, концентрация ресурсов  на приоритетных направлениях развития</a:t>
            </a:r>
          </a:p>
        </p:txBody>
      </p:sp>
      <p:pic>
        <p:nvPicPr>
          <p:cNvPr id="2055" name="Picture 7" descr="C:\Users\EmelyanenkoAA\AppData\Local\Microsoft\Windows\Temporary Internet Files\Content.Outlook\VDP5EYVV\бизнес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41" y="4101665"/>
            <a:ext cx="1199434" cy="1050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86367" y="4373072"/>
            <a:ext cx="3687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6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0000"/>
                </a:solidFill>
              </a:rPr>
              <a:t>Развитие малого и среднего бизнеса</a:t>
            </a:r>
          </a:p>
        </p:txBody>
      </p:sp>
      <p:pic>
        <p:nvPicPr>
          <p:cNvPr id="2056" name="Picture 8" descr="C:\Users\EmelyanenkoAA\AppData\Local\Microsoft\Windows\Temporary Internet Files\Content.Outlook\VDP5EYVV\занятост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92" y="5151824"/>
            <a:ext cx="1341768" cy="946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29109" y="51668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6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0000"/>
                </a:solidFill>
              </a:rPr>
              <a:t>Снижение напряженности на рынке труда и поддержка  эффективной занятости</a:t>
            </a:r>
          </a:p>
        </p:txBody>
      </p:sp>
    </p:spTree>
    <p:extLst>
      <p:ext uri="{BB962C8B-B14F-4D97-AF65-F5344CB8AC3E}">
        <p14:creationId xmlns:p14="http://schemas.microsoft.com/office/powerpoint/2010/main" val="15313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5624513"/>
            <a:ext cx="2160588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3832" y="116632"/>
            <a:ext cx="8882664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FFFFFF"/>
                </a:solidFill>
                <a:ea typeface="ＭＳ Ｐゴシック" pitchFamily="34" charset="-128"/>
              </a:rPr>
              <a:t>Финансирование «антикризисного» плана</a:t>
            </a:r>
            <a:endParaRPr lang="ru-RU" sz="32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7898" name="TextBox 2"/>
          <p:cNvSpPr txBox="1">
            <a:spLocks noChangeArrowheads="1"/>
          </p:cNvSpPr>
          <p:nvPr/>
        </p:nvSpPr>
        <p:spPr bwMode="auto">
          <a:xfrm>
            <a:off x="5003800" y="3068638"/>
            <a:ext cx="185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185890"/>
              </p:ext>
            </p:extLst>
          </p:nvPr>
        </p:nvGraphicFramePr>
        <p:xfrm>
          <a:off x="1954620" y="1520858"/>
          <a:ext cx="4596358" cy="395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31840" y="3156160"/>
            <a:ext cx="166423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2708,71</a:t>
            </a:r>
          </a:p>
          <a:p>
            <a:pPr algn="ctr"/>
            <a:r>
              <a:rPr lang="ru-RU" sz="1400" b="1" dirty="0"/>
              <a:t>м</a:t>
            </a:r>
            <a:r>
              <a:rPr lang="ru-RU" sz="1400" b="1" dirty="0" smtClean="0"/>
              <a:t>лрд. рублей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4354" y="1043290"/>
            <a:ext cx="112479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Times New Roman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593" y="992187"/>
            <a:ext cx="22300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/>
              <a:t>Активизация экономического роста</a:t>
            </a:r>
            <a:endParaRPr lang="ru-RU" sz="10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44098" y="1052409"/>
            <a:ext cx="112479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Times New Roman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7062" y="1001306"/>
            <a:ext cx="20649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/>
              <a:t>Поддержка отраслей экономики</a:t>
            </a:r>
            <a:endParaRPr lang="ru-RU" sz="10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8866" y="1052409"/>
            <a:ext cx="112479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chemeClr val="accent6">
                    <a:lumMod val="75000"/>
                  </a:schemeClr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 dirty="0">
              <a:solidFill>
                <a:schemeClr val="accent6">
                  <a:lumMod val="7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65105" y="1001306"/>
            <a:ext cx="18261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/>
              <a:t>Социальная защита граждан</a:t>
            </a:r>
            <a:endParaRPr lang="ru-RU" sz="10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99693" y="3538774"/>
            <a:ext cx="185178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2246,51</a:t>
            </a:r>
          </a:p>
          <a:p>
            <a:pPr algn="ctr"/>
            <a:r>
              <a:rPr lang="ru-RU" sz="1600" b="1" dirty="0">
                <a:solidFill>
                  <a:srgbClr val="00B0F0"/>
                </a:solidFill>
              </a:rPr>
              <a:t>м</a:t>
            </a:r>
            <a:r>
              <a:rPr lang="ru-RU" sz="1600" b="1" dirty="0" smtClean="0">
                <a:solidFill>
                  <a:srgbClr val="00B0F0"/>
                </a:solidFill>
              </a:rPr>
              <a:t>лрд. рублей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0964" y="5525716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</a:rPr>
              <a:t>310,0</a:t>
            </a:r>
          </a:p>
          <a:p>
            <a:r>
              <a:rPr lang="ru-RU" sz="600" b="1" dirty="0" smtClean="0"/>
              <a:t>Бюджетные кредиты регионам</a:t>
            </a:r>
            <a:endParaRPr lang="ru-RU" sz="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85954" y="5928364"/>
            <a:ext cx="1317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</a:rPr>
              <a:t>1000,0</a:t>
            </a:r>
          </a:p>
          <a:p>
            <a:r>
              <a:rPr lang="ru-RU" sz="600" b="1" dirty="0" err="1" smtClean="0"/>
              <a:t>Докапитализация</a:t>
            </a:r>
            <a:r>
              <a:rPr lang="ru-RU" sz="600" b="1" dirty="0" smtClean="0"/>
              <a:t> системно значимых банков через ОФЗ</a:t>
            </a:r>
            <a:endParaRPr lang="ru-RU" sz="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91817" y="6330305"/>
            <a:ext cx="1497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</a:rPr>
              <a:t>250,0</a:t>
            </a:r>
          </a:p>
          <a:p>
            <a:r>
              <a:rPr lang="ru-RU" sz="600" b="1" dirty="0" err="1" smtClean="0"/>
              <a:t>Докапитализация</a:t>
            </a:r>
            <a:r>
              <a:rPr lang="ru-RU" sz="600" b="1" dirty="0" smtClean="0"/>
              <a:t> банков из ФНБ на поддержку инфраструктурных проектов</a:t>
            </a:r>
            <a:endParaRPr lang="ru-RU" sz="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67880" y="4589241"/>
            <a:ext cx="1392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</a:rPr>
              <a:t>20,0</a:t>
            </a:r>
          </a:p>
          <a:p>
            <a:r>
              <a:rPr lang="ru-RU" sz="600" b="1" dirty="0" smtClean="0"/>
              <a:t>Субсидии предприятиям </a:t>
            </a:r>
            <a:r>
              <a:rPr lang="ru-RU" sz="600" b="1" dirty="0"/>
              <a:t>промышленности на компенсацию части затрат на уплату процентов по кредитам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75645" y="5928364"/>
            <a:ext cx="1392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</a:rPr>
              <a:t>60,0</a:t>
            </a:r>
          </a:p>
          <a:p>
            <a:r>
              <a:rPr lang="ru-RU" sz="600" b="1" dirty="0" smtClean="0"/>
              <a:t>Госгарантии по проектному финансированию</a:t>
            </a:r>
            <a:endParaRPr lang="ru-RU" sz="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169598" y="6367803"/>
            <a:ext cx="1392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</a:rPr>
              <a:t>297,51</a:t>
            </a:r>
          </a:p>
          <a:p>
            <a:r>
              <a:rPr lang="ru-RU" sz="600" b="1" dirty="0" smtClean="0"/>
              <a:t>Госгарантии по кредитам или облигационным займам</a:t>
            </a:r>
            <a:endParaRPr lang="ru-RU" sz="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33813" y="5426532"/>
            <a:ext cx="13921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</a:rPr>
              <a:t>300,0</a:t>
            </a:r>
          </a:p>
          <a:p>
            <a:r>
              <a:rPr lang="ru-RU" sz="600" b="1" dirty="0" smtClean="0"/>
              <a:t>Выделение денег </a:t>
            </a:r>
            <a:r>
              <a:rPr lang="ru-RU" sz="600" b="1" dirty="0" err="1" smtClean="0"/>
              <a:t>ВЭБу</a:t>
            </a:r>
            <a:r>
              <a:rPr lang="ru-RU" sz="600" b="1" dirty="0" smtClean="0"/>
              <a:t> из ФНБ на поддержку реального сектора экономики</a:t>
            </a:r>
            <a:endParaRPr lang="ru-RU" sz="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669736" y="5214341"/>
            <a:ext cx="1550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</a:rPr>
              <a:t>1,0</a:t>
            </a:r>
          </a:p>
          <a:p>
            <a:r>
              <a:rPr lang="ru-RU" sz="600" b="1" dirty="0" smtClean="0"/>
              <a:t>Имущественный </a:t>
            </a:r>
            <a:r>
              <a:rPr lang="ru-RU" sz="600" b="1" dirty="0"/>
              <a:t>взнос в ВЭБ с целью </a:t>
            </a:r>
            <a:r>
              <a:rPr lang="ru-RU" sz="600" b="1" dirty="0" err="1"/>
              <a:t>докапитализации</a:t>
            </a:r>
            <a:r>
              <a:rPr lang="ru-RU" sz="600" b="1" dirty="0"/>
              <a:t> </a:t>
            </a:r>
            <a:r>
              <a:rPr lang="ru-RU" sz="600" b="1" dirty="0" err="1"/>
              <a:t>Росэксимбанка</a:t>
            </a:r>
            <a:endParaRPr lang="ru-RU" sz="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669736" y="5683974"/>
            <a:ext cx="1593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</a:rPr>
              <a:t>3,0</a:t>
            </a:r>
          </a:p>
          <a:p>
            <a:r>
              <a:rPr lang="ru-RU" sz="600" b="1" dirty="0" smtClean="0"/>
              <a:t>Субсидии </a:t>
            </a:r>
            <a:r>
              <a:rPr lang="ru-RU" sz="600" b="1" dirty="0" err="1"/>
              <a:t>Росэксимбанку</a:t>
            </a:r>
            <a:r>
              <a:rPr lang="ru-RU" sz="600" b="1" dirty="0"/>
              <a:t> на возмещение части затрат на поддержку высокотехнологичного производства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693587" y="6282035"/>
            <a:ext cx="1550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</a:rPr>
              <a:t>5,0</a:t>
            </a:r>
          </a:p>
          <a:p>
            <a:r>
              <a:rPr lang="ru-RU" sz="600" b="1" dirty="0" smtClean="0"/>
              <a:t>Поддержка малых инновационных предприятий</a:t>
            </a:r>
            <a:endParaRPr lang="ru-RU" sz="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84354" y="1487482"/>
            <a:ext cx="155722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111,18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м</a:t>
            </a:r>
            <a:r>
              <a:rPr lang="ru-RU" sz="1600" b="1" dirty="0" smtClean="0">
                <a:solidFill>
                  <a:srgbClr val="00B050"/>
                </a:solidFill>
              </a:rPr>
              <a:t>лрд. рублей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0360" y="2382947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50,0</a:t>
            </a:r>
          </a:p>
          <a:p>
            <a:r>
              <a:rPr lang="ru-RU" sz="600" b="1" dirty="0" smtClean="0"/>
              <a:t>Господдержка сельского хозяйства</a:t>
            </a:r>
            <a:endParaRPr lang="ru-RU" sz="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56492" y="2817606"/>
            <a:ext cx="13191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20,0</a:t>
            </a:r>
          </a:p>
          <a:p>
            <a:r>
              <a:rPr lang="ru-RU" sz="600" b="1" dirty="0" smtClean="0"/>
              <a:t>Расширение </a:t>
            </a:r>
            <a:r>
              <a:rPr lang="ru-RU" sz="600" b="1" dirty="0"/>
              <a:t>стимулирования кредитования строительства жилья экономического класса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56492" y="3507178"/>
            <a:ext cx="13191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4,5</a:t>
            </a:r>
            <a:endParaRPr lang="ru-RU" sz="600" b="1" dirty="0" smtClean="0"/>
          </a:p>
          <a:p>
            <a:r>
              <a:rPr lang="ru-RU" sz="600" b="1" dirty="0"/>
              <a:t>Взнос в  АО "АИЖК" на  реализацию программы помощи заемщикам, оказавшимся в сложной финансовой ситуации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6491" y="4165138"/>
            <a:ext cx="1319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3,0</a:t>
            </a:r>
            <a:endParaRPr lang="ru-RU" sz="600" b="1" dirty="0" smtClean="0"/>
          </a:p>
          <a:p>
            <a:r>
              <a:rPr lang="ru-RU" sz="600" b="1" dirty="0" smtClean="0"/>
              <a:t>Программа </a:t>
            </a:r>
            <a:r>
              <a:rPr lang="ru-RU" sz="600" b="1" dirty="0" err="1"/>
              <a:t>софинансирования</a:t>
            </a:r>
            <a:r>
              <a:rPr lang="ru-RU" sz="600" b="1" dirty="0"/>
              <a:t> закупок автобусов и техники для ЖКХ, </a:t>
            </a:r>
            <a:r>
              <a:rPr lang="ru-RU" sz="600" b="1" dirty="0" err="1"/>
              <a:t>работающх</a:t>
            </a:r>
            <a:r>
              <a:rPr lang="ru-RU" sz="600" b="1" dirty="0"/>
              <a:t> на газомоторном топливе</a:t>
            </a:r>
            <a:endParaRPr lang="ru-RU" sz="600" b="1" dirty="0" smtClean="0"/>
          </a:p>
          <a:p>
            <a:endParaRPr lang="ru-RU" sz="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56490" y="4833218"/>
            <a:ext cx="13191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15,0</a:t>
            </a:r>
            <a:endParaRPr lang="ru-RU" sz="600" b="1" dirty="0" smtClean="0"/>
          </a:p>
          <a:p>
            <a:r>
              <a:rPr lang="ru-RU" sz="600" b="1" dirty="0" smtClean="0"/>
              <a:t>Программа </a:t>
            </a:r>
            <a:r>
              <a:rPr lang="ru-RU" sz="600" b="1" dirty="0"/>
              <a:t>утилизации автотранспорта</a:t>
            </a:r>
            <a:endParaRPr lang="ru-RU" sz="600" b="1" dirty="0" smtClean="0"/>
          </a:p>
          <a:p>
            <a:endParaRPr lang="ru-RU" sz="6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53832" y="5202550"/>
            <a:ext cx="13191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2,0</a:t>
            </a:r>
            <a:endParaRPr lang="ru-RU" sz="600" b="1" dirty="0" smtClean="0"/>
          </a:p>
          <a:p>
            <a:r>
              <a:rPr lang="ru-RU" sz="600" b="1" dirty="0"/>
              <a:t>Субсидирование скидки на отечественную сельхозтехнику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60360" y="5659312"/>
            <a:ext cx="1319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2,0</a:t>
            </a:r>
          </a:p>
          <a:p>
            <a:r>
              <a:rPr lang="ru-RU" sz="600" b="1" dirty="0"/>
              <a:t>Взнос в капитал "</a:t>
            </a:r>
            <a:r>
              <a:rPr lang="ru-RU" sz="600" b="1" dirty="0" err="1"/>
              <a:t>Росагролизинга</a:t>
            </a:r>
            <a:r>
              <a:rPr lang="ru-RU" sz="600" b="1" dirty="0"/>
              <a:t>" для льготного лизинга сельхозтехники</a:t>
            </a:r>
            <a:endParaRPr lang="ru-RU" sz="600" b="1" dirty="0" smtClean="0"/>
          </a:p>
        </p:txBody>
      </p:sp>
      <p:sp>
        <p:nvSpPr>
          <p:cNvPr id="36" name="Прямоугольник 35"/>
          <p:cNvSpPr/>
          <p:nvPr/>
        </p:nvSpPr>
        <p:spPr>
          <a:xfrm>
            <a:off x="1390089" y="4453191"/>
            <a:ext cx="1319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11,3</a:t>
            </a:r>
          </a:p>
          <a:p>
            <a:r>
              <a:rPr lang="ru-RU" sz="600" b="1" dirty="0" smtClean="0"/>
              <a:t>Обновление </a:t>
            </a:r>
            <a:r>
              <a:rPr lang="ru-RU" sz="600" b="1" dirty="0"/>
              <a:t>парка транспортных средств для государственных и </a:t>
            </a:r>
            <a:r>
              <a:rPr lang="ru-RU" sz="600" b="1" dirty="0" err="1"/>
              <a:t>муницпальных</a:t>
            </a:r>
            <a:r>
              <a:rPr lang="ru-RU" sz="600" b="1" dirty="0"/>
              <a:t> нужд </a:t>
            </a:r>
            <a:endParaRPr lang="ru-RU" sz="600" b="1" dirty="0" smtClean="0"/>
          </a:p>
        </p:txBody>
      </p:sp>
      <p:sp>
        <p:nvSpPr>
          <p:cNvPr id="37" name="Прямоугольник 36"/>
          <p:cNvSpPr/>
          <p:nvPr/>
        </p:nvSpPr>
        <p:spPr>
          <a:xfrm>
            <a:off x="1384496" y="5064050"/>
            <a:ext cx="13191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3,4</a:t>
            </a:r>
          </a:p>
          <a:p>
            <a:r>
              <a:rPr lang="ru-RU" sz="600" b="1" dirty="0" smtClean="0"/>
              <a:t>Субсидирование </a:t>
            </a:r>
            <a:r>
              <a:rPr lang="ru-RU" sz="600" b="1" dirty="0"/>
              <a:t>процентных ставок по кредитам на покупку лизинговыми компаниями самолетов</a:t>
            </a:r>
            <a:endParaRPr lang="ru-RU" sz="600" b="1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1381174" y="5723493"/>
            <a:ext cx="13191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0,65</a:t>
            </a:r>
            <a:endParaRPr lang="ru-RU" sz="600" b="1" dirty="0" smtClean="0"/>
          </a:p>
          <a:p>
            <a:r>
              <a:rPr lang="ru-RU" sz="600" b="1" dirty="0"/>
              <a:t>Дополнительные субсидии  региональным авиаперевозчикам</a:t>
            </a:r>
            <a:endParaRPr lang="ru-RU" sz="600" b="1" dirty="0" smtClean="0"/>
          </a:p>
        </p:txBody>
      </p:sp>
      <p:sp>
        <p:nvSpPr>
          <p:cNvPr id="39" name="Прямоугольник 38"/>
          <p:cNvSpPr/>
          <p:nvPr/>
        </p:nvSpPr>
        <p:spPr>
          <a:xfrm>
            <a:off x="5912846" y="1140883"/>
            <a:ext cx="3107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350,4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лрд. 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59674" y="1487909"/>
            <a:ext cx="12241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52,2</a:t>
            </a:r>
          </a:p>
          <a:p>
            <a:r>
              <a:rPr lang="ru-RU" sz="600" b="1" dirty="0" smtClean="0"/>
              <a:t>Средства </a:t>
            </a:r>
            <a:r>
              <a:rPr lang="ru-RU" sz="600" b="1" dirty="0"/>
              <a:t>на снижение напряженности на рынке труда в регионах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277115" y="1859046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54,2</a:t>
            </a:r>
          </a:p>
          <a:p>
            <a:r>
              <a:rPr lang="ru-RU" sz="600" b="1" dirty="0" smtClean="0"/>
              <a:t>Выплаты </a:t>
            </a:r>
            <a:r>
              <a:rPr lang="ru-RU" sz="600" b="1" dirty="0"/>
              <a:t>за счет средств материнского капитала в 20 тыс. рублей в связи с инфляцией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269556" y="2514404"/>
            <a:ext cx="1224136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10,0</a:t>
            </a:r>
          </a:p>
          <a:p>
            <a:r>
              <a:rPr lang="ru-RU" sz="600" b="1" dirty="0" smtClean="0"/>
              <a:t>Компенсация </a:t>
            </a:r>
            <a:r>
              <a:rPr lang="ru-RU" sz="600" b="1" dirty="0" err="1"/>
              <a:t>удоражания</a:t>
            </a:r>
            <a:r>
              <a:rPr lang="ru-RU" sz="600" b="1" dirty="0"/>
              <a:t> технических средств реабилитации инвалидов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363977" y="1951379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188,0</a:t>
            </a:r>
          </a:p>
          <a:p>
            <a:r>
              <a:rPr lang="ru-RU" sz="600" b="1" dirty="0" smtClean="0"/>
              <a:t>Индексация </a:t>
            </a:r>
            <a:r>
              <a:rPr lang="ru-RU" sz="600" b="1" dirty="0"/>
              <a:t>страховых пенсий с 1 февраля 2015 года</a:t>
            </a:r>
            <a:endParaRPr lang="ru-RU" sz="600" b="1" dirty="0" smtClean="0"/>
          </a:p>
        </p:txBody>
      </p:sp>
      <p:sp>
        <p:nvSpPr>
          <p:cNvPr id="44" name="Прямоугольник 43"/>
          <p:cNvSpPr/>
          <p:nvPr/>
        </p:nvSpPr>
        <p:spPr>
          <a:xfrm>
            <a:off x="7608488" y="2540607"/>
            <a:ext cx="1224136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16,0</a:t>
            </a:r>
          </a:p>
          <a:p>
            <a:r>
              <a:rPr lang="ru-RU" sz="600" b="1" dirty="0" smtClean="0"/>
              <a:t>Улучшение </a:t>
            </a:r>
            <a:r>
              <a:rPr lang="ru-RU" sz="600" b="1" dirty="0"/>
              <a:t>лекарственного обеспечения граждан</a:t>
            </a:r>
          </a:p>
          <a:p>
            <a:r>
              <a:rPr lang="ru-RU" sz="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5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7994" y="116632"/>
            <a:ext cx="8828501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FFFFFF"/>
                </a:solidFill>
                <a:ea typeface="ＭＳ Ｐゴシック" pitchFamily="34" charset="-128"/>
              </a:rPr>
              <a:t>Поддержка субъектов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FFFFFF"/>
                </a:solidFill>
                <a:ea typeface="ＭＳ Ｐゴシック" pitchFamily="34" charset="-128"/>
              </a:rPr>
              <a:t>Российской Федерации</a:t>
            </a:r>
            <a:endParaRPr lang="ru-RU" sz="32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66910327"/>
              </p:ext>
            </p:extLst>
          </p:nvPr>
        </p:nvGraphicFramePr>
        <p:xfrm>
          <a:off x="755576" y="1052736"/>
          <a:ext cx="723629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35415666"/>
              </p:ext>
            </p:extLst>
          </p:nvPr>
        </p:nvGraphicFramePr>
        <p:xfrm>
          <a:off x="3203848" y="2852936"/>
          <a:ext cx="540367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995" y="4509120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государственного долга регионов по коммерческим кредитам и ценным бумагам</a:t>
            </a:r>
          </a:p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631135">
            <a:off x="5229033" y="4117722"/>
            <a:ext cx="1512168" cy="720080"/>
          </a:xfrm>
          <a:prstGeom prst="rightArrow">
            <a:avLst>
              <a:gd name="adj1" fmla="val 58106"/>
              <a:gd name="adj2" fmla="val 139160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603087">
            <a:off x="5589073" y="42930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7,5%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19872" y="1969587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Бюджетные кредиты предоставлены субъектам в размере 201,9 млрд. рублей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772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07504" y="116632"/>
            <a:ext cx="8928992" cy="720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anchor="ctr"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FFFFFF"/>
                </a:solidFill>
                <a:ea typeface="ＭＳ Ｐゴシック" pitchFamily="34" charset="-128"/>
              </a:rPr>
              <a:t>Поддержка банковской системы </a:t>
            </a:r>
            <a:endParaRPr lang="ru-RU" sz="22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32180650"/>
              </p:ext>
            </p:extLst>
          </p:nvPr>
        </p:nvGraphicFramePr>
        <p:xfrm>
          <a:off x="0" y="980727"/>
          <a:ext cx="8877300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EmelyanenkoAA\AppData\Local\Microsoft\Windows\Temporary Internet Files\Content.Outlook\VDP5EYVV\асв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03790"/>
            <a:ext cx="747196" cy="50405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/>
          </p:cNvSpPr>
          <p:nvPr/>
        </p:nvSpPr>
        <p:spPr bwMode="auto">
          <a:xfrm>
            <a:off x="439738" y="404813"/>
            <a:ext cx="8229600" cy="3508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ОРВ в регионах России сегодня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06028" y="188640"/>
            <a:ext cx="8758459" cy="7479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anchor="ctr"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FFFFF"/>
                </a:solidFill>
                <a:ea typeface="ＭＳ Ｐゴシック" pitchFamily="34" charset="-128"/>
              </a:rPr>
              <a:t>Проектное финансирование </a:t>
            </a:r>
            <a:endParaRPr lang="ru-RU" sz="28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026" name="Picture 2" descr="C:\Users\EmelyanenkoAA\AppData\Local\Microsoft\Windows\Temporary Internet Files\Content.Outlook\VDP5EYVV\комисс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4414"/>
            <a:ext cx="2234336" cy="1472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1000200" y="1358207"/>
            <a:ext cx="2520279" cy="1045787"/>
          </a:xfrm>
          <a:prstGeom prst="wedgeEllipseCallout">
            <a:avLst>
              <a:gd name="adj1" fmla="val -15562"/>
              <a:gd name="adj2" fmla="val 591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defRPr/>
            </a:pPr>
            <a:r>
              <a:rPr lang="ru-RU" sz="950" b="1" kern="0" dirty="0">
                <a:solidFill>
                  <a:prstClr val="white"/>
                </a:solidFill>
              </a:rPr>
              <a:t>Межведомственной комиссией по отбору инвестиционных </a:t>
            </a:r>
            <a:r>
              <a:rPr lang="ru-RU" sz="950" b="1" kern="0" dirty="0" smtClean="0">
                <a:solidFill>
                  <a:prstClr val="white"/>
                </a:solidFill>
              </a:rPr>
              <a:t>проектов отобрано</a:t>
            </a:r>
          </a:p>
          <a:p>
            <a:pPr algn="ctr">
              <a:defRPr/>
            </a:pPr>
            <a:r>
              <a:rPr lang="ru-RU" sz="1400" b="1" kern="0" dirty="0" smtClean="0">
                <a:solidFill>
                  <a:srgbClr val="FF0000"/>
                </a:solidFill>
              </a:rPr>
              <a:t>27 проектов</a:t>
            </a:r>
            <a:endParaRPr lang="ru-RU" sz="1400" b="1" kern="0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EmelyanenkoAA\AppData\Local\Microsoft\Windows\Temporary Internet Files\Content.Outlook\VDP5EYVV\ресурс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85" y="1666319"/>
            <a:ext cx="2180324" cy="1279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083737" y="1802079"/>
            <a:ext cx="2664296" cy="965263"/>
            <a:chOff x="5587161" y="1815664"/>
            <a:chExt cx="2664296" cy="96526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731760" y="1815664"/>
              <a:ext cx="2440640" cy="96526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16"/>
            <p:cNvSpPr txBox="1">
              <a:spLocks noChangeArrowheads="1"/>
            </p:cNvSpPr>
            <p:nvPr/>
          </p:nvSpPr>
          <p:spPr bwMode="auto">
            <a:xfrm>
              <a:off x="5587161" y="1835804"/>
              <a:ext cx="2664296" cy="8002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3200" b="1" dirty="0" smtClean="0">
                  <a:solidFill>
                    <a:srgbClr val="FF0000"/>
                  </a:solidFill>
                </a:rPr>
                <a:t>171</a:t>
              </a:r>
              <a:endParaRPr lang="ru-RU" altLang="ru-RU" sz="3200" b="1" dirty="0">
                <a:solidFill>
                  <a:srgbClr val="FF0000"/>
                </a:solidFill>
              </a:endParaRPr>
            </a:p>
            <a:p>
              <a:pPr algn="ctr" eaLnBrk="1" hangingPunct="1">
                <a:defRPr/>
              </a:pPr>
              <a:r>
                <a:rPr lang="ru-RU" altLang="ru-RU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млрд. рублей</a:t>
              </a:r>
              <a:endParaRPr lang="ru-RU" altLang="ru-RU" sz="1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3133105" y="1060147"/>
            <a:ext cx="5760209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о</a:t>
            </a:r>
            <a:r>
              <a:rPr lang="ru-RU" altLang="ru-RU" sz="16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бъем одобренных кредитных ресурсов на </a:t>
            </a: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реализацию </a:t>
            </a:r>
            <a:endParaRPr lang="ru-RU" altLang="ru-RU" sz="1600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16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27 отобранных </a:t>
            </a: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проектов</a:t>
            </a:r>
            <a:endParaRPr lang="ru-RU" altLang="ru-RU" sz="1600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027" name="Picture 3" descr="C:\Users\EmelyanenkoAA\AppData\Local\Microsoft\Windows\Temporary Internet Files\Content.Outlook\VDP5EYVV\догов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85" y="5314789"/>
            <a:ext cx="2123443" cy="1314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2912216" y="4548942"/>
            <a:ext cx="5760209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16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подписано </a:t>
            </a:r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18</a:t>
            </a:r>
            <a:r>
              <a:rPr lang="ru-RU" altLang="ru-RU" sz="16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договоров </a:t>
            </a: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о предоставлении государственных гарантий </a:t>
            </a:r>
            <a:r>
              <a:rPr lang="ru-RU" altLang="ru-RU" sz="16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РФ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59560" y="5384286"/>
            <a:ext cx="2588473" cy="11754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25,51</a:t>
            </a:r>
            <a:r>
              <a:rPr lang="ru-RU" sz="2400" b="1" dirty="0" smtClean="0">
                <a:solidFill>
                  <a:srgbClr val="00B050"/>
                </a:solidFill>
                <a:latin typeface="+mj-lt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млрд. рублей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2987824" y="2946236"/>
            <a:ext cx="576020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т</a:t>
            </a:r>
            <a:r>
              <a:rPr lang="ru-RU" altLang="ru-RU" sz="16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ребуемый лимит государственных гарантий РФ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6083737" y="3460041"/>
            <a:ext cx="2664296" cy="965263"/>
            <a:chOff x="5587161" y="1815664"/>
            <a:chExt cx="2664296" cy="96526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731760" y="1815664"/>
              <a:ext cx="2440640" cy="96526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5587161" y="1835804"/>
              <a:ext cx="2664296" cy="8002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3200" b="1" dirty="0" smtClean="0">
                  <a:solidFill>
                    <a:srgbClr val="FF0000"/>
                  </a:solidFill>
                </a:rPr>
                <a:t>42,83</a:t>
              </a:r>
              <a:endParaRPr lang="ru-RU" altLang="ru-RU" sz="3200" b="1" dirty="0">
                <a:solidFill>
                  <a:srgbClr val="FF0000"/>
                </a:solidFill>
              </a:endParaRPr>
            </a:p>
            <a:p>
              <a:pPr algn="ctr" eaLnBrk="1" hangingPunct="1">
                <a:defRPr/>
              </a:pPr>
              <a:r>
                <a:rPr lang="ru-RU" altLang="ru-RU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млрд. рублей</a:t>
              </a:r>
              <a:endParaRPr lang="ru-RU" altLang="ru-RU" sz="1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1028" name="Picture 4" descr="C:\Users\EmelyanenkoAA\AppData\Local\Microsoft\Windows\Temporary Internet Files\Content.Outlook\VDP5EYVV\лимит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92" y="3168858"/>
            <a:ext cx="1547628" cy="1547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034314"/>
              </p:ext>
            </p:extLst>
          </p:nvPr>
        </p:nvGraphicFramePr>
        <p:xfrm>
          <a:off x="179512" y="3895679"/>
          <a:ext cx="3528392" cy="2483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38958" y="4741294"/>
            <a:ext cx="4009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800" b="1" dirty="0" smtClean="0">
                <a:solidFill>
                  <a:srgbClr val="FF0000"/>
                </a:solidFill>
              </a:rPr>
              <a:t>72%</a:t>
            </a:r>
            <a:endParaRPr lang="ru-RU" altLang="ru-RU" sz="8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31739" y="4933663"/>
            <a:ext cx="4009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800" b="1" dirty="0" smtClean="0">
                <a:solidFill>
                  <a:srgbClr val="FF0000"/>
                </a:solidFill>
              </a:rPr>
              <a:t>28%</a:t>
            </a:r>
            <a:endParaRPr lang="ru-RU" altLang="ru-RU" sz="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029" y="5372931"/>
            <a:ext cx="20986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/>
              <a:t>Всего на Программу 60 млрд. рублей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1561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/>
          </p:cNvSpPr>
          <p:nvPr/>
        </p:nvSpPr>
        <p:spPr bwMode="auto">
          <a:xfrm>
            <a:off x="439738" y="404813"/>
            <a:ext cx="8229600" cy="3508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ОРВ в регионах России сегодня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07504" y="71221"/>
            <a:ext cx="8928992" cy="8199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anchor="ctr"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err="1" smtClean="0">
                <a:solidFill>
                  <a:srgbClr val="FFFFFF"/>
                </a:solidFill>
                <a:ea typeface="ＭＳ Ｐゴシック" pitchFamily="34" charset="-128"/>
              </a:rPr>
              <a:t>Импортозамещение</a:t>
            </a:r>
            <a:endParaRPr lang="ru-RU" sz="28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2050" name="Picture 2" descr="C:\Users\EmelyanenkoAA\AppData\Local\Microsoft\Windows\Temporary Internet Files\Content.Outlook\VDP5EYVV\импортозамеще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90085"/>
            <a:ext cx="1972041" cy="119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977559" y="1128475"/>
            <a:ext cx="5379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>
              <a:buClr>
                <a:schemeClr val="accent4">
                  <a:lumMod val="75000"/>
                </a:schemeClr>
              </a:buClr>
              <a:buSzPct val="210000"/>
              <a:buFont typeface="Wingdings" pitchFamily="2" charset="2"/>
              <a:buChar char="§"/>
            </a:pPr>
            <a:r>
              <a:rPr lang="ru-RU" altLang="ru-RU" sz="1400" b="1" dirty="0" smtClean="0"/>
              <a:t>Приступила к работе Правительственная комиссия по </a:t>
            </a:r>
            <a:r>
              <a:rPr lang="ru-RU" altLang="ru-RU" sz="1400" b="1" dirty="0" err="1" smtClean="0"/>
              <a:t>импортозамещению</a:t>
            </a:r>
            <a:endParaRPr lang="ru-RU" altLang="ru-RU" sz="1400" b="1" dirty="0"/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886792" y="2740377"/>
            <a:ext cx="5493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Clr>
                <a:schemeClr val="accent4">
                  <a:lumMod val="75000"/>
                </a:schemeClr>
              </a:buClr>
              <a:buSzPct val="210000"/>
              <a:buFont typeface="Wingdings" pitchFamily="2" charset="2"/>
              <a:buChar char="§"/>
            </a:pPr>
            <a:r>
              <a:rPr lang="ru-RU" altLang="ru-RU" sz="1400" b="1" dirty="0" smtClean="0"/>
              <a:t>Ведомствами утверждены  отраслевые планы </a:t>
            </a:r>
            <a:r>
              <a:rPr lang="ru-RU" altLang="ru-RU" sz="1400" b="1" dirty="0" err="1" smtClean="0"/>
              <a:t>импортозамещения</a:t>
            </a:r>
            <a:endParaRPr lang="ru-RU" altLang="ru-RU" sz="1400" b="1" dirty="0"/>
          </a:p>
        </p:txBody>
      </p:sp>
      <p:pic>
        <p:nvPicPr>
          <p:cNvPr id="2052" name="Picture 4" descr="C:\Users\EmelyanenkoAA\AppData\Local\Microsoft\Windows\Temporary Internet Files\Content.Outlook\VDP5EYVV\импо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6" y="2924944"/>
            <a:ext cx="1501572" cy="1468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melyanenkoAA\AppData\Local\Microsoft\Windows\Temporary Internet Files\Content.Outlook\VDP5EYVV\утилми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" y="4795410"/>
            <a:ext cx="1798750" cy="134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1977559" y="4990262"/>
            <a:ext cx="26028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Clr>
                <a:schemeClr val="accent4">
                  <a:lumMod val="75000"/>
                </a:schemeClr>
              </a:buClr>
              <a:buSzPct val="210000"/>
              <a:buFont typeface="Wingdings" pitchFamily="2" charset="2"/>
              <a:buChar char="§"/>
            </a:pPr>
            <a:r>
              <a:rPr lang="ru-RU" altLang="ru-RU" sz="1400" b="1" dirty="0" smtClean="0"/>
              <a:t>Активно работает программа по стимулированию обновления парка колесных транспортных средств</a:t>
            </a:r>
            <a:endParaRPr lang="ru-RU" alt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79545" y="1628800"/>
            <a:ext cx="5942574" cy="9534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Постановление </a:t>
            </a:r>
            <a:r>
              <a:rPr lang="ru-RU" sz="1000" b="1" dirty="0">
                <a:solidFill>
                  <a:schemeClr val="tx1"/>
                </a:solidFill>
              </a:rPr>
              <a:t>Правительства </a:t>
            </a:r>
            <a:r>
              <a:rPr lang="ru-RU" sz="1000" b="1" dirty="0" smtClean="0">
                <a:solidFill>
                  <a:schemeClr val="tx1"/>
                </a:solidFill>
              </a:rPr>
              <a:t>РФ от </a:t>
            </a:r>
            <a:r>
              <a:rPr lang="ru-RU" sz="1000" b="1" dirty="0">
                <a:solidFill>
                  <a:schemeClr val="tx1"/>
                </a:solidFill>
              </a:rPr>
              <a:t>4 августа </a:t>
            </a:r>
            <a:r>
              <a:rPr lang="ru-RU" sz="1000" b="1" dirty="0" smtClean="0">
                <a:solidFill>
                  <a:schemeClr val="tx1"/>
                </a:solidFill>
              </a:rPr>
              <a:t>2015 </a:t>
            </a:r>
            <a:r>
              <a:rPr lang="ru-RU" sz="1000" b="1" dirty="0">
                <a:solidFill>
                  <a:schemeClr val="tx1"/>
                </a:solidFill>
              </a:rPr>
              <a:t>г. № </a:t>
            </a:r>
            <a:r>
              <a:rPr lang="ru-RU" sz="1000" b="1" dirty="0" smtClean="0">
                <a:solidFill>
                  <a:schemeClr val="tx1"/>
                </a:solidFill>
              </a:rPr>
              <a:t>785</a:t>
            </a:r>
            <a:br>
              <a:rPr lang="ru-RU" sz="1000" b="1" dirty="0" smtClean="0">
                <a:solidFill>
                  <a:schemeClr val="tx1"/>
                </a:solidFill>
              </a:rPr>
            </a:b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>
                <a:solidFill>
                  <a:schemeClr val="tx1"/>
                </a:solidFill>
              </a:rPr>
              <a:t>«О Правительственной комиссии по </a:t>
            </a:r>
            <a:r>
              <a:rPr lang="ru-RU" sz="1000" b="1" dirty="0" err="1" smtClean="0">
                <a:solidFill>
                  <a:schemeClr val="tx1"/>
                </a:solidFill>
              </a:rPr>
              <a:t>импортозамещению</a:t>
            </a:r>
            <a:r>
              <a:rPr lang="ru-RU" sz="1000" b="1" dirty="0" smtClean="0">
                <a:solidFill>
                  <a:schemeClr val="tx1"/>
                </a:solidFill>
              </a:rPr>
              <a:t>»</a:t>
            </a:r>
          </a:p>
          <a:p>
            <a:pPr algn="just">
              <a:defRPr/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Распоряжение </a:t>
            </a:r>
            <a:r>
              <a:rPr lang="ru-RU" sz="1000" b="1" dirty="0">
                <a:solidFill>
                  <a:schemeClr val="tx1"/>
                </a:solidFill>
              </a:rPr>
              <a:t>Правительства </a:t>
            </a:r>
            <a:r>
              <a:rPr lang="ru-RU" sz="1000" b="1" dirty="0" smtClean="0">
                <a:solidFill>
                  <a:schemeClr val="tx1"/>
                </a:solidFill>
              </a:rPr>
              <a:t>РФ от </a:t>
            </a:r>
            <a:r>
              <a:rPr lang="ru-RU" sz="1000" b="1" dirty="0">
                <a:solidFill>
                  <a:schemeClr val="tx1"/>
                </a:solidFill>
              </a:rPr>
              <a:t>4 августа 2015 г. </a:t>
            </a:r>
            <a:r>
              <a:rPr lang="ru-RU" sz="1000" b="1" dirty="0" smtClean="0">
                <a:solidFill>
                  <a:schemeClr val="tx1"/>
                </a:solidFill>
              </a:rPr>
              <a:t>№ 1492-р</a:t>
            </a:r>
            <a:br>
              <a:rPr lang="ru-RU" sz="1000" b="1" dirty="0" smtClean="0">
                <a:solidFill>
                  <a:schemeClr val="tx1"/>
                </a:solidFill>
              </a:rPr>
            </a:b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>
                <a:solidFill>
                  <a:schemeClr val="tx1"/>
                </a:solidFill>
              </a:rPr>
              <a:t>«Об утверждении состава Правительственной комиссии по </a:t>
            </a:r>
            <a:r>
              <a:rPr lang="ru-RU" sz="1000" b="1" dirty="0" err="1">
                <a:solidFill>
                  <a:schemeClr val="tx1"/>
                </a:solidFill>
              </a:rPr>
              <a:t>импортозамещению</a:t>
            </a:r>
            <a:r>
              <a:rPr lang="ru-RU" sz="1000" b="1" dirty="0" smtClean="0">
                <a:solidFill>
                  <a:schemeClr val="tx1"/>
                </a:solidFill>
              </a:rPr>
              <a:t>»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079544" y="3259558"/>
            <a:ext cx="1765099" cy="133437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Минсельхозом России утвержден перечень из 464 инвестиционных проектов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997123" y="3259560"/>
            <a:ext cx="2107417" cy="133437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Минпромторгом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>
                <a:solidFill>
                  <a:schemeClr val="tx1"/>
                </a:solidFill>
              </a:rPr>
              <a:t>России утверждены 20 отраслевых планов мероприятий по </a:t>
            </a:r>
            <a:r>
              <a:rPr lang="ru-RU" sz="1000" b="1" dirty="0" err="1" smtClean="0">
                <a:solidFill>
                  <a:schemeClr val="tx1"/>
                </a:solidFill>
              </a:rPr>
              <a:t>импортоз</a:t>
            </a:r>
            <a:r>
              <a:rPr lang="ru-RU" sz="1000" b="1" dirty="0" err="1">
                <a:solidFill>
                  <a:schemeClr val="tx1"/>
                </a:solidFill>
              </a:rPr>
              <a:t>а</a:t>
            </a:r>
            <a:r>
              <a:rPr lang="ru-RU" sz="1000" b="1" dirty="0" err="1" smtClean="0">
                <a:solidFill>
                  <a:schemeClr val="tx1"/>
                </a:solidFill>
              </a:rPr>
              <a:t>мещению</a:t>
            </a:r>
            <a:r>
              <a:rPr lang="ru-RU" sz="1000" b="1" dirty="0">
                <a:solidFill>
                  <a:schemeClr val="tx1"/>
                </a:solidFill>
              </a:rPr>
              <a:t>, включающие 2255 импортозамещающей продукции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6257020" y="3259560"/>
            <a:ext cx="1765099" cy="133437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Минэнерго </a:t>
            </a:r>
            <a:r>
              <a:rPr lang="ru-RU" sz="1000" b="1" dirty="0">
                <a:solidFill>
                  <a:schemeClr val="tx1"/>
                </a:solidFill>
              </a:rPr>
              <a:t>России утвержден отраслевой план </a:t>
            </a:r>
            <a:r>
              <a:rPr lang="ru-RU" sz="1000" b="1" dirty="0" err="1">
                <a:solidFill>
                  <a:schemeClr val="tx1"/>
                </a:solidFill>
              </a:rPr>
              <a:t>импортозамещения</a:t>
            </a:r>
            <a:r>
              <a:rPr lang="ru-RU" sz="1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в нефтеперерабатывающей и нефтехимической отраслях </a:t>
            </a:r>
          </a:p>
          <a:p>
            <a:pPr algn="ctr"/>
            <a:endParaRPr lang="ru-RU" sz="1000" b="1" dirty="0">
              <a:solidFill>
                <a:srgbClr val="7030A0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853618"/>
              </p:ext>
            </p:extLst>
          </p:nvPr>
        </p:nvGraphicFramePr>
        <p:xfrm>
          <a:off x="4788024" y="4518412"/>
          <a:ext cx="3881314" cy="206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33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Дискуссионный Клуб</Template>
  <TotalTime>1</TotalTime>
  <Words>1153</Words>
  <Application>Microsoft Office PowerPoint</Application>
  <PresentationFormat>Экран (4:3)</PresentationFormat>
  <Paragraphs>256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1_Тема8</vt:lpstr>
      <vt:lpstr>3_Внутренние страницы 2</vt:lpstr>
      <vt:lpstr>Тема8</vt:lpstr>
      <vt:lpstr>2_Тема8</vt:lpstr>
      <vt:lpstr>4_Внутренние страницы 2</vt:lpstr>
      <vt:lpstr>5_Внутренние страницы 2</vt:lpstr>
      <vt:lpstr>1_Внутренние страницы 2</vt:lpstr>
      <vt:lpstr>2_Внутренние страницы 2</vt:lpstr>
      <vt:lpstr>3_Тема8</vt:lpstr>
      <vt:lpstr>4_Тема8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Rozhkov</dc:creator>
  <cp:lastModifiedBy>Калайтан Анна Никитовна</cp:lastModifiedBy>
  <cp:revision>3</cp:revision>
  <dcterms:created xsi:type="dcterms:W3CDTF">2015-10-16T12:01:51Z</dcterms:created>
  <dcterms:modified xsi:type="dcterms:W3CDTF">2015-10-19T11:36:15Z</dcterms:modified>
</cp:coreProperties>
</file>