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  <p:sldMasterId id="2147483648" r:id="rId2"/>
    <p:sldMasterId id="2147483675" r:id="rId3"/>
  </p:sldMasterIdLst>
  <p:notesMasterIdLst>
    <p:notesMasterId r:id="rId29"/>
  </p:notesMasterIdLst>
  <p:handoutMasterIdLst>
    <p:handoutMasterId r:id="rId30"/>
  </p:handoutMasterIdLst>
  <p:sldIdLst>
    <p:sldId id="1746" r:id="rId4"/>
    <p:sldId id="1547" r:id="rId5"/>
    <p:sldId id="1606" r:id="rId6"/>
    <p:sldId id="1711" r:id="rId7"/>
    <p:sldId id="1714" r:id="rId8"/>
    <p:sldId id="1717" r:id="rId9"/>
    <p:sldId id="1715" r:id="rId10"/>
    <p:sldId id="1720" r:id="rId11"/>
    <p:sldId id="1719" r:id="rId12"/>
    <p:sldId id="1724" r:id="rId13"/>
    <p:sldId id="1722" r:id="rId14"/>
    <p:sldId id="1728" r:id="rId15"/>
    <p:sldId id="1729" r:id="rId16"/>
    <p:sldId id="1725" r:id="rId17"/>
    <p:sldId id="1734" r:id="rId18"/>
    <p:sldId id="1737" r:id="rId19"/>
    <p:sldId id="1723" r:id="rId20"/>
    <p:sldId id="1736" r:id="rId21"/>
    <p:sldId id="1738" r:id="rId22"/>
    <p:sldId id="1739" r:id="rId23"/>
    <p:sldId id="1740" r:id="rId24"/>
    <p:sldId id="1741" r:id="rId25"/>
    <p:sldId id="1747" r:id="rId26"/>
    <p:sldId id="1748" r:id="rId27"/>
    <p:sldId id="1749" r:id="rId28"/>
  </p:sldIdLst>
  <p:sldSz cx="33027938" cy="18580100"/>
  <p:notesSz cx="6797675" cy="9928225"/>
  <p:defaultTextStyle>
    <a:defPPr>
      <a:defRPr lang="ru-RU"/>
    </a:defPPr>
    <a:lvl1pPr marL="0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407249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814498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221750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628999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7036248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443500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850749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1257998" algn="l" defTabSz="2814498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8">
          <p15:clr>
            <a:srgbClr val="A4A3A4"/>
          </p15:clr>
        </p15:guide>
        <p15:guide id="2" orient="horz" pos="10523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pos="19779">
          <p15:clr>
            <a:srgbClr val="A4A3A4"/>
          </p15:clr>
        </p15:guide>
        <p15:guide id="5" pos="11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likanina" initials="P" lastIdx="1" clrIdx="0"/>
  <p:cmAuthor id="1" name="zvorigina" initials="z" lastIdx="1" clrIdx="1"/>
  <p:cmAuthor id="2" name="Малемаева Елена Анатольевна" initials="МЕА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A03"/>
    <a:srgbClr val="FA8C14"/>
    <a:srgbClr val="FFC80A"/>
    <a:srgbClr val="FFD75A"/>
    <a:srgbClr val="FFFF00"/>
    <a:srgbClr val="FF6600"/>
    <a:srgbClr val="C00000"/>
    <a:srgbClr val="7F7F7F"/>
    <a:srgbClr val="DCD7C3"/>
    <a:srgbClr val="FF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4" autoAdjust="0"/>
    <p:restoredTop sz="98778" autoAdjust="0"/>
  </p:normalViewPr>
  <p:slideViewPr>
    <p:cSldViewPr snapToObjects="1">
      <p:cViewPr varScale="1">
        <p:scale>
          <a:sx n="22" d="100"/>
          <a:sy n="22" d="100"/>
        </p:scale>
        <p:origin x="798" y="66"/>
      </p:cViewPr>
      <p:guideLst>
        <p:guide orient="horz" pos="1058"/>
        <p:guide orient="horz" pos="10523"/>
        <p:guide orient="horz" pos="1922"/>
        <p:guide pos="19779"/>
        <p:guide pos="1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291194140821958"/>
          <c:y val="5.1130170482935312E-2"/>
          <c:w val="0.51627430285523757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2"/>
              <c:layout>
                <c:manualLayout>
                  <c:x val="0"/>
                  <c:y val="-5.54679254537294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Гарантированное возмещение расходов при наступлении страхового случая</c:v>
                </c:pt>
                <c:pt idx="1">
                  <c:v>Возможность отремонтировать автомобиль по страховке</c:v>
                </c:pt>
                <c:pt idx="2">
                  <c:v>Чувство собственной защищенности /уверенности на дорогах</c:v>
                </c:pt>
                <c:pt idx="3">
                  <c:v>Экономия времени на решение вопросов при возникновении страховых случаев</c:v>
                </c:pt>
                <c:pt idx="4">
                  <c:v>Возможность использовать Европротокол</c:v>
                </c:pt>
                <c:pt idx="5">
                  <c:v>Хороший сервис в страховых компаниях, возможность получения консультаций</c:v>
                </c:pt>
                <c:pt idx="6">
                  <c:v>Другое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#,##0%</c:formatCode>
                <c:ptCount val="8"/>
                <c:pt idx="0">
                  <c:v>0.63218189900930466</c:v>
                </c:pt>
                <c:pt idx="1">
                  <c:v>0.62502653391935292</c:v>
                </c:pt>
                <c:pt idx="2">
                  <c:v>0.48198710414145313</c:v>
                </c:pt>
                <c:pt idx="3">
                  <c:v>0.34288233129823598</c:v>
                </c:pt>
                <c:pt idx="4">
                  <c:v>0.12272944788578311</c:v>
                </c:pt>
                <c:pt idx="5">
                  <c:v>0.12263380661270293</c:v>
                </c:pt>
                <c:pt idx="6">
                  <c:v>1.3226442629244044E-2</c:v>
                </c:pt>
                <c:pt idx="7">
                  <c:v>9.3023657427404524E-2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1707584"/>
        <c:axId val="341713856"/>
      </c:barChart>
      <c:catAx>
        <c:axId val="341707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341713856"/>
        <c:crosses val="autoZero"/>
        <c:auto val="1"/>
        <c:lblAlgn val="ctr"/>
        <c:lblOffset val="100"/>
        <c:noMultiLvlLbl val="0"/>
      </c:catAx>
      <c:valAx>
        <c:axId val="341713856"/>
        <c:scaling>
          <c:orientation val="minMax"/>
          <c:max val="0.9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1707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Уровень моих знаний о Европротоколе не изменился</c:v>
                </c:pt>
                <c:pt idx="1">
                  <c:v>За последние полгода я кое-что узнал(а) о Европротоколе</c:v>
                </c:pt>
                <c:pt idx="2">
                  <c:v>Узнал (а) много информации о Европротоколе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#,##0%</c:formatCode>
                <c:ptCount val="4"/>
                <c:pt idx="0">
                  <c:v>0.5366538371465126</c:v>
                </c:pt>
                <c:pt idx="1">
                  <c:v>0.24643523038466486</c:v>
                </c:pt>
                <c:pt idx="2">
                  <c:v>5.3880949967769654E-2</c:v>
                </c:pt>
                <c:pt idx="3">
                  <c:v>0.16302998250105979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04600"/>
        <c:axId val="342909696"/>
      </c:barChart>
      <c:catAx>
        <c:axId val="342904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2909696"/>
        <c:crosses val="autoZero"/>
        <c:auto val="1"/>
        <c:lblAlgn val="ctr"/>
        <c:lblOffset val="100"/>
        <c:noMultiLvlLbl val="0"/>
      </c:catAx>
      <c:valAx>
        <c:axId val="342909696"/>
        <c:scaling>
          <c:orientation val="minMax"/>
          <c:max val="1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04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40524779654177"/>
          <c:y val="2.8112877456414505E-2"/>
          <c:w val="0.56259475220346034"/>
          <c:h val="0.971886921245575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С помощью Европротокола можно решить проблему пробок, которые образуются из-за необходимости при мелком ДТП ждать полицию</c:v>
                </c:pt>
                <c:pt idx="1">
                  <c:v>Я намерен воспользоваться Европротокол при наступлении мелкой аварии</c:v>
                </c:pt>
                <c:pt idx="2">
                  <c:v>Эксперимент по Европротоколу нужно расширять и на другие города России</c:v>
                </c:pt>
                <c:pt idx="3">
                  <c:v>Повышение лимитов - дополнительный довод оформлять Европротокол при наступлении мелкой аварии</c:v>
                </c:pt>
                <c:pt idx="4">
                  <c:v>Власти и страховщики много делают для развития Европротокола, совершенствуют законодательство</c:v>
                </c:pt>
                <c:pt idx="5">
                  <c:v>Другое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7"/>
                <c:pt idx="0">
                  <c:v>0.49440347849472382</c:v>
                </c:pt>
                <c:pt idx="1">
                  <c:v>0.33955592402955392</c:v>
                </c:pt>
                <c:pt idx="2">
                  <c:v>0.30243442391339531</c:v>
                </c:pt>
                <c:pt idx="3">
                  <c:v>0.20510560917278478</c:v>
                </c:pt>
                <c:pt idx="4">
                  <c:v>7.4057350569242106E-2</c:v>
                </c:pt>
                <c:pt idx="5">
                  <c:v>1.71566581153853E-2</c:v>
                </c:pt>
                <c:pt idx="6">
                  <c:v>0.27305451835601086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08520"/>
        <c:axId val="342906168"/>
      </c:barChart>
      <c:catAx>
        <c:axId val="3429085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2906168"/>
        <c:crosses val="autoZero"/>
        <c:auto val="1"/>
        <c:lblAlgn val="ctr"/>
        <c:lblOffset val="100"/>
        <c:noMultiLvlLbl val="0"/>
      </c:catAx>
      <c:valAx>
        <c:axId val="342906168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085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77716395369987"/>
          <c:y val="5.3447162967971966E-2"/>
          <c:w val="0.91655444063294156"/>
          <c:h val="0.6752418477255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3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7761873405546696"/>
                  <c:y val="-0.1149339256609060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193273105930012"/>
                  <c:y val="5.97783792377904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Нет, не приходилось</c:v>
                </c:pt>
                <c:pt idx="1">
                  <c:v>Да, приходилось</c:v>
                </c:pt>
              </c:strCache>
            </c:strRef>
          </c:cat>
          <c:val>
            <c:numRef>
              <c:f>Лист1!$B$2:$B$3</c:f>
              <c:numCache>
                <c:formatCode>#,##0%</c:formatCode>
                <c:ptCount val="2"/>
                <c:pt idx="0">
                  <c:v>0.91486130566312684</c:v>
                </c:pt>
                <c:pt idx="1">
                  <c:v>8.5138694336874168E-2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6"/>
      </c:pieChart>
    </c:plotArea>
    <c:legend>
      <c:legendPos val="b"/>
      <c:legendEntry>
        <c:idx val="0"/>
        <c:txPr>
          <a:bodyPr/>
          <a:lstStyle/>
          <a:p>
            <a:pPr>
              <a:defRPr sz="3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200"/>
            </a:pPr>
            <a:endParaRPr lang="ru-RU"/>
          </a:p>
        </c:txPr>
      </c:legendEntry>
      <c:layout>
        <c:manualLayout>
          <c:xMode val="edge"/>
          <c:yMode val="edge"/>
          <c:x val="0.28136732704996176"/>
          <c:y val="0.7936119471573867"/>
          <c:w val="0.68235907815798269"/>
          <c:h val="0.20376776317783038"/>
        </c:manualLayout>
      </c:layout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196162368715938"/>
          <c:y val="5.3677900305107336E-2"/>
          <c:w val="0.45897813888189032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4"/>
                <c:pt idx="0">
                  <c:v>С Европротоколом оформление ДТП заняло гораздо меньше времени, чем обычно</c:v>
                </c:pt>
                <c:pt idx="1">
                  <c:v>Пользовались Европротокол, тем более, что лимит выплат возрос до 50 тыс.руб.</c:v>
                </c:pt>
                <c:pt idx="2">
                  <c:v>Пользовались Европротоколом, но есть недостатки, над которыми еще нужно поработать</c:v>
                </c:pt>
                <c:pt idx="3">
                  <c:v>Все участники процесса (другая сторона в ДТП, страховая компания) действовали слаженно и корректно</c:v>
                </c:pt>
              </c:strCache>
            </c:strRef>
          </c:cat>
          <c:val>
            <c:numRef>
              <c:f>Лист1!$B$2:$B$6</c:f>
              <c:numCache>
                <c:formatCode>#,##0%</c:formatCode>
                <c:ptCount val="4"/>
                <c:pt idx="0">
                  <c:v>0.61192924577803953</c:v>
                </c:pt>
                <c:pt idx="1">
                  <c:v>0.17573653881239035</c:v>
                </c:pt>
                <c:pt idx="2">
                  <c:v>9.7378294935984239E-2</c:v>
                </c:pt>
                <c:pt idx="3">
                  <c:v>7.5957654599658864E-2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08912"/>
        <c:axId val="341708760"/>
      </c:barChart>
      <c:catAx>
        <c:axId val="342908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ru-RU"/>
          </a:p>
        </c:txPr>
        <c:crossAx val="341708760"/>
        <c:crosses val="autoZero"/>
        <c:auto val="1"/>
        <c:lblAlgn val="ctr"/>
        <c:lblOffset val="100"/>
        <c:noMultiLvlLbl val="0"/>
      </c:catAx>
      <c:valAx>
        <c:axId val="341708760"/>
        <c:scaling>
          <c:orientation val="minMax"/>
          <c:max val="1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08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6"/>
                <c:pt idx="0">
                  <c:v>Не было / Не попадал в ДТП</c:v>
                </c:pt>
                <c:pt idx="1">
                  <c:v>Нет уверенности, что смогу оформить правильно все документы</c:v>
                </c:pt>
                <c:pt idx="2">
                  <c:v>Сумма ущерба явно превышала лимит выплат в 50 тысяч</c:v>
                </c:pt>
                <c:pt idx="3">
                  <c:v>Не доверяю системе Европротокола в целом</c:v>
                </c:pt>
                <c:pt idx="4">
                  <c:v>Не смог(ла) договориться с другой стороны ДТП</c:v>
                </c:pt>
                <c:pt idx="5">
                  <c:v>В ДТП участвовало более 2-х авто</c:v>
                </c:pt>
              </c:strCache>
            </c:strRef>
          </c:cat>
          <c:val>
            <c:numRef>
              <c:f>Лист1!$B$2:$B$9</c:f>
              <c:numCache>
                <c:formatCode>#,##0%</c:formatCode>
                <c:ptCount val="6"/>
                <c:pt idx="0">
                  <c:v>0.7113789115894269</c:v>
                </c:pt>
                <c:pt idx="1">
                  <c:v>0.15227893815952409</c:v>
                </c:pt>
                <c:pt idx="2">
                  <c:v>6.1966578830928536E-2</c:v>
                </c:pt>
                <c:pt idx="3">
                  <c:v>5.9752938431555505E-2</c:v>
                </c:pt>
                <c:pt idx="4">
                  <c:v>5.366765788698042E-2</c:v>
                </c:pt>
                <c:pt idx="5">
                  <c:v>3.1959129324758313E-2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10088"/>
        <c:axId val="343319232"/>
      </c:barChart>
      <c:catAx>
        <c:axId val="342910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aseline="0"/>
            </a:pPr>
            <a:endParaRPr lang="ru-RU"/>
          </a:p>
        </c:txPr>
        <c:crossAx val="343319232"/>
        <c:crosses val="autoZero"/>
        <c:auto val="1"/>
        <c:lblAlgn val="ctr"/>
        <c:lblOffset val="100"/>
        <c:noMultiLvlLbl val="0"/>
      </c:catAx>
      <c:valAx>
        <c:axId val="343319232"/>
        <c:scaling>
          <c:orientation val="minMax"/>
          <c:max val="1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10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40524779654189"/>
          <c:y val="2.8112877456414515E-2"/>
          <c:w val="0.56259475220346056"/>
          <c:h val="0.971886921245575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Больше не будет споров между страховщиками и страхователями</c:v>
                </c:pt>
                <c:pt idx="1">
                  <c:v>Актуальность данных ценовых справочников нужно проверять чаще</c:v>
                </c:pt>
                <c:pt idx="2">
                  <c:v>Это долгожданная мера, она наведет порядок на рынке ОСАГО</c:v>
                </c:pt>
                <c:pt idx="3">
                  <c:v>Она плоха для мошенников и "автоюристов", но поможет страхователям</c:v>
                </c:pt>
                <c:pt idx="4">
                  <c:v>Единая методика увеличит выплаты</c:v>
                </c:pt>
                <c:pt idx="5">
                  <c:v>Мне все равно</c:v>
                </c:pt>
                <c:pt idx="6">
                  <c:v>Мне не нравится эта идея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7"/>
                <c:pt idx="0">
                  <c:v>0.39556214892790442</c:v>
                </c:pt>
                <c:pt idx="1">
                  <c:v>0.37459469913915655</c:v>
                </c:pt>
                <c:pt idx="2">
                  <c:v>0.25495606863091008</c:v>
                </c:pt>
                <c:pt idx="3">
                  <c:v>0.2136716123580687</c:v>
                </c:pt>
                <c:pt idx="4">
                  <c:v>0.17866900818499376</c:v>
                </c:pt>
                <c:pt idx="5">
                  <c:v>0.12460327790904949</c:v>
                </c:pt>
                <c:pt idx="6">
                  <c:v>3.6041689709595995E-2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9624"/>
        <c:axId val="343320016"/>
      </c:barChart>
      <c:catAx>
        <c:axId val="343319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20016"/>
        <c:crosses val="autoZero"/>
        <c:auto val="1"/>
        <c:lblAlgn val="ctr"/>
        <c:lblOffset val="100"/>
        <c:noMultiLvlLbl val="0"/>
      </c:catAx>
      <c:valAx>
        <c:axId val="343320016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9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22693438102"/>
          <c:y val="3.3101414657630633E-2"/>
          <c:w val="0.50591985822029495"/>
          <c:h val="0.966898585342369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8"/>
                <c:pt idx="0">
                  <c:v>Вводить жесткий контроль на рынке ОСАГО со стороны государства и контролирующих органов</c:v>
                </c:pt>
                <c:pt idx="1">
                  <c:v>Ужесточать ответственность за мошенничество  и "автоподставы"</c:v>
                </c:pt>
                <c:pt idx="2">
                  <c:v>Повышать "страховую грамотность" водителей</c:v>
                </c:pt>
                <c:pt idx="3">
                  <c:v>Вводить дополнительные методы стимулирования автовладельцев страховщиками за безаварийную езду</c:v>
                </c:pt>
                <c:pt idx="4">
                  <c:v>Вводить свободные тарифы на ОСАГО, как на Западе</c:v>
                </c:pt>
                <c:pt idx="5">
                  <c:v>Поддерживать и субсидировать страховые компании, занимающиеся ОСАГО</c:v>
                </c:pt>
                <c:pt idx="6">
                  <c:v>Увеличивать выплаты по ОСАГО, даже если увеличатся тарифы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Лист1!$B$2:$B$10</c:f>
              <c:numCache>
                <c:formatCode>#,##0%</c:formatCode>
                <c:ptCount val="8"/>
                <c:pt idx="0">
                  <c:v>0.58542557043236243</c:v>
                </c:pt>
                <c:pt idx="1">
                  <c:v>0.58021757519430006</c:v>
                </c:pt>
                <c:pt idx="2">
                  <c:v>0.50899309362509826</c:v>
                </c:pt>
                <c:pt idx="3">
                  <c:v>0.49361134101311149</c:v>
                </c:pt>
                <c:pt idx="4">
                  <c:v>0.23087731145771084</c:v>
                </c:pt>
                <c:pt idx="5">
                  <c:v>0.21460551456079041</c:v>
                </c:pt>
                <c:pt idx="6">
                  <c:v>0.15676581239958284</c:v>
                </c:pt>
                <c:pt idx="7">
                  <c:v>5.533206161457048E-2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21584"/>
        <c:axId val="343320408"/>
      </c:barChart>
      <c:catAx>
        <c:axId val="343321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3320408"/>
        <c:crosses val="autoZero"/>
        <c:auto val="1"/>
        <c:lblAlgn val="ctr"/>
        <c:lblOffset val="100"/>
        <c:noMultiLvlLbl val="0"/>
      </c:catAx>
      <c:valAx>
        <c:axId val="343320408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21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22693438102"/>
          <c:y val="5.367781556017566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Все перечисленное</c:v>
                </c:pt>
                <c:pt idx="1">
                  <c:v>Центральные органы власти (Государственная дума, Центробанк, Правительство РФ, президент, Премьер и т.п.)</c:v>
                </c:pt>
                <c:pt idx="2">
                  <c:v>Общественность (эксперты, руководители автомобильных, пешеходных движений)</c:v>
                </c:pt>
                <c:pt idx="3">
                  <c:v>Страховое сообщество / страховые компании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#,##0%</c:formatCode>
                <c:ptCount val="5"/>
                <c:pt idx="0">
                  <c:v>0.4461793590401601</c:v>
                </c:pt>
                <c:pt idx="1">
                  <c:v>0.29205240857161391</c:v>
                </c:pt>
                <c:pt idx="2">
                  <c:v>0.23698984753001651</c:v>
                </c:pt>
                <c:pt idx="3">
                  <c:v>0.21470036147253188</c:v>
                </c:pt>
                <c:pt idx="4">
                  <c:v>3.7920009822437109E-2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06688"/>
        <c:axId val="343317272"/>
      </c:barChart>
      <c:catAx>
        <c:axId val="343306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17272"/>
        <c:crosses val="autoZero"/>
        <c:auto val="1"/>
        <c:lblAlgn val="ctr"/>
        <c:lblOffset val="100"/>
        <c:noMultiLvlLbl val="0"/>
      </c:catAx>
      <c:valAx>
        <c:axId val="343317272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06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22693438102"/>
          <c:y val="5.3677815560175653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Должны проводить проверки на предмет действий недобросовестных страховщиков / мошенников / автоюристов</c:v>
                </c:pt>
                <c:pt idx="1">
                  <c:v>Должны помогать в реализации программы по повышению страховой грамотности населения</c:v>
                </c:pt>
                <c:pt idx="2">
                  <c:v>Реализовывать совместные программы с банками, станциями ТО и т.д.</c:v>
                </c:pt>
                <c:pt idx="3">
                  <c:v>Должны оказывать помощь по введению специальных курсов, посвященных ОСАГО, для учащихся автошкол</c:v>
                </c:pt>
                <c:pt idx="4">
                  <c:v>Нет, не должны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6"/>
                <c:pt idx="0">
                  <c:v>0.47885037574933936</c:v>
                </c:pt>
                <c:pt idx="1">
                  <c:v>0.4224764456165509</c:v>
                </c:pt>
                <c:pt idx="2">
                  <c:v>0.33565920362120782</c:v>
                </c:pt>
                <c:pt idx="3">
                  <c:v>0.30607854972702453</c:v>
                </c:pt>
                <c:pt idx="4">
                  <c:v>9.1552793485610268E-2</c:v>
                </c:pt>
                <c:pt idx="5">
                  <c:v>0.14198864798532651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7664"/>
        <c:axId val="343311392"/>
      </c:barChart>
      <c:catAx>
        <c:axId val="343317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11392"/>
        <c:crosses val="autoZero"/>
        <c:auto val="1"/>
        <c:lblAlgn val="ctr"/>
        <c:lblOffset val="100"/>
        <c:noMultiLvlLbl val="0"/>
      </c:catAx>
      <c:valAx>
        <c:axId val="343311392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7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Нужно ввести обязательные курсы для обучающихся в автошколах</c:v>
                </c:pt>
                <c:pt idx="1">
                  <c:v>Курсы нужны, но только по желанию самих учащихся</c:v>
                </c:pt>
                <c:pt idx="2">
                  <c:v>Нужны добровольные курсы страховой грамотности, как для учащихся, так и для водителей</c:v>
                </c:pt>
                <c:pt idx="3">
                  <c:v>Нужно ввести обязательные курсы страховой грамотности и для учащихся автошкол, и для водителей</c:v>
                </c:pt>
                <c:pt idx="4">
                  <c:v>Нужны обязательные курсы для обучающихся и курсы по желанию для водителей</c:v>
                </c:pt>
                <c:pt idx="5">
                  <c:v>Нет, курсы не нужны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7"/>
                <c:pt idx="0">
                  <c:v>0.45373090478126094</c:v>
                </c:pt>
                <c:pt idx="1">
                  <c:v>0.24018528546916451</c:v>
                </c:pt>
                <c:pt idx="2">
                  <c:v>8.7036497679208569E-2</c:v>
                </c:pt>
                <c:pt idx="3">
                  <c:v>7.4362650024697496E-2</c:v>
                </c:pt>
                <c:pt idx="4">
                  <c:v>3.0929513516130512E-2</c:v>
                </c:pt>
                <c:pt idx="5">
                  <c:v>7.0374637899137948E-2</c:v>
                </c:pt>
                <c:pt idx="6">
                  <c:v>4.3380510630406023E-2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4136"/>
        <c:axId val="343307864"/>
      </c:barChart>
      <c:catAx>
        <c:axId val="343314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3307864"/>
        <c:crosses val="autoZero"/>
        <c:auto val="1"/>
        <c:lblAlgn val="ctr"/>
        <c:lblOffset val="100"/>
        <c:noMultiLvlLbl val="0"/>
      </c:catAx>
      <c:valAx>
        <c:axId val="343307864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41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92443074522042"/>
          <c:y val="5.3677765605482257E-2"/>
          <c:w val="0.55507556925478163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Несмотря на недостатки ОСАГО, оно необходимо водителям</c:v>
                </c:pt>
                <c:pt idx="1">
                  <c:v>ОСАГО давно воспринимается мною как "данность"</c:v>
                </c:pt>
                <c:pt idx="2">
                  <c:v>Пока недостатков в системе больше, чем достоинств</c:v>
                </c:pt>
                <c:pt idx="3">
                  <c:v>Без ОСАГО было бы страшно выезжать на дорогу (из опасения попасть в аварию с очень дорогим авто)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#,##0%</c:formatCode>
                <c:ptCount val="5"/>
                <c:pt idx="0">
                  <c:v>0.5411577483265092</c:v>
                </c:pt>
                <c:pt idx="1">
                  <c:v>0.53948599163758704</c:v>
                </c:pt>
                <c:pt idx="2">
                  <c:v>0.30390504835737531</c:v>
                </c:pt>
                <c:pt idx="3">
                  <c:v>0.25339380413166634</c:v>
                </c:pt>
                <c:pt idx="4">
                  <c:v>1.0009509124892502E-2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1711504"/>
        <c:axId val="341712288"/>
      </c:barChart>
      <c:catAx>
        <c:axId val="341711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txPr>
          <a:bodyPr/>
          <a:lstStyle/>
          <a:p>
            <a:pPr>
              <a:defRPr sz="1200" baseline="0"/>
            </a:pPr>
            <a:endParaRPr lang="ru-RU"/>
          </a:p>
        </c:txPr>
        <c:crossAx val="341712288"/>
        <c:crosses val="autoZero"/>
        <c:auto val="1"/>
        <c:lblAlgn val="ctr"/>
        <c:lblOffset val="100"/>
        <c:noMultiLvlLbl val="0"/>
      </c:catAx>
      <c:valAx>
        <c:axId val="341712288"/>
        <c:scaling>
          <c:orientation val="minMax"/>
          <c:max val="0.70000000000000062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1711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Все эти вопросы</c:v>
                </c:pt>
                <c:pt idx="1">
                  <c:v>Правила пользования Европротоколом</c:v>
                </c:pt>
                <c:pt idx="2">
                  <c:v>Общие юридические вопросы, связанные со страхованием</c:v>
                </c:pt>
                <c:pt idx="3">
                  <c:v>Правила оформления полисов и правила получения страховки</c:v>
                </c:pt>
                <c:pt idx="4">
                  <c:v>Правила использования Единой методикой расчета ущерба при ДТП</c:v>
                </c:pt>
                <c:pt idx="5">
                  <c:v>Выявление мошеннических схем и "автоподстав"</c:v>
                </c:pt>
                <c:pt idx="6">
                  <c:v>Фин.грамотность в страховании как выбрать наиболее выгодные условия</c:v>
                </c:pt>
                <c:pt idx="7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#,##0%</c:formatCode>
                <c:ptCount val="8"/>
                <c:pt idx="0">
                  <c:v>0.43822634758869305</c:v>
                </c:pt>
                <c:pt idx="1">
                  <c:v>0.33667421508570744</c:v>
                </c:pt>
                <c:pt idx="2">
                  <c:v>0.30374444765661268</c:v>
                </c:pt>
                <c:pt idx="3">
                  <c:v>0.27448285735790295</c:v>
                </c:pt>
                <c:pt idx="4">
                  <c:v>0.24154300362645359</c:v>
                </c:pt>
                <c:pt idx="5">
                  <c:v>0.20486918887280609</c:v>
                </c:pt>
                <c:pt idx="6">
                  <c:v>0.14058257678180069</c:v>
                </c:pt>
                <c:pt idx="7">
                  <c:v>4.6228732925114396E-2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6880"/>
        <c:axId val="343307080"/>
      </c:barChart>
      <c:catAx>
        <c:axId val="343316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3307080"/>
        <c:crosses val="autoZero"/>
        <c:auto val="1"/>
        <c:lblAlgn val="ctr"/>
        <c:lblOffset val="100"/>
        <c:noMultiLvlLbl val="0"/>
      </c:catAx>
      <c:valAx>
        <c:axId val="343307080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6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44215667956088"/>
          <c:y val="4.3506041031760971E-2"/>
          <c:w val="0.46784006322529892"/>
          <c:h val="0.956493958968239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Кризис приведет к дальнейшему повышению стоимости тарифов на ОСАГО</c:v>
                </c:pt>
                <c:pt idx="1">
                  <c:v>Реальные выплаты по ОСАГО не будут покрывать издержки на ремонт</c:v>
                </c:pt>
                <c:pt idx="2">
                  <c:v>ОСАГО не сможет гарантировать автомобилистам полную финансовую защиту при ДТП</c:v>
                </c:pt>
                <c:pt idx="3">
                  <c:v>Продажи полисов будут сокращаться, так как продажи автомобилей падают, число новых автомобилей сокращается</c:v>
                </c:pt>
                <c:pt idx="4">
                  <c:v>Ухудшится качество ремонта автомобилей, попавших в ДТП, в случае выбора ремонта автомобиля</c:v>
                </c:pt>
                <c:pt idx="5">
                  <c:v>Водители будут реже пользоваться "липовыми" полисами, иначе в случае ДТП не смогут восп-ся услугами страховой компании</c:v>
                </c:pt>
                <c:pt idx="6">
                  <c:v>В "борьбе за клиента" улучшится качество предоставляемых услуг (качество ремонта, сроки получения выплат и т.д.)</c:v>
                </c:pt>
                <c:pt idx="7">
                  <c:v>Увеличится количество страховщиков</c:v>
                </c:pt>
                <c:pt idx="8">
                  <c:v>Никак на скажется</c:v>
                </c:pt>
                <c:pt idx="9">
                  <c:v>Затрудняюсь ответить</c:v>
                </c:pt>
              </c:strCache>
            </c:strRef>
          </c:cat>
          <c:val>
            <c:numRef>
              <c:f>Лист1!$B$2:$B$11</c:f>
              <c:numCache>
                <c:formatCode>#,##0%</c:formatCode>
                <c:ptCount val="10"/>
                <c:pt idx="0">
                  <c:v>0.5430165745682215</c:v>
                </c:pt>
                <c:pt idx="1">
                  <c:v>0.4457685858833399</c:v>
                </c:pt>
                <c:pt idx="2">
                  <c:v>0.41974146036331128</c:v>
                </c:pt>
                <c:pt idx="3">
                  <c:v>0.2492785573200017</c:v>
                </c:pt>
                <c:pt idx="4">
                  <c:v>0.20205630581924741</c:v>
                </c:pt>
                <c:pt idx="5">
                  <c:v>0.15291342466257318</c:v>
                </c:pt>
                <c:pt idx="6">
                  <c:v>0.13583813270328254</c:v>
                </c:pt>
                <c:pt idx="7">
                  <c:v>5.904863377089789E-2</c:v>
                </c:pt>
                <c:pt idx="8">
                  <c:v>6.6994411526927422E-2</c:v>
                </c:pt>
                <c:pt idx="9">
                  <c:v>8.2795694026501193E-2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07472"/>
        <c:axId val="343312960"/>
      </c:barChart>
      <c:catAx>
        <c:axId val="3433074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3312960"/>
        <c:crosses val="autoZero"/>
        <c:auto val="1"/>
        <c:lblAlgn val="ctr"/>
        <c:lblOffset val="100"/>
        <c:noMultiLvlLbl val="0"/>
      </c:catAx>
      <c:valAx>
        <c:axId val="343312960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07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388107044079486"/>
          <c:y val="5.3677806712701621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Категорически не приемлю нарушение закона и найду способ купить полис (в другом регионе и пр.)</c:v>
                </c:pt>
                <c:pt idx="1">
                  <c:v>Буду писать жалобы в вышестоящие инстанции, в СМИ, в Интернете, Губернатору, Президенту и т.п.</c:v>
                </c:pt>
                <c:pt idx="2">
                  <c:v>Пойду на нарушение закона  и буду ездить без полиса</c:v>
                </c:pt>
                <c:pt idx="3">
                  <c:v>Не буду пользоваться автомобилем</c:v>
                </c:pt>
                <c:pt idx="4">
                  <c:v>Куплю поддельный ("липовый") полис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6"/>
                <c:pt idx="0">
                  <c:v>0.46024838484146935</c:v>
                </c:pt>
                <c:pt idx="1">
                  <c:v>0.3430767970590235</c:v>
                </c:pt>
                <c:pt idx="2">
                  <c:v>0.16449637816634893</c:v>
                </c:pt>
                <c:pt idx="3">
                  <c:v>0.11330120335968209</c:v>
                </c:pt>
                <c:pt idx="4">
                  <c:v>7.6045136394938956E-2</c:v>
                </c:pt>
                <c:pt idx="5">
                  <c:v>0.14094123232028219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1784"/>
        <c:axId val="343313352"/>
      </c:barChart>
      <c:catAx>
        <c:axId val="343311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13352"/>
        <c:crosses val="autoZero"/>
        <c:auto val="1"/>
        <c:lblAlgn val="ctr"/>
        <c:lblOffset val="100"/>
        <c:noMultiLvlLbl val="0"/>
      </c:catAx>
      <c:valAx>
        <c:axId val="343313352"/>
        <c:scaling>
          <c:orientation val="minMax"/>
          <c:max val="1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17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Рост тарифов на ОСАГО должен ежегодно регулироваться государством</c:v>
                </c:pt>
                <c:pt idx="1">
                  <c:v>Тарифы на ОСАГО должны индексироваться в зависимости от уровня инфляции</c:v>
                </c:pt>
                <c:pt idx="2">
                  <c:v>Тарифы нужно сделать свободными</c:v>
                </c:pt>
                <c:pt idx="3">
                  <c:v>В "прибыльных" регионах тарифы нужно снижать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#,##0%</c:formatCode>
                <c:ptCount val="5"/>
                <c:pt idx="0">
                  <c:v>0.4085392821106178</c:v>
                </c:pt>
                <c:pt idx="1">
                  <c:v>0.29814757736011732</c:v>
                </c:pt>
                <c:pt idx="2">
                  <c:v>0.16069380036809369</c:v>
                </c:pt>
                <c:pt idx="3">
                  <c:v>6.1835743401347273E-2</c:v>
                </c:pt>
                <c:pt idx="4">
                  <c:v>7.078359675982944E-2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09824"/>
        <c:axId val="343308648"/>
      </c:barChart>
      <c:catAx>
        <c:axId val="343309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08648"/>
        <c:crosses val="autoZero"/>
        <c:auto val="1"/>
        <c:lblAlgn val="ctr"/>
        <c:lblOffset val="100"/>
        <c:noMultiLvlLbl val="0"/>
      </c:catAx>
      <c:valAx>
        <c:axId val="343308648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09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30223301796"/>
          <c:y val="5.3677778939185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ОСАГО определенно улучшается, но еще есть над чем поработать</c:v>
                </c:pt>
                <c:pt idx="1">
                  <c:v>Я с подозрением отношусь к любым нововведениям</c:v>
                </c:pt>
                <c:pt idx="2">
                  <c:v>Отрасль "повернулась лицом" к автовладельцам</c:v>
                </c:pt>
                <c:pt idx="3">
                  <c:v>Видно, что власти занимаются ОСАГО</c:v>
                </c:pt>
                <c:pt idx="4">
                  <c:v>Повышения лимитов, тарифов, введение новых систем мне не нужно</c:v>
                </c:pt>
                <c:pt idx="5">
                  <c:v>Чем чаще повышаются лимиты, тем лучше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7"/>
                <c:pt idx="0">
                  <c:v>0.28972946970885788</c:v>
                </c:pt>
                <c:pt idx="1">
                  <c:v>0.24867253690030411</c:v>
                </c:pt>
                <c:pt idx="2">
                  <c:v>0.23496963099722826</c:v>
                </c:pt>
                <c:pt idx="3">
                  <c:v>0.21388296578252064</c:v>
                </c:pt>
                <c:pt idx="4">
                  <c:v>0.17042795850440834</c:v>
                </c:pt>
                <c:pt idx="5">
                  <c:v>8.6888041426692098E-2</c:v>
                </c:pt>
                <c:pt idx="6">
                  <c:v>0.10817408226749273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3318056"/>
        <c:axId val="343314528"/>
      </c:barChart>
      <c:catAx>
        <c:axId val="343318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aseline="0"/>
            </a:pPr>
            <a:endParaRPr lang="ru-RU"/>
          </a:p>
        </c:txPr>
        <c:crossAx val="343314528"/>
        <c:crosses val="autoZero"/>
        <c:auto val="1"/>
        <c:lblAlgn val="ctr"/>
        <c:lblOffset val="100"/>
        <c:noMultiLvlLbl val="0"/>
      </c:catAx>
      <c:valAx>
        <c:axId val="343314528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33180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60540641683082E-2"/>
          <c:y val="9.2409600166904198E-4"/>
          <c:w val="0.86062486396355753"/>
          <c:h val="0.9990758407321405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 w="24678">
              <a:noFill/>
              <a:prstDash val="solid"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3600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3600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7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3600" smtClean="0"/>
                      <a:t>1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3600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3600" smtClean="0"/>
                      <a:t>3</a:t>
                    </a:r>
                    <a:r>
                      <a:rPr lang="en-US" smtClean="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3600" smtClean="0"/>
                      <a:t>3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Упростить процедуру получения выплат </c:v>
                </c:pt>
                <c:pt idx="1">
                  <c:v>Повысить качество обслуживания </c:v>
                </c:pt>
                <c:pt idx="2">
                  <c:v>Ввести дополнительные методы стимулирования автовладельцев страховщиками за безаварийную езду</c:v>
                </c:pt>
                <c:pt idx="3">
                  <c:v>Позволить оформлять полис через Интернет </c:v>
                </c:pt>
                <c:pt idx="4">
                  <c:v>Ввести электронный полис ОСАГО</c:v>
                </c:pt>
                <c:pt idx="5">
                  <c:v>Оформлять полис на водителя, без привязки к автомобилю </c:v>
                </c:pt>
                <c:pt idx="6">
                  <c:v>Привязать тариф к уровню инфляции</c:v>
                </c:pt>
                <c:pt idx="7">
                  <c:v>Увеличить максимальную сумму страхования </c:v>
                </c:pt>
                <c:pt idx="8">
                  <c:v>Привязать региональные коэффициенты к уровню инфляции</c:v>
                </c:pt>
                <c:pt idx="9">
                  <c:v>Расширение Европротокола</c:v>
                </c:pt>
                <c:pt idx="10">
                  <c:v>Увеличить лимит выплат даже за счет увеличения роста тарифов</c:v>
                </c:pt>
                <c:pt idx="11">
                  <c:v>Ввести свободный тариф</c:v>
                </c:pt>
              </c:strCache>
            </c:strRef>
          </c:cat>
          <c:val>
            <c:numRef>
              <c:f>Sheet1!$B$2:$B$13</c:f>
              <c:numCache>
                <c:formatCode>#,##0%</c:formatCode>
                <c:ptCount val="12"/>
                <c:pt idx="0">
                  <c:v>-4.9374426304747282E-3</c:v>
                </c:pt>
                <c:pt idx="1">
                  <c:v>-1.2290426247242721E-2</c:v>
                </c:pt>
                <c:pt idx="2">
                  <c:v>-3.1871131822212281E-2</c:v>
                </c:pt>
                <c:pt idx="3">
                  <c:v>-0.11109358471580102</c:v>
                </c:pt>
                <c:pt idx="4">
                  <c:v>-7.8507992622983094E-2</c:v>
                </c:pt>
                <c:pt idx="5">
                  <c:v>-0.154804677994763</c:v>
                </c:pt>
                <c:pt idx="6">
                  <c:v>-0.18489936125480699</c:v>
                </c:pt>
                <c:pt idx="7">
                  <c:v>-0.16998162498623501</c:v>
                </c:pt>
                <c:pt idx="8">
                  <c:v>-0.18319950482307301</c:v>
                </c:pt>
                <c:pt idx="9">
                  <c:v>-9.3001105852807797E-2</c:v>
                </c:pt>
                <c:pt idx="10">
                  <c:v>-0.34572647523383693</c:v>
                </c:pt>
                <c:pt idx="11">
                  <c:v>-0.32743120167229955</c:v>
                </c:pt>
              </c:numCache>
            </c:numRef>
          </c:val>
        </c:ser>
        <c:ser>
          <c:idx val="2"/>
          <c:order val="1"/>
          <c:spPr>
            <a:solidFill>
              <a:schemeClr val="accent2"/>
            </a:solidFill>
            <a:ln w="24678">
              <a:noFill/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Упростить процедуру получения выплат </c:v>
                </c:pt>
                <c:pt idx="1">
                  <c:v>Повысить качество обслуживания </c:v>
                </c:pt>
                <c:pt idx="2">
                  <c:v>Ввести дополнительные методы стимулирования автовладельцев страховщиками за безаварийную езду</c:v>
                </c:pt>
                <c:pt idx="3">
                  <c:v>Позволить оформлять полис через Интернет </c:v>
                </c:pt>
                <c:pt idx="4">
                  <c:v>Ввести электронный полис ОСАГО</c:v>
                </c:pt>
                <c:pt idx="5">
                  <c:v>Оформлять полис на водителя, без привязки к автомобилю </c:v>
                </c:pt>
                <c:pt idx="6">
                  <c:v>Привязать тариф к уровню инфляции</c:v>
                </c:pt>
                <c:pt idx="7">
                  <c:v>Увеличить максимальную сумму страхования </c:v>
                </c:pt>
                <c:pt idx="8">
                  <c:v>Привязать региональные коэффициенты к уровню инфляции</c:v>
                </c:pt>
                <c:pt idx="9">
                  <c:v>Расширение Европротокола</c:v>
                </c:pt>
                <c:pt idx="10">
                  <c:v>Увеличить лимит выплат даже за счет увеличения роста тарифов</c:v>
                </c:pt>
                <c:pt idx="11">
                  <c:v>Ввести свободный тариф</c:v>
                </c:pt>
              </c:strCache>
            </c:strRef>
          </c:cat>
          <c:val>
            <c:numRef>
              <c:f>Sheet1!$C$2:$C$13</c:f>
              <c:numCache>
                <c:formatCode>#,##0%</c:formatCode>
                <c:ptCount val="12"/>
                <c:pt idx="0">
                  <c:v>0.96129390067743581</c:v>
                </c:pt>
                <c:pt idx="1">
                  <c:v>0.93741095346282954</c:v>
                </c:pt>
                <c:pt idx="2">
                  <c:v>0.88458391636270239</c:v>
                </c:pt>
                <c:pt idx="3">
                  <c:v>0.77335376899159103</c:v>
                </c:pt>
                <c:pt idx="4">
                  <c:v>0.71178190882894332</c:v>
                </c:pt>
                <c:pt idx="5">
                  <c:v>0.68649460985518262</c:v>
                </c:pt>
                <c:pt idx="6">
                  <c:v>0.61008105599990003</c:v>
                </c:pt>
                <c:pt idx="7">
                  <c:v>0.58694203004973078</c:v>
                </c:pt>
                <c:pt idx="8">
                  <c:v>0.57287146793480759</c:v>
                </c:pt>
                <c:pt idx="9">
                  <c:v>0.41275455446013598</c:v>
                </c:pt>
                <c:pt idx="10">
                  <c:v>0.37392404735861579</c:v>
                </c:pt>
                <c:pt idx="11">
                  <c:v>0.30474468544548888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1715032"/>
        <c:axId val="341708368"/>
      </c:barChart>
      <c:catAx>
        <c:axId val="341715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solidFill>
              <a:srgbClr val="575B5D"/>
            </a:solidFill>
          </a:ln>
        </c:spPr>
        <c:crossAx val="3417083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1708368"/>
        <c:scaling>
          <c:orientation val="minMax"/>
          <c:max val="1"/>
          <c:min val="-1"/>
        </c:scaling>
        <c:delete val="1"/>
        <c:axPos val="t"/>
        <c:numFmt formatCode="#,##0%" sourceLinked="1"/>
        <c:majorTickMark val="out"/>
        <c:minorTickMark val="none"/>
        <c:tickLblPos val="none"/>
        <c:crossAx val="341715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Trebuchet MS"/>
          <a:cs typeface="Trebuchet M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92443074522042"/>
          <c:y val="5.367776560548225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Полностью НЕ согласен</c:v>
                </c:pt>
                <c:pt idx="1">
                  <c:v>Скорее Не согласен</c:v>
                </c:pt>
                <c:pt idx="2">
                  <c:v>В чем-то согласен, в чем-то не согласен</c:v>
                </c:pt>
                <c:pt idx="3">
                  <c:v>Скорее согласен</c:v>
                </c:pt>
                <c:pt idx="4">
                  <c:v>Полностью согласен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#,##0%</c:formatCode>
                <c:ptCount val="6"/>
                <c:pt idx="0">
                  <c:v>5.9044836946838958E-2</c:v>
                </c:pt>
                <c:pt idx="1">
                  <c:v>6.0570954048224414E-2</c:v>
                </c:pt>
                <c:pt idx="2">
                  <c:v>0.18435594924668827</c:v>
                </c:pt>
                <c:pt idx="3">
                  <c:v>0.34106853997069003</c:v>
                </c:pt>
                <c:pt idx="4">
                  <c:v>0.31665404544680881</c:v>
                </c:pt>
                <c:pt idx="5">
                  <c:v>3.8305674340755845E-2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1712680"/>
        <c:axId val="341709152"/>
      </c:barChart>
      <c:catAx>
        <c:axId val="341712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1709152"/>
        <c:crosses val="autoZero"/>
        <c:auto val="1"/>
        <c:lblAlgn val="ctr"/>
        <c:lblOffset val="100"/>
        <c:noMultiLvlLbl val="0"/>
      </c:catAx>
      <c:valAx>
        <c:axId val="341709152"/>
        <c:scaling>
          <c:orientation val="minMax"/>
          <c:max val="0.9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1712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19622693438102"/>
          <c:y val="5.3677815560175687E-2"/>
          <c:w val="0.50591985822029495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Минимальную ставку - государство, остальное - рынок</c:v>
                </c:pt>
                <c:pt idx="1">
                  <c:v>Государство. Регулирующие органы лучше знают, каким должен быть тариф</c:v>
                </c:pt>
                <c:pt idx="2">
                  <c:v>Рынок: свободная конкуренция позволяет добиться самого лучшего сервиса и соотношения "цена - качество"</c:v>
                </c:pt>
                <c:pt idx="3">
                  <c:v>Тариф должен быть "свободным", как за рубежом. Это позволит обеспечить высокие лимиты выплат</c:v>
                </c:pt>
                <c:pt idx="4">
                  <c:v>Тарифы должны устанавливаться "сверху", даже если от государства потребуется субсидирование выплат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Лист1!$B$2:$B$8</c:f>
              <c:numCache>
                <c:formatCode>#,##0%</c:formatCode>
                <c:ptCount val="6"/>
                <c:pt idx="0">
                  <c:v>0.31316181795326303</c:v>
                </c:pt>
                <c:pt idx="1">
                  <c:v>0.29674579444891264</c:v>
                </c:pt>
                <c:pt idx="2">
                  <c:v>0.25211621059819533</c:v>
                </c:pt>
                <c:pt idx="3">
                  <c:v>0.23967731644293824</c:v>
                </c:pt>
                <c:pt idx="4">
                  <c:v>9.6298137161628924E-2</c:v>
                </c:pt>
                <c:pt idx="5">
                  <c:v>7.8403344865746571E-2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1710328"/>
        <c:axId val="341711112"/>
      </c:barChart>
      <c:catAx>
        <c:axId val="3417103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1711112"/>
        <c:crosses val="autoZero"/>
        <c:auto val="1"/>
        <c:lblAlgn val="ctr"/>
        <c:lblOffset val="100"/>
        <c:noMultiLvlLbl val="0"/>
      </c:catAx>
      <c:valAx>
        <c:axId val="341711112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17103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92443074522042"/>
          <c:y val="5.3677765605482257E-2"/>
          <c:w val="0.55507556925478163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Повышение тарифа  необходимо для роста выплат</c:v>
                </c:pt>
                <c:pt idx="1">
                  <c:v>Повышение справедливо, так как тариф не повышался 11 лет</c:v>
                </c:pt>
                <c:pt idx="2">
                  <c:v>Нейтрально:  все цены растут</c:v>
                </c:pt>
                <c:pt idx="3">
                  <c:v>Негативно: тариф надо было повышать постепенно</c:v>
                </c:pt>
                <c:pt idx="4">
                  <c:v>Негативно: Тариф должен зависеть от уровня инфляции и ни от чего больше</c:v>
                </c:pt>
                <c:pt idx="5">
                  <c:v>Мне все равно</c:v>
                </c:pt>
                <c:pt idx="6">
                  <c:v>Я не заметил роста / не слышал о повышении</c:v>
                </c:pt>
                <c:pt idx="7">
                  <c:v>Другое</c:v>
                </c:pt>
                <c:pt idx="8">
                  <c:v>Затрудняюсь ответить</c:v>
                </c:pt>
              </c:strCache>
            </c:strRef>
          </c:cat>
          <c:val>
            <c:numRef>
              <c:f>Лист1!$B$2:$B$10</c:f>
              <c:numCache>
                <c:formatCode>#,##0%</c:formatCode>
                <c:ptCount val="9"/>
                <c:pt idx="0">
                  <c:v>0.11</c:v>
                </c:pt>
                <c:pt idx="1">
                  <c:v>8.0000000000000043E-2</c:v>
                </c:pt>
                <c:pt idx="2">
                  <c:v>0.26</c:v>
                </c:pt>
                <c:pt idx="3">
                  <c:v>0.41000000000000031</c:v>
                </c:pt>
                <c:pt idx="4">
                  <c:v>0.44</c:v>
                </c:pt>
                <c:pt idx="5">
                  <c:v>1.0000000000000005E-2</c:v>
                </c:pt>
                <c:pt idx="6">
                  <c:v>1.0000000000000005E-2</c:v>
                </c:pt>
                <c:pt idx="7">
                  <c:v>1.0000000000000005E-2</c:v>
                </c:pt>
                <c:pt idx="8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12048"/>
        <c:axId val="342905384"/>
      </c:barChart>
      <c:catAx>
        <c:axId val="342912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txPr>
          <a:bodyPr/>
          <a:lstStyle/>
          <a:p>
            <a:pPr>
              <a:defRPr sz="1200" baseline="0"/>
            </a:pPr>
            <a:endParaRPr lang="ru-RU"/>
          </a:p>
        </c:txPr>
        <c:crossAx val="342905384"/>
        <c:crosses val="autoZero"/>
        <c:auto val="1"/>
        <c:lblAlgn val="ctr"/>
        <c:lblOffset val="100"/>
        <c:noMultiLvlLbl val="0"/>
      </c:catAx>
      <c:valAx>
        <c:axId val="342905384"/>
        <c:scaling>
          <c:orientation val="minMax"/>
          <c:max val="0.70000000000000062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12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79499500055574"/>
          <c:y val="2.4328308349100953E-2"/>
          <c:w val="0.70413588305003161"/>
          <c:h val="0.770634033029653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explosion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0.22781033588860525"/>
                  <c:y val="-0.1165477846455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171756378920871"/>
                  <c:y val="0.12861214706946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543719679294938"/>
                  <c:y val="-0.11366940963835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Не знаю, ни я, ни мои знакомые не попадали в ДТП и ОСАГО не пользовались</c:v>
                </c:pt>
                <c:pt idx="1">
                  <c:v>Да, выплаты по ОСАГО увеличились</c:v>
                </c:pt>
                <c:pt idx="2">
                  <c:v>Выплаты остались на прежнем уровне</c:v>
                </c:pt>
              </c:strCache>
            </c:strRef>
          </c:cat>
          <c:val>
            <c:numRef>
              <c:f>Лист1!$B$2:$B$4</c:f>
              <c:numCache>
                <c:formatCode>#,##0%</c:formatCode>
                <c:ptCount val="3"/>
                <c:pt idx="0">
                  <c:v>0.54591327926659583</c:v>
                </c:pt>
                <c:pt idx="1">
                  <c:v>0.25841318398303831</c:v>
                </c:pt>
                <c:pt idx="2">
                  <c:v>0.19567353675037119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5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740524779654166"/>
          <c:y val="5.367777893918587E-2"/>
          <c:w val="0.56259475220346011"/>
          <c:h val="0.94632212641397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Число компаний, занимающихся ОСАГО, не нужно ограничивать</c:v>
                </c:pt>
                <c:pt idx="1">
                  <c:v>Должны быть не более 2-3 крупных компаний, работающих на всей территории России</c:v>
                </c:pt>
                <c:pt idx="2">
                  <c:v>Должна быть только одна, единая на всей территории России компания</c:v>
                </c:pt>
                <c:pt idx="3">
                  <c:v>Должны быть не более 2 - 3 крупных  компаний, выдающих полюсы ОСАГО, в каждом регионе</c:v>
                </c:pt>
                <c:pt idx="4">
                  <c:v>Меня все устраивает</c:v>
                </c:pt>
                <c:pt idx="5">
                  <c:v>Должна быть одна компания для каждого региона (но в разных регионах компании могут быть разные)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Лист1!$B$2:$B$9</c:f>
              <c:numCache>
                <c:formatCode>#,##0%</c:formatCode>
                <c:ptCount val="7"/>
                <c:pt idx="0">
                  <c:v>0.32862556232314727</c:v>
                </c:pt>
                <c:pt idx="1">
                  <c:v>0.20980704595855468</c:v>
                </c:pt>
                <c:pt idx="2">
                  <c:v>0.14970847047756508</c:v>
                </c:pt>
                <c:pt idx="3">
                  <c:v>0.13230220186034175</c:v>
                </c:pt>
                <c:pt idx="4">
                  <c:v>9.6755445899860751E-2</c:v>
                </c:pt>
                <c:pt idx="5">
                  <c:v>3.3922259357547363E-2</c:v>
                </c:pt>
                <c:pt idx="6">
                  <c:v>4.7594748772112457E-2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342910872"/>
        <c:axId val="342904992"/>
      </c:barChart>
      <c:catAx>
        <c:axId val="342910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aseline="0"/>
            </a:pPr>
            <a:endParaRPr lang="ru-RU"/>
          </a:p>
        </c:txPr>
        <c:crossAx val="342904992"/>
        <c:crosses val="autoZero"/>
        <c:auto val="1"/>
        <c:lblAlgn val="ctr"/>
        <c:lblOffset val="100"/>
        <c:noMultiLvlLbl val="0"/>
      </c:catAx>
      <c:valAx>
        <c:axId val="342904992"/>
        <c:scaling>
          <c:orientation val="minMax"/>
          <c:max val="0.8"/>
          <c:min val="0"/>
        </c:scaling>
        <c:delete val="1"/>
        <c:axPos val="t"/>
        <c:numFmt formatCode="#,##0%" sourceLinked="1"/>
        <c:majorTickMark val="out"/>
        <c:minorTickMark val="none"/>
        <c:tickLblPos val="none"/>
        <c:crossAx val="3429108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77716395369987"/>
          <c:y val="5.3447162967971966E-2"/>
          <c:w val="0.61229278922712249"/>
          <c:h val="0.606131487794134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3"/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знаю хорошо</c:v>
                </c:pt>
                <c:pt idx="1">
                  <c:v>Слышал(а), но не могу сказать, что хорошо знаю эту систему</c:v>
                </c:pt>
                <c:pt idx="2">
                  <c:v>Нет, никогда не слышал ранее о Европротоколе</c:v>
                </c:pt>
              </c:strCache>
            </c:strRef>
          </c:cat>
          <c:val>
            <c:numRef>
              <c:f>Лист1!$B$2:$B$4</c:f>
              <c:numCache>
                <c:formatCode>#,##0%</c:formatCode>
                <c:ptCount val="3"/>
                <c:pt idx="0">
                  <c:v>0.20541777147010937</c:v>
                </c:pt>
                <c:pt idx="1">
                  <c:v>0.63507981087406262</c:v>
                </c:pt>
                <c:pt idx="2">
                  <c:v>0.15950241765583503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2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ru-RU"/>
          </a:p>
        </c:txPr>
      </c:legendEntry>
      <c:layout>
        <c:manualLayout>
          <c:xMode val="edge"/>
          <c:yMode val="edge"/>
          <c:x val="0.25863628146778417"/>
          <c:y val="0.69647184820978791"/>
          <c:w val="0.70509020654955712"/>
          <c:h val="0.30090775761393684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3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/>
          <a:lstStyle>
            <a:lvl1pPr algn="r">
              <a:defRPr sz="1200"/>
            </a:lvl1pPr>
          </a:lstStyle>
          <a:p>
            <a:fld id="{E6C064F6-8FEA-44FE-9766-57F3802C82C2}" type="datetimeFigureOut">
              <a:rPr lang="ru-RU" smtClean="0"/>
              <a:pPr/>
              <a:t>29.06.2015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 anchor="b"/>
          <a:lstStyle>
            <a:lvl1pPr algn="r">
              <a:defRPr sz="1200"/>
            </a:lvl1pPr>
          </a:lstStyle>
          <a:p>
            <a:fld id="{BF5903F5-1975-4BF7-B705-7D77A23F11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1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/>
          <a:lstStyle>
            <a:lvl1pPr algn="r">
              <a:defRPr sz="1200"/>
            </a:lvl1pPr>
          </a:lstStyle>
          <a:p>
            <a:fld id="{4D836E3C-6D68-49B5-9737-76C398454BE7}" type="datetimeFigureOut">
              <a:rPr lang="ru-RU" smtClean="0"/>
              <a:pPr/>
              <a:t>29.06.2015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4" tIns="46084" rIns="92174" bIns="460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2174" tIns="46084" rIns="92174" bIns="460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2174" tIns="46084" rIns="92174" bIns="46084" rtlCol="0" anchor="b"/>
          <a:lstStyle>
            <a:lvl1pPr algn="r">
              <a:defRPr sz="1200"/>
            </a:lvl1pPr>
          </a:lstStyle>
          <a:p>
            <a:fld id="{7B7C206F-26EF-4AB2-932D-DB961B299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4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1407249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2814498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4221750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5628999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7036248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8443500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9850749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11257998" algn="l" defTabSz="281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8824" y="17665075"/>
            <a:ext cx="29528891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670863" y="6684245"/>
            <a:ext cx="23670113" cy="1700020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9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670861" y="8704785"/>
            <a:ext cx="23678453" cy="1346026"/>
          </a:xfrm>
        </p:spPr>
        <p:txBody>
          <a:bodyPr>
            <a:spAutoFit/>
          </a:bodyPr>
          <a:lstStyle>
            <a:lvl1pPr marL="0" indent="0" algn="l">
              <a:buNone/>
              <a:defRPr sz="6900" b="0">
                <a:solidFill>
                  <a:schemeClr val="tx1"/>
                </a:solidFill>
              </a:defRPr>
            </a:lvl1pPr>
            <a:lvl2pPr marL="1407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2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50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5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19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630848" y="11037941"/>
            <a:ext cx="9568509" cy="4299847"/>
          </a:xfrm>
        </p:spPr>
        <p:txBody>
          <a:bodyPr>
            <a:normAutofit/>
          </a:bodyPr>
          <a:lstStyle>
            <a:lvl1pPr marL="0" indent="0">
              <a:buNone/>
              <a:defRPr sz="54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1407249" indent="0">
              <a:buNone/>
              <a:defRPr sz="8700"/>
            </a:lvl2pPr>
            <a:lvl3pPr marL="2814498" indent="0">
              <a:buNone/>
              <a:defRPr sz="7200"/>
            </a:lvl3pPr>
            <a:lvl4pPr marL="4221750" indent="0">
              <a:buNone/>
              <a:defRPr sz="6100"/>
            </a:lvl4pPr>
            <a:lvl5pPr marL="5628999" indent="0">
              <a:buNone/>
              <a:defRPr sz="6100"/>
            </a:lvl5pPr>
            <a:lvl6pPr marL="7036248" indent="0">
              <a:buNone/>
              <a:defRPr sz="6100"/>
            </a:lvl6pPr>
            <a:lvl7pPr marL="8443500" indent="0">
              <a:buNone/>
              <a:defRPr sz="6100"/>
            </a:lvl7pPr>
            <a:lvl8pPr marL="9850749" indent="0">
              <a:buNone/>
              <a:defRPr sz="6100"/>
            </a:lvl8pPr>
            <a:lvl9pPr marL="11257998" indent="0">
              <a:buNone/>
              <a:defRPr sz="6100"/>
            </a:lvl9pPr>
          </a:lstStyle>
          <a:p>
            <a:r>
              <a:rPr lang="ru-RU" sz="5400" dirty="0" smtClean="0"/>
              <a:t>Логотип клиента</a:t>
            </a:r>
            <a:endParaRPr lang="ru-RU" dirty="0"/>
          </a:p>
        </p:txBody>
      </p:sp>
      <p:pic>
        <p:nvPicPr>
          <p:cNvPr id="21" name="Рисунок 20" descr="ЛОГО_ГЛОБ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6855040" y="1681605"/>
            <a:ext cx="4544159" cy="1267760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18571394" y="1629686"/>
            <a:ext cx="8283652" cy="1607636"/>
          </a:xfrm>
          <a:prstGeom prst="rect">
            <a:avLst/>
          </a:prstGeom>
          <a:noFill/>
        </p:spPr>
        <p:txBody>
          <a:bodyPr wrap="none" lIns="281451" tIns="140724" rIns="281451" bIns="140724" rtlCol="0">
            <a:spAutoFit/>
          </a:bodyPr>
          <a:lstStyle/>
          <a:p>
            <a:pPr algn="r"/>
            <a:r>
              <a:rPr lang="ru-RU" sz="4300" dirty="0" smtClean="0">
                <a:latin typeface="+mj-lt"/>
              </a:rPr>
              <a:t>Эксклюзивный</a:t>
            </a:r>
            <a:r>
              <a:rPr lang="ru-RU" sz="4300" baseline="0" dirty="0" smtClean="0">
                <a:latin typeface="+mj-lt"/>
              </a:rPr>
              <a:t> представитель</a:t>
            </a:r>
          </a:p>
          <a:p>
            <a:pPr algn="r"/>
            <a:r>
              <a:rPr lang="ru-RU" sz="4300" baseline="0" dirty="0" smtClean="0">
                <a:latin typeface="+mj-lt"/>
              </a:rPr>
              <a:t> в России и СНГ</a:t>
            </a:r>
            <a:endParaRPr lang="ru-RU" sz="4300" dirty="0">
              <a:latin typeface="+mj-lt"/>
            </a:endParaRPr>
          </a:p>
        </p:txBody>
      </p:sp>
      <p:sp>
        <p:nvSpPr>
          <p:cNvPr id="23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7630848" y="16703407"/>
            <a:ext cx="23710440" cy="853633"/>
          </a:xfrm>
        </p:spPr>
        <p:txBody>
          <a:bodyPr>
            <a:spAutoFit/>
          </a:bodyPr>
          <a:lstStyle>
            <a:lvl1pPr>
              <a:buNone/>
              <a:defRPr sz="36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! Команда Роми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496989" y="10265492"/>
            <a:ext cx="21354447" cy="134602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r>
              <a:rPr lang="ru-RU" sz="6900" b="0" dirty="0" smtClean="0">
                <a:latin typeface="Arial" pitchFamily="34" charset="0"/>
                <a:cs typeface="Arial" pitchFamily="34" charset="0"/>
              </a:rPr>
              <a:t>Спасибо!</a:t>
            </a:r>
            <a:endParaRPr lang="ru-RU" sz="69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496989" y="11436018"/>
            <a:ext cx="21354447" cy="1673961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r>
              <a:rPr lang="ru-RU" sz="9000" b="1" dirty="0" smtClean="0">
                <a:latin typeface="Arial" pitchFamily="34" charset="0"/>
                <a:cs typeface="Arial" pitchFamily="34" charset="0"/>
              </a:rPr>
              <a:t>Команда </a:t>
            </a:r>
            <a:r>
              <a:rPr lang="ru-RU" sz="9000" b="1" dirty="0" err="1" smtClean="0">
                <a:latin typeface="Arial" pitchFamily="34" charset="0"/>
                <a:cs typeface="Arial" pitchFamily="34" charset="0"/>
              </a:rPr>
              <a:t>Ромир</a:t>
            </a:r>
            <a:endParaRPr lang="ru-RU" sz="9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исунок 6"/>
          <p:cNvSpPr>
            <a:spLocks noGrp="1"/>
          </p:cNvSpPr>
          <p:nvPr>
            <p:ph type="pic" sz="quarter" idx="14"/>
          </p:nvPr>
        </p:nvSpPr>
        <p:spPr>
          <a:xfrm>
            <a:off x="17228518" y="10460580"/>
            <a:ext cx="14169199" cy="6829905"/>
          </a:xfrm>
        </p:spPr>
        <p:txBody>
          <a:bodyPr/>
          <a:lstStyle>
            <a:lvl1pPr algn="l">
              <a:buFontTx/>
              <a:buNone/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Удал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861300" y="17678856"/>
            <a:ext cx="29537899" cy="989219"/>
          </a:xfrm>
        </p:spPr>
        <p:txBody>
          <a:bodyPr/>
          <a:lstStyle/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5" y="1681680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6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5" y="1681680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ва логотип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8824" y="17665075"/>
            <a:ext cx="29528891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670863" y="6684245"/>
            <a:ext cx="23670113" cy="1700020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9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1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670861" y="8704785"/>
            <a:ext cx="23678453" cy="1346026"/>
          </a:xfrm>
        </p:spPr>
        <p:txBody>
          <a:bodyPr>
            <a:spAutoFit/>
          </a:bodyPr>
          <a:lstStyle>
            <a:lvl1pPr marL="0" indent="0" algn="l">
              <a:buNone/>
              <a:defRPr sz="6900" b="0">
                <a:solidFill>
                  <a:schemeClr val="tx1"/>
                </a:solidFill>
              </a:defRPr>
            </a:lvl1pPr>
            <a:lvl2pPr marL="1407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2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50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5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19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630848" y="11037941"/>
            <a:ext cx="9568509" cy="4299847"/>
          </a:xfrm>
        </p:spPr>
        <p:txBody>
          <a:bodyPr>
            <a:normAutofit/>
          </a:bodyPr>
          <a:lstStyle>
            <a:lvl1pPr marL="0" indent="0">
              <a:buNone/>
              <a:defRPr sz="54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1407249" indent="0">
              <a:buNone/>
              <a:defRPr sz="8700"/>
            </a:lvl2pPr>
            <a:lvl3pPr marL="2814498" indent="0">
              <a:buNone/>
              <a:defRPr sz="7200"/>
            </a:lvl3pPr>
            <a:lvl4pPr marL="4221750" indent="0">
              <a:buNone/>
              <a:defRPr sz="6100"/>
            </a:lvl4pPr>
            <a:lvl5pPr marL="5628999" indent="0">
              <a:buNone/>
              <a:defRPr sz="6100"/>
            </a:lvl5pPr>
            <a:lvl6pPr marL="7036248" indent="0">
              <a:buNone/>
              <a:defRPr sz="6100"/>
            </a:lvl6pPr>
            <a:lvl7pPr marL="8443500" indent="0">
              <a:buNone/>
              <a:defRPr sz="6100"/>
            </a:lvl7pPr>
            <a:lvl8pPr marL="9850749" indent="0">
              <a:buNone/>
              <a:defRPr sz="6100"/>
            </a:lvl8pPr>
            <a:lvl9pPr marL="11257998" indent="0">
              <a:buNone/>
              <a:defRPr sz="6100"/>
            </a:lvl9pPr>
          </a:lstStyle>
          <a:p>
            <a:r>
              <a:rPr lang="ru-RU" sz="5400" dirty="0" smtClean="0"/>
              <a:t>Логотип клиента</a:t>
            </a:r>
            <a:endParaRPr lang="ru-RU" dirty="0"/>
          </a:p>
        </p:txBody>
      </p:sp>
      <p:pic>
        <p:nvPicPr>
          <p:cNvPr id="20" name="Рисунок 19" descr="ЛОГО-Р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8826" y="1681605"/>
            <a:ext cx="6097465" cy="2477347"/>
          </a:xfrm>
          <a:prstGeom prst="rect">
            <a:avLst/>
          </a:prstGeom>
        </p:spPr>
      </p:pic>
      <p:pic>
        <p:nvPicPr>
          <p:cNvPr id="21" name="Рисунок 20" descr="ЛОГО_ГЛОБ.t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855040" y="1681605"/>
            <a:ext cx="4544159" cy="1267760"/>
          </a:xfrm>
          <a:prstGeom prst="rect">
            <a:avLst/>
          </a:prstGeom>
        </p:spPr>
      </p:pic>
      <p:sp>
        <p:nvSpPr>
          <p:cNvPr id="22" name="TextBox 21"/>
          <p:cNvSpPr txBox="1"/>
          <p:nvPr userDrawn="1"/>
        </p:nvSpPr>
        <p:spPr>
          <a:xfrm>
            <a:off x="18571394" y="1629686"/>
            <a:ext cx="8283652" cy="1607636"/>
          </a:xfrm>
          <a:prstGeom prst="rect">
            <a:avLst/>
          </a:prstGeom>
          <a:noFill/>
        </p:spPr>
        <p:txBody>
          <a:bodyPr wrap="none" lIns="281451" tIns="140724" rIns="281451" bIns="140724" rtlCol="0">
            <a:spAutoFit/>
          </a:bodyPr>
          <a:lstStyle/>
          <a:p>
            <a:pPr algn="r"/>
            <a:r>
              <a:rPr lang="ru-RU" sz="4300" dirty="0" smtClean="0">
                <a:latin typeface="+mj-lt"/>
              </a:rPr>
              <a:t>Эксклюзивный</a:t>
            </a:r>
            <a:r>
              <a:rPr lang="ru-RU" sz="4300" baseline="0" dirty="0" smtClean="0">
                <a:latin typeface="+mj-lt"/>
              </a:rPr>
              <a:t> представитель</a:t>
            </a:r>
          </a:p>
          <a:p>
            <a:pPr algn="r"/>
            <a:r>
              <a:rPr lang="ru-RU" sz="4300" baseline="0" dirty="0" smtClean="0">
                <a:latin typeface="+mj-lt"/>
              </a:rPr>
              <a:t> в России и СНГ</a:t>
            </a:r>
            <a:endParaRPr lang="ru-RU" sz="4300" dirty="0">
              <a:latin typeface="+mj-lt"/>
            </a:endParaRPr>
          </a:p>
        </p:txBody>
      </p:sp>
      <p:sp>
        <p:nvSpPr>
          <p:cNvPr id="23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7630848" y="16703407"/>
            <a:ext cx="23710440" cy="853633"/>
          </a:xfrm>
        </p:spPr>
        <p:txBody>
          <a:bodyPr>
            <a:spAutoFit/>
          </a:bodyPr>
          <a:lstStyle>
            <a:lvl1pPr>
              <a:buNone/>
              <a:defRPr sz="36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229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1804" y="3632488"/>
            <a:ext cx="14585125" cy="12964875"/>
          </a:xfrm>
          <a:prstGeom prst="rect">
            <a:avLst/>
          </a:prstGeom>
        </p:spPr>
        <p:txBody>
          <a:bodyPr lIns="281451" tIns="140724" rIns="281451" bIns="140724"/>
          <a:lstStyle>
            <a:lvl1pPr marL="561924" indent="-561924">
              <a:defRPr sz="4300"/>
            </a:lvl1pPr>
            <a:lvl2pPr marL="1934969" indent="-527721">
              <a:defRPr sz="3600"/>
            </a:lvl2pPr>
            <a:lvl3pPr marL="3312903" indent="-498401">
              <a:defRPr sz="3600"/>
            </a:lvl3pPr>
            <a:lvl4pPr marL="4690832" indent="-469082">
              <a:defRPr sz="3600"/>
            </a:lvl4pPr>
            <a:lvl5pPr>
              <a:defRPr sz="43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754056" y="3632492"/>
            <a:ext cx="14585125" cy="12769786"/>
          </a:xfrm>
          <a:prstGeom prst="rect">
            <a:avLst/>
          </a:prstGeom>
        </p:spPr>
        <p:txBody>
          <a:bodyPr lIns="281451" tIns="140724" rIns="281451" bIns="140724"/>
          <a:lstStyle>
            <a:lvl1pPr marL="557036" indent="-557036">
              <a:defRPr sz="4300"/>
            </a:lvl1pPr>
            <a:lvl2pPr marL="1934969" indent="-527721">
              <a:defRPr sz="3600"/>
            </a:lvl2pPr>
            <a:lvl3pPr marL="3312903" indent="-498401">
              <a:defRPr sz="3600"/>
            </a:lvl3pPr>
            <a:lvl4pPr marL="4690832" indent="-469082">
              <a:defRPr sz="3600"/>
            </a:lvl4pPr>
            <a:lvl5pPr>
              <a:defRPr sz="43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3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471804" y="3827576"/>
            <a:ext cx="1444464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16874401" y="3827576"/>
            <a:ext cx="1452480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1471802" y="10265491"/>
            <a:ext cx="29856555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4 бло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471804" y="3827576"/>
            <a:ext cx="1444464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16874401" y="3827576"/>
            <a:ext cx="1452480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1471804" y="10265491"/>
            <a:ext cx="1444464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7"/>
          </p:nvPr>
        </p:nvSpPr>
        <p:spPr>
          <a:xfrm>
            <a:off x="16874401" y="10265491"/>
            <a:ext cx="1452480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2 блока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471804" y="3827576"/>
            <a:ext cx="1444464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1471804" y="10265491"/>
            <a:ext cx="14444641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4300" b="0"/>
            </a:lvl1pPr>
            <a:lvl2pPr>
              <a:buFontTx/>
              <a:buNone/>
              <a:defRPr sz="4300" b="0"/>
            </a:lvl2pPr>
            <a:lvl3pPr>
              <a:buFontTx/>
              <a:buNone/>
              <a:defRPr sz="4300" b="0"/>
            </a:lvl3pPr>
            <a:lvl4pPr>
              <a:buFontTx/>
              <a:buNone/>
              <a:defRPr sz="43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Текст 3"/>
          <p:cNvSpPr>
            <a:spLocks noGrp="1"/>
          </p:cNvSpPr>
          <p:nvPr>
            <p:ph type="body" sz="half" idx="2"/>
          </p:nvPr>
        </p:nvSpPr>
        <p:spPr>
          <a:xfrm>
            <a:off x="16513971" y="3827576"/>
            <a:ext cx="14885230" cy="12485654"/>
          </a:xfrm>
          <a:prstGeom prst="rect">
            <a:avLst/>
          </a:prstGeom>
        </p:spPr>
        <p:txBody>
          <a:bodyPr lIns="281451" tIns="140724" rIns="281451" bIns="140724"/>
          <a:lstStyle>
            <a:lvl1pPr marL="0" indent="0">
              <a:buNone/>
              <a:defRPr sz="4300" b="0"/>
            </a:lvl1pPr>
            <a:lvl2pPr marL="1407249" indent="0">
              <a:buNone/>
              <a:defRPr sz="3600"/>
            </a:lvl2pPr>
            <a:lvl3pPr marL="2814498" indent="0">
              <a:buNone/>
              <a:defRPr sz="3300"/>
            </a:lvl3pPr>
            <a:lvl4pPr marL="4221750" indent="0">
              <a:buNone/>
              <a:defRPr sz="2900"/>
            </a:lvl4pPr>
            <a:lvl5pPr marL="5628999" indent="0">
              <a:buNone/>
              <a:defRPr sz="2900"/>
            </a:lvl5pPr>
            <a:lvl6pPr marL="7036248" indent="0">
              <a:buNone/>
              <a:defRPr sz="2900"/>
            </a:lvl6pPr>
            <a:lvl7pPr marL="8443500" indent="0">
              <a:buNone/>
              <a:defRPr sz="2900"/>
            </a:lvl7pPr>
            <a:lvl8pPr marL="9850749" indent="0">
              <a:buNone/>
              <a:defRPr sz="2900"/>
            </a:lvl8pPr>
            <a:lvl9pPr marL="11257998" indent="0">
              <a:buNone/>
              <a:defRPr sz="2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471800" y="3799104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/>
          </p:nvPr>
        </p:nvSpPr>
        <p:spPr>
          <a:xfrm>
            <a:off x="11537068" y="3799104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5"/>
          </p:nvPr>
        </p:nvSpPr>
        <p:spPr>
          <a:xfrm>
            <a:off x="21682774" y="3799104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/>
          </p:nvPr>
        </p:nvSpPr>
        <p:spPr>
          <a:xfrm>
            <a:off x="1471800" y="10265491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tabLst>
                <a:tab pos="0" algn="l"/>
              </a:tabLst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7"/>
          </p:nvPr>
        </p:nvSpPr>
        <p:spPr>
          <a:xfrm>
            <a:off x="11537068" y="10237019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8"/>
          </p:nvPr>
        </p:nvSpPr>
        <p:spPr>
          <a:xfrm>
            <a:off x="21682774" y="10265491"/>
            <a:ext cx="9716430" cy="6047739"/>
          </a:xfrm>
          <a:prstGeom prst="rect">
            <a:avLst/>
          </a:prstGeom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 5 блоков+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876118" y="3827577"/>
            <a:ext cx="5401596" cy="10924947"/>
          </a:xfrm>
          <a:prstGeom prst="rect">
            <a:avLst/>
          </a:prstGeom>
          <a:solidFill>
            <a:srgbClr val="FFD75A"/>
          </a:solidFill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3"/>
          </p:nvPr>
        </p:nvSpPr>
        <p:spPr>
          <a:xfrm>
            <a:off x="7870934" y="3827577"/>
            <a:ext cx="5401596" cy="10924947"/>
          </a:xfrm>
          <a:prstGeom prst="rect">
            <a:avLst/>
          </a:prstGeom>
          <a:solidFill>
            <a:srgbClr val="FFD75A"/>
          </a:solidFill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4"/>
          </p:nvPr>
        </p:nvSpPr>
        <p:spPr>
          <a:xfrm>
            <a:off x="25997609" y="3827577"/>
            <a:ext cx="5401596" cy="10924947"/>
          </a:xfrm>
          <a:prstGeom prst="rect">
            <a:avLst/>
          </a:prstGeom>
          <a:solidFill>
            <a:srgbClr val="FFD75A"/>
          </a:solidFill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Содержимое 2"/>
          <p:cNvSpPr>
            <a:spLocks noGrp="1"/>
          </p:cNvSpPr>
          <p:nvPr>
            <p:ph idx="15"/>
          </p:nvPr>
        </p:nvSpPr>
        <p:spPr>
          <a:xfrm>
            <a:off x="19995500" y="3827577"/>
            <a:ext cx="5401596" cy="10924947"/>
          </a:xfrm>
          <a:prstGeom prst="rect">
            <a:avLst/>
          </a:prstGeom>
          <a:solidFill>
            <a:srgbClr val="FFD75A"/>
          </a:solidFill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8" name="Содержимое 2"/>
          <p:cNvSpPr>
            <a:spLocks noGrp="1"/>
          </p:cNvSpPr>
          <p:nvPr>
            <p:ph idx="16"/>
          </p:nvPr>
        </p:nvSpPr>
        <p:spPr>
          <a:xfrm>
            <a:off x="13993391" y="3827577"/>
            <a:ext cx="5401596" cy="10924947"/>
          </a:xfrm>
          <a:prstGeom prst="rect">
            <a:avLst/>
          </a:prstGeom>
          <a:solidFill>
            <a:srgbClr val="FFD75A"/>
          </a:solidFill>
        </p:spPr>
        <p:txBody>
          <a:bodyPr lIns="281451" tIns="140724" rIns="281451" bIns="140724">
            <a:normAutofit/>
          </a:bodyPr>
          <a:lstStyle>
            <a:lvl1pPr marL="0" indent="0">
              <a:buFontTx/>
              <a:buNone/>
              <a:defRPr sz="3600" b="0"/>
            </a:lvl1pPr>
            <a:lvl2pPr>
              <a:buFontTx/>
              <a:buNone/>
              <a:defRPr sz="3600" b="0"/>
            </a:lvl2pPr>
            <a:lvl3pPr>
              <a:buFontTx/>
              <a:buNone/>
              <a:defRPr sz="3600" b="0"/>
            </a:lvl3pPr>
            <a:lvl4pPr>
              <a:buFontTx/>
              <a:buNone/>
              <a:defRPr sz="3600" b="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2"/>
          </p:nvPr>
        </p:nvSpPr>
        <p:spPr>
          <a:xfrm>
            <a:off x="1471800" y="15142700"/>
            <a:ext cx="29904743" cy="1950883"/>
          </a:xfrm>
          <a:prstGeom prst="rect">
            <a:avLst/>
          </a:prstGeom>
        </p:spPr>
        <p:txBody>
          <a:bodyPr lIns="281451" tIns="140724" rIns="281451" bIns="140724"/>
          <a:lstStyle>
            <a:lvl1pPr marL="0" indent="0">
              <a:buNone/>
              <a:defRPr sz="4300" b="0"/>
            </a:lvl1pPr>
            <a:lvl2pPr marL="1407249" indent="0">
              <a:buNone/>
              <a:defRPr sz="3600"/>
            </a:lvl2pPr>
            <a:lvl3pPr marL="2814498" indent="0">
              <a:buNone/>
              <a:defRPr sz="3300"/>
            </a:lvl3pPr>
            <a:lvl4pPr marL="4221750" indent="0">
              <a:buNone/>
              <a:defRPr sz="2900"/>
            </a:lvl4pPr>
            <a:lvl5pPr marL="5628999" indent="0">
              <a:buNone/>
              <a:defRPr sz="2900"/>
            </a:lvl5pPr>
            <a:lvl6pPr marL="7036248" indent="0">
              <a:buNone/>
              <a:defRPr sz="2900"/>
            </a:lvl6pPr>
            <a:lvl7pPr marL="8443500" indent="0">
              <a:buNone/>
              <a:defRPr sz="2900"/>
            </a:lvl7pPr>
            <a:lvl8pPr marL="9850749" indent="0">
              <a:buNone/>
              <a:defRPr sz="2900"/>
            </a:lvl8pPr>
            <a:lvl9pPr marL="11257998" indent="0">
              <a:buNone/>
              <a:defRPr sz="2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5"/>
            <a:ext cx="29855826" cy="1250771"/>
          </a:xfrm>
          <a:prstGeom prst="rect">
            <a:avLst/>
          </a:prstGeom>
        </p:spPr>
        <p:txBody>
          <a:bodyPr lIns="281451" tIns="140724" rIns="281451" bIns="140724"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дин логот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8824" y="17665075"/>
            <a:ext cx="29528891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670863" y="6684245"/>
            <a:ext cx="23670113" cy="1700020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9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> (30pt)</a:t>
            </a:r>
            <a:r>
              <a:rPr lang="ru-RU" dirty="0" smtClean="0"/>
              <a:t>, </a:t>
            </a:r>
            <a:r>
              <a:rPr lang="en-US" dirty="0" smtClean="0"/>
              <a:t>Bold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7670861" y="8704785"/>
            <a:ext cx="23678453" cy="1346026"/>
          </a:xfrm>
        </p:spPr>
        <p:txBody>
          <a:bodyPr>
            <a:spAutoFit/>
          </a:bodyPr>
          <a:lstStyle>
            <a:lvl1pPr marL="0" indent="0" algn="l">
              <a:buNone/>
              <a:defRPr sz="6900" b="0">
                <a:solidFill>
                  <a:schemeClr val="tx1"/>
                </a:solidFill>
              </a:defRPr>
            </a:lvl1pPr>
            <a:lvl2pPr marL="1407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1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2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28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3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43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50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57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r>
              <a:rPr lang="en-US" dirty="0" smtClean="0"/>
              <a:t> (22pt)</a:t>
            </a:r>
          </a:p>
        </p:txBody>
      </p:sp>
      <p:sp>
        <p:nvSpPr>
          <p:cNvPr id="24" name="Рисунок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630848" y="11037941"/>
            <a:ext cx="9568509" cy="4299847"/>
          </a:xfrm>
        </p:spPr>
        <p:txBody>
          <a:bodyPr>
            <a:normAutofit/>
          </a:bodyPr>
          <a:lstStyle>
            <a:lvl1pPr marL="0" indent="0">
              <a:buNone/>
              <a:defRPr sz="54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1407249" indent="0">
              <a:buNone/>
              <a:defRPr sz="8700"/>
            </a:lvl2pPr>
            <a:lvl3pPr marL="2814498" indent="0">
              <a:buNone/>
              <a:defRPr sz="7200"/>
            </a:lvl3pPr>
            <a:lvl4pPr marL="4221750" indent="0">
              <a:buNone/>
              <a:defRPr sz="6100"/>
            </a:lvl4pPr>
            <a:lvl5pPr marL="5628999" indent="0">
              <a:buNone/>
              <a:defRPr sz="6100"/>
            </a:lvl5pPr>
            <a:lvl6pPr marL="7036248" indent="0">
              <a:buNone/>
              <a:defRPr sz="6100"/>
            </a:lvl6pPr>
            <a:lvl7pPr marL="8443500" indent="0">
              <a:buNone/>
              <a:defRPr sz="6100"/>
            </a:lvl7pPr>
            <a:lvl8pPr marL="9850749" indent="0">
              <a:buNone/>
              <a:defRPr sz="6100"/>
            </a:lvl8pPr>
            <a:lvl9pPr marL="11257998" indent="0">
              <a:buNone/>
              <a:defRPr sz="6100"/>
            </a:lvl9pPr>
          </a:lstStyle>
          <a:p>
            <a:r>
              <a:rPr lang="ru-RU" sz="5400" dirty="0" smtClean="0"/>
              <a:t>Логотип клиента</a:t>
            </a:r>
            <a:endParaRPr lang="ru-RU" dirty="0"/>
          </a:p>
        </p:txBody>
      </p:sp>
      <p:sp>
        <p:nvSpPr>
          <p:cNvPr id="2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7630848" y="16703407"/>
            <a:ext cx="23710440" cy="853633"/>
          </a:xfrm>
        </p:spPr>
        <p:txBody>
          <a:bodyPr>
            <a:spAutoFit/>
          </a:bodyPr>
          <a:lstStyle>
            <a:lvl1pPr>
              <a:buNone/>
              <a:defRPr sz="3600" b="0" baseline="0"/>
            </a:lvl1pPr>
          </a:lstStyle>
          <a:p>
            <a:pPr lvl="0"/>
            <a:r>
              <a:rPr lang="ru-RU" dirty="0" smtClean="0"/>
              <a:t>Город, месяц, год</a:t>
            </a:r>
            <a:r>
              <a:rPr lang="en-US" dirty="0" smtClean="0"/>
              <a:t> (12pt)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ый + снос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1541885" y="3632495"/>
            <a:ext cx="29855826" cy="8583880"/>
          </a:xfrm>
        </p:spPr>
        <p:txBody>
          <a:bodyPr anchor="t">
            <a:normAutofit/>
          </a:bodyPr>
          <a:lstStyle>
            <a:lvl1pPr marL="0" indent="0">
              <a:buNone/>
              <a:defRPr sz="4300" b="0"/>
            </a:lvl1pPr>
            <a:lvl2pPr marL="1407249" indent="0">
              <a:buNone/>
              <a:defRPr sz="6100" b="1"/>
            </a:lvl2pPr>
            <a:lvl3pPr marL="2814498" indent="0">
              <a:buNone/>
              <a:defRPr sz="5400" b="1"/>
            </a:lvl3pPr>
            <a:lvl4pPr marL="4221750" indent="0">
              <a:buNone/>
              <a:defRPr sz="5100" b="1"/>
            </a:lvl4pPr>
            <a:lvl5pPr marL="5628999" indent="0">
              <a:buNone/>
              <a:defRPr sz="5100" b="1"/>
            </a:lvl5pPr>
            <a:lvl6pPr marL="7036248" indent="0">
              <a:buNone/>
              <a:defRPr sz="5100" b="1"/>
            </a:lvl6pPr>
            <a:lvl7pPr marL="8443500" indent="0">
              <a:buNone/>
              <a:defRPr sz="5100" b="1"/>
            </a:lvl7pPr>
            <a:lvl8pPr marL="9850749" indent="0">
              <a:buNone/>
              <a:defRPr sz="5100" b="1"/>
            </a:lvl8pPr>
            <a:lvl9pPr marL="11257998" indent="0">
              <a:buNone/>
              <a:defRPr sz="51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3" hasCustomPrompt="1"/>
          </p:nvPr>
        </p:nvSpPr>
        <p:spPr>
          <a:xfrm>
            <a:off x="1541884" y="16456735"/>
            <a:ext cx="29821515" cy="853633"/>
          </a:xfrm>
        </p:spPr>
        <p:txBody>
          <a:bodyPr wrap="square" anchor="ctr">
            <a:spAutoFit/>
          </a:bodyPr>
          <a:lstStyle>
            <a:lvl1pPr marL="0" indent="0">
              <a:buNone/>
              <a:defRPr sz="3600" b="0" baseline="0"/>
            </a:lvl1pPr>
            <a:lvl2pPr marL="1407249" indent="0">
              <a:buNone/>
              <a:defRPr sz="6100" b="1"/>
            </a:lvl2pPr>
            <a:lvl3pPr marL="2814498" indent="0">
              <a:buNone/>
              <a:defRPr sz="5400" b="1"/>
            </a:lvl3pPr>
            <a:lvl4pPr marL="4221750" indent="0">
              <a:buNone/>
              <a:defRPr sz="5100" b="1"/>
            </a:lvl4pPr>
            <a:lvl5pPr marL="5628999" indent="0">
              <a:buNone/>
              <a:defRPr sz="5100" b="1"/>
            </a:lvl5pPr>
            <a:lvl6pPr marL="7036248" indent="0">
              <a:buNone/>
              <a:defRPr sz="5100" b="1"/>
            </a:lvl6pPr>
            <a:lvl7pPr marL="8443500" indent="0">
              <a:buNone/>
              <a:defRPr sz="5100" b="1"/>
            </a:lvl7pPr>
            <a:lvl8pPr marL="9850749" indent="0">
              <a:buNone/>
              <a:defRPr sz="5100" b="1"/>
            </a:lvl8pPr>
            <a:lvl9pPr marL="11257998" indent="0">
              <a:buNone/>
              <a:defRPr sz="5100" b="1"/>
            </a:lvl9pPr>
          </a:lstStyle>
          <a:p>
            <a:pPr lvl="0"/>
            <a:r>
              <a:rPr lang="ru-RU" dirty="0" smtClean="0"/>
              <a:t>Образец сноски 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между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6761" y="6029323"/>
            <a:ext cx="29960952" cy="170002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90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 темы (</a:t>
            </a:r>
            <a:r>
              <a:rPr lang="en-US" dirty="0" smtClean="0"/>
              <a:t>30pt, Bold)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1436856" y="7729343"/>
            <a:ext cx="29955986" cy="1238355"/>
          </a:xfrm>
        </p:spPr>
        <p:txBody>
          <a:bodyPr wrap="square">
            <a:spAutoFit/>
          </a:bodyPr>
          <a:lstStyle>
            <a:lvl1pPr>
              <a:buNone/>
              <a:defRPr sz="6100" b="0" baseline="0"/>
            </a:lvl1pPr>
            <a:lvl2pPr>
              <a:defRPr sz="5400"/>
            </a:lvl2pPr>
            <a:lvl3pPr>
              <a:defRPr sz="5100"/>
            </a:lvl3pPr>
            <a:lvl4pPr>
              <a:defRPr sz="4300"/>
            </a:lvl4pPr>
            <a:lvl5pPr>
              <a:defRPr sz="3600"/>
            </a:lvl5pPr>
          </a:lstStyle>
          <a:p>
            <a:pPr lvl="0"/>
            <a:r>
              <a:rPr lang="ru-RU" dirty="0" smtClean="0"/>
              <a:t>Образец подзаголовка</a:t>
            </a:r>
            <a:r>
              <a:rPr lang="en-US" dirty="0" smtClean="0"/>
              <a:t> (</a:t>
            </a:r>
            <a:r>
              <a:rPr lang="ru-RU" dirty="0" smtClean="0"/>
              <a:t>20</a:t>
            </a:r>
            <a:r>
              <a:rPr lang="en-US" dirty="0" smtClean="0"/>
              <a:t>pt</a:t>
            </a:r>
            <a:r>
              <a:rPr lang="ru-RU" dirty="0" smtClean="0"/>
              <a:t>)</a:t>
            </a:r>
            <a:endParaRPr lang="en-US" dirty="0" smtClean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1864603" y="10460580"/>
            <a:ext cx="14169199" cy="6829905"/>
          </a:xfrm>
        </p:spPr>
        <p:txBody>
          <a:bodyPr/>
          <a:lstStyle>
            <a:lvl1pPr algn="l">
              <a:buFontTx/>
              <a:buNone/>
              <a:defRPr b="0"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1804" y="3632496"/>
            <a:ext cx="14405061" cy="975434"/>
          </a:xfrm>
        </p:spPr>
        <p:txBody>
          <a:bodyPr anchor="t">
            <a:normAutofit/>
          </a:bodyPr>
          <a:lstStyle>
            <a:lvl1pPr marL="0" indent="0">
              <a:buNone/>
              <a:defRPr sz="5100" b="0"/>
            </a:lvl1pPr>
            <a:lvl2pPr marL="1407249" indent="0">
              <a:buNone/>
              <a:defRPr sz="6100" b="1"/>
            </a:lvl2pPr>
            <a:lvl3pPr marL="2814498" indent="0">
              <a:buNone/>
              <a:defRPr sz="5400" b="1"/>
            </a:lvl3pPr>
            <a:lvl4pPr marL="4221750" indent="0">
              <a:buNone/>
              <a:defRPr sz="5100" b="1"/>
            </a:lvl4pPr>
            <a:lvl5pPr marL="5628999" indent="0">
              <a:buNone/>
              <a:defRPr sz="5100" b="1"/>
            </a:lvl5pPr>
            <a:lvl6pPr marL="7036248" indent="0">
              <a:buNone/>
              <a:defRPr sz="5100" b="1"/>
            </a:lvl6pPr>
            <a:lvl7pPr marL="8443500" indent="0">
              <a:buNone/>
              <a:defRPr sz="5100" b="1"/>
            </a:lvl7pPr>
            <a:lvl8pPr marL="9850749" indent="0">
              <a:buNone/>
              <a:defRPr sz="5100" b="1"/>
            </a:lvl8pPr>
            <a:lvl9pPr marL="11257998" indent="0">
              <a:buNone/>
              <a:defRPr sz="51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71804" y="4803024"/>
            <a:ext cx="14405061" cy="11794348"/>
          </a:xfrm>
        </p:spPr>
        <p:txBody>
          <a:bodyPr/>
          <a:lstStyle>
            <a:lvl1pPr marL="561924" indent="-561924">
              <a:tabLst>
                <a:tab pos="0" algn="l"/>
              </a:tabLst>
              <a:defRPr sz="4300"/>
            </a:lvl1pPr>
            <a:lvl2pPr marL="1934969" indent="-527721">
              <a:defRPr sz="3600"/>
            </a:lvl2pPr>
            <a:lvl3pPr marL="3312903" indent="-498401"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6513971" y="3632496"/>
            <a:ext cx="14885230" cy="975434"/>
          </a:xfrm>
        </p:spPr>
        <p:txBody>
          <a:bodyPr anchor="t">
            <a:normAutofit/>
          </a:bodyPr>
          <a:lstStyle>
            <a:lvl1pPr marL="0" indent="0">
              <a:buNone/>
              <a:defRPr sz="5100" b="0"/>
            </a:lvl1pPr>
            <a:lvl2pPr marL="1407249" indent="0">
              <a:buNone/>
              <a:defRPr sz="6100" b="1"/>
            </a:lvl2pPr>
            <a:lvl3pPr marL="2814498" indent="0">
              <a:buNone/>
              <a:defRPr sz="5400" b="1"/>
            </a:lvl3pPr>
            <a:lvl4pPr marL="4221750" indent="0">
              <a:buNone/>
              <a:defRPr sz="5100" b="1"/>
            </a:lvl4pPr>
            <a:lvl5pPr marL="5628999" indent="0">
              <a:buNone/>
              <a:defRPr sz="5100" b="1"/>
            </a:lvl5pPr>
            <a:lvl6pPr marL="7036248" indent="0">
              <a:buNone/>
              <a:defRPr sz="5100" b="1"/>
            </a:lvl6pPr>
            <a:lvl7pPr marL="8443500" indent="0">
              <a:buNone/>
              <a:defRPr sz="5100" b="1"/>
            </a:lvl7pPr>
            <a:lvl8pPr marL="9850749" indent="0">
              <a:buNone/>
              <a:defRPr sz="5100" b="1"/>
            </a:lvl8pPr>
            <a:lvl9pPr marL="11257998" indent="0">
              <a:buNone/>
              <a:defRPr sz="51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6513971" y="4803024"/>
            <a:ext cx="14885230" cy="11794348"/>
          </a:xfrm>
        </p:spPr>
        <p:txBody>
          <a:bodyPr/>
          <a:lstStyle>
            <a:lvl1pPr marL="557036" indent="-557036">
              <a:defRPr sz="4300"/>
            </a:lvl1pPr>
            <a:lvl2pPr marL="1934969" indent="-527721">
              <a:defRPr sz="3600"/>
            </a:lvl2pPr>
            <a:lvl3pPr marL="3312903" indent="-498401">
              <a:defRPr sz="3600"/>
            </a:lvl3pPr>
            <a:lvl4pPr>
              <a:defRPr sz="3600"/>
            </a:lvl4pPr>
            <a:lvl5pPr>
              <a:defRPr sz="36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868826" y="17665075"/>
            <a:ext cx="29530375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92872" y="3437401"/>
            <a:ext cx="18004842" cy="13159967"/>
          </a:xfrm>
        </p:spPr>
        <p:txBody>
          <a:bodyPr/>
          <a:lstStyle>
            <a:lvl1pPr marL="820897" indent="-820897">
              <a:defRPr sz="43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43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1802" y="3437400"/>
            <a:ext cx="11043879" cy="13150080"/>
          </a:xfrm>
        </p:spPr>
        <p:txBody>
          <a:bodyPr numCol="1">
            <a:normAutofit/>
          </a:bodyPr>
          <a:lstStyle>
            <a:lvl1pPr marL="0" indent="0">
              <a:buNone/>
              <a:defRPr sz="3600" b="0"/>
            </a:lvl1pPr>
            <a:lvl2pPr marL="1407249" indent="0">
              <a:buNone/>
              <a:defRPr sz="3600"/>
            </a:lvl2pPr>
            <a:lvl3pPr marL="2814498" indent="0">
              <a:buNone/>
              <a:defRPr sz="3300"/>
            </a:lvl3pPr>
            <a:lvl4pPr marL="4221750" indent="0">
              <a:buNone/>
              <a:defRPr sz="2900"/>
            </a:lvl4pPr>
            <a:lvl5pPr marL="5628999" indent="0">
              <a:buNone/>
              <a:defRPr sz="2900"/>
            </a:lvl5pPr>
            <a:lvl6pPr marL="7036248" indent="0">
              <a:buNone/>
              <a:defRPr sz="2900"/>
            </a:lvl6pPr>
            <a:lvl7pPr marL="8443500" indent="0">
              <a:buNone/>
              <a:defRPr sz="2900"/>
            </a:lvl7pPr>
            <a:lvl8pPr marL="9850749" indent="0">
              <a:buNone/>
              <a:defRPr sz="2900"/>
            </a:lvl8pPr>
            <a:lvl9pPr marL="11257998" indent="0">
              <a:buNone/>
              <a:defRPr sz="2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16461" y="3242311"/>
            <a:ext cx="29511163" cy="11148060"/>
          </a:xfrm>
        </p:spPr>
        <p:txBody>
          <a:bodyPr>
            <a:normAutofit/>
          </a:bodyPr>
          <a:lstStyle>
            <a:lvl1pPr marL="0" indent="0">
              <a:buNone/>
              <a:defRPr sz="4300" b="0"/>
            </a:lvl1pPr>
            <a:lvl2pPr marL="1407249" indent="0">
              <a:buNone/>
              <a:defRPr sz="8700"/>
            </a:lvl2pPr>
            <a:lvl3pPr marL="2814498" indent="0">
              <a:buNone/>
              <a:defRPr sz="7200"/>
            </a:lvl3pPr>
            <a:lvl4pPr marL="4221750" indent="0">
              <a:buNone/>
              <a:defRPr sz="6100"/>
            </a:lvl4pPr>
            <a:lvl5pPr marL="5628999" indent="0">
              <a:buNone/>
              <a:defRPr sz="6100"/>
            </a:lvl5pPr>
            <a:lvl6pPr marL="7036248" indent="0">
              <a:buNone/>
              <a:defRPr sz="6100"/>
            </a:lvl6pPr>
            <a:lvl7pPr marL="8443500" indent="0">
              <a:buNone/>
              <a:defRPr sz="6100"/>
            </a:lvl7pPr>
            <a:lvl8pPr marL="9850749" indent="0">
              <a:buNone/>
              <a:defRPr sz="6100"/>
            </a:lvl8pPr>
            <a:lvl9pPr marL="11257998" indent="0">
              <a:buNone/>
              <a:defRPr sz="61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1802" y="14752525"/>
            <a:ext cx="29925912" cy="2180582"/>
          </a:xfrm>
        </p:spPr>
        <p:txBody>
          <a:bodyPr/>
          <a:lstStyle>
            <a:lvl1pPr marL="0" indent="0">
              <a:buNone/>
              <a:defRPr sz="4300" b="0"/>
            </a:lvl1pPr>
            <a:lvl2pPr marL="1407249" indent="0">
              <a:buNone/>
              <a:defRPr sz="3600"/>
            </a:lvl2pPr>
            <a:lvl3pPr marL="2814498" indent="0">
              <a:buNone/>
              <a:defRPr sz="3300"/>
            </a:lvl3pPr>
            <a:lvl4pPr marL="4221750" indent="0">
              <a:buNone/>
              <a:defRPr sz="2900"/>
            </a:lvl4pPr>
            <a:lvl5pPr marL="5628999" indent="0">
              <a:buNone/>
              <a:defRPr sz="2900"/>
            </a:lvl5pPr>
            <a:lvl6pPr marL="7036248" indent="0">
              <a:buNone/>
              <a:defRPr sz="2900"/>
            </a:lvl6pPr>
            <a:lvl7pPr marL="8443500" indent="0">
              <a:buNone/>
              <a:defRPr sz="2900"/>
            </a:lvl7pPr>
            <a:lvl8pPr marL="9850749" indent="0">
              <a:buNone/>
              <a:defRPr sz="2900"/>
            </a:lvl8pPr>
            <a:lvl9pPr marL="11257998" indent="0">
              <a:buNone/>
              <a:defRPr sz="2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71802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ная информ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хема в новый офис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54340" y="3047225"/>
            <a:ext cx="20444861" cy="1240534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581883" y="1681673"/>
            <a:ext cx="22023310" cy="142301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marL="0" lvl="4" indent="0"/>
            <a:r>
              <a:rPr lang="ru-RU" sz="7200" b="1" dirty="0" smtClean="0">
                <a:latin typeface="+mj-lt"/>
              </a:rPr>
              <a:t>Контактная информация</a:t>
            </a:r>
            <a:endParaRPr lang="ru-RU" sz="7200" b="1" dirty="0">
              <a:latin typeface="+mj-lt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530571" y="4022666"/>
            <a:ext cx="14743315" cy="160763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r>
              <a:rPr lang="ru-RU" sz="4300" b="1" i="0" dirty="0" smtClean="0">
                <a:latin typeface="+mj-lt"/>
              </a:rPr>
              <a:t>Адрес</a:t>
            </a:r>
            <a:r>
              <a:rPr lang="en-US" sz="4300" b="1" i="0" dirty="0" smtClean="0">
                <a:latin typeface="+mj-lt"/>
              </a:rPr>
              <a:t>: </a:t>
            </a:r>
            <a:r>
              <a:rPr lang="ru-RU" sz="4300" b="0" i="0" dirty="0" smtClean="0">
                <a:latin typeface="+mj-lt"/>
              </a:rPr>
              <a:t>121087, Москва, ул. Барклая, д. 6, стр. 3</a:t>
            </a:r>
          </a:p>
          <a:p>
            <a:r>
              <a:rPr lang="ru-RU" sz="4300" b="1" i="0" dirty="0" smtClean="0">
                <a:latin typeface="+mj-lt"/>
              </a:rPr>
              <a:t>Тел./факс</a:t>
            </a:r>
            <a:r>
              <a:rPr lang="en-US" sz="4300" b="1" i="0" dirty="0" smtClean="0">
                <a:latin typeface="+mj-lt"/>
              </a:rPr>
              <a:t>: </a:t>
            </a:r>
            <a:r>
              <a:rPr lang="ru-RU" sz="4300" b="0" i="0" dirty="0" smtClean="0">
                <a:latin typeface="+mj-lt"/>
              </a:rPr>
              <a:t>+7 (495) </a:t>
            </a:r>
            <a:r>
              <a:rPr lang="en-US" sz="4300" dirty="0" smtClean="0"/>
              <a:t>988 6081,</a:t>
            </a:r>
            <a:r>
              <a:rPr lang="en-US" sz="4300" baseline="0" dirty="0" smtClean="0"/>
              <a:t> 988 6082 </a:t>
            </a:r>
            <a:endParaRPr lang="ru-RU" sz="4300" b="0" i="0" dirty="0" smtClean="0">
              <a:latin typeface="+mj-lt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532034" y="6304880"/>
            <a:ext cx="12436691" cy="3365040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marL="1055438" marR="0" lvl="0" indent="-1055438" algn="l" defTabSz="28144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300" b="1" i="0" dirty="0" smtClean="0">
                <a:solidFill>
                  <a:schemeClr val="tx1"/>
                </a:solidFill>
                <a:latin typeface="+mj-lt"/>
              </a:rPr>
              <a:t>E-mail: </a:t>
            </a:r>
            <a:r>
              <a:rPr lang="en-US" sz="4300" b="0" i="0" u="none" dirty="0" smtClean="0">
                <a:solidFill>
                  <a:schemeClr val="tx1"/>
                </a:solidFill>
                <a:latin typeface="+mj-lt"/>
              </a:rPr>
              <a:t>info@romir.ru,</a:t>
            </a:r>
            <a:r>
              <a:rPr lang="ru-RU" sz="4300" b="0" i="0" u="non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marL="1055438" marR="0" lvl="0" indent="-1055438" algn="l" defTabSz="28144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300" b="0" i="0" u="none" dirty="0" smtClean="0">
                <a:solidFill>
                  <a:schemeClr val="tx1"/>
                </a:solidFill>
                <a:latin typeface="+mj-lt"/>
              </a:rPr>
              <a:t>client@romir.ru,</a:t>
            </a:r>
            <a:r>
              <a:rPr lang="ru-RU" sz="4300" b="0" i="0" u="non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300" b="0" i="0" u="none" dirty="0" smtClean="0">
                <a:solidFill>
                  <a:schemeClr val="tx1"/>
                </a:solidFill>
                <a:latin typeface="+mj-lt"/>
              </a:rPr>
              <a:t>pressa@romir.ru </a:t>
            </a:r>
            <a:endParaRPr lang="ru-RU" sz="4300" b="0" i="0" u="none" dirty="0" smtClean="0">
              <a:solidFill>
                <a:schemeClr val="tx1"/>
              </a:solidFill>
              <a:latin typeface="+mj-lt"/>
            </a:endParaRPr>
          </a:p>
          <a:p>
            <a:pPr marL="1055438" marR="0" lvl="0" indent="-1055438" algn="l" defTabSz="28144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300" b="1" i="0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sz="4300" b="0" i="0" dirty="0" smtClean="0">
                <a:solidFill>
                  <a:schemeClr val="tx1"/>
                </a:solidFill>
                <a:latin typeface="+mj-lt"/>
              </a:rPr>
              <a:t>www.romir.ru 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68408" y="3827580"/>
            <a:ext cx="29472566" cy="12769786"/>
          </a:xfrm>
          <a:prstGeom prst="rect">
            <a:avLst/>
          </a:prstGeom>
        </p:spPr>
        <p:txBody>
          <a:bodyPr vert="horz" lIns="281451" tIns="140724" rIns="281451" bIns="14072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61305" y="1681673"/>
            <a:ext cx="29536407" cy="1423019"/>
          </a:xfrm>
          <a:prstGeom prst="rect">
            <a:avLst/>
          </a:prstGeom>
        </p:spPr>
        <p:txBody>
          <a:bodyPr vert="horz" lIns="281451" tIns="140724" rIns="281451" bIns="140724" rtlCol="0" anchor="t">
            <a:spAutoFit/>
          </a:bodyPr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8824" y="17665075"/>
            <a:ext cx="29528891" cy="989219"/>
          </a:xfrm>
          <a:prstGeom prst="rect">
            <a:avLst/>
          </a:prstGeom>
        </p:spPr>
        <p:txBody>
          <a:bodyPr lIns="281451" tIns="140724" rIns="281451" bIns="140724"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hf hdr="0" dt="0"/>
  <p:txStyles>
    <p:titleStyle>
      <a:lvl1pPr algn="l" defTabSz="2814498" rtl="0" eaLnBrk="1" latinLnBrk="0" hangingPunct="1">
        <a:spcBef>
          <a:spcPct val="0"/>
        </a:spcBef>
        <a:buNone/>
        <a:defRPr sz="7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5438" indent="-1055438" algn="l" defTabSz="2814498" rtl="0" eaLnBrk="1" latinLnBrk="0" hangingPunct="1">
        <a:spcBef>
          <a:spcPct val="20000"/>
        </a:spcBef>
        <a:buFont typeface="+mj-lt"/>
        <a:buAutoNum type="arabicPeriod"/>
        <a:defRPr sz="43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286781" indent="-879532" algn="l" defTabSz="2814498" rtl="0" eaLnBrk="1" latinLnBrk="0" hangingPunct="1">
        <a:spcBef>
          <a:spcPct val="20000"/>
        </a:spcBef>
        <a:buFont typeface="Wingdings" pitchFamily="2" charset="2"/>
        <a:buChar char="§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18124" indent="-703626" algn="l" defTabSz="2814498" rtl="0" eaLnBrk="1" latinLnBrk="0" hangingPunct="1">
        <a:spcBef>
          <a:spcPct val="20000"/>
        </a:spcBef>
        <a:buFont typeface="Wingdings" pitchFamily="2" charset="2"/>
        <a:buChar char="§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4925376" indent="-703626" algn="l" defTabSz="281449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332625" indent="-703626" algn="l" defTabSz="2814498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73987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147123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554376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96162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4072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8144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22175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62899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24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44350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8507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2579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6849" y="3827580"/>
            <a:ext cx="29856555" cy="12769786"/>
          </a:xfrm>
          <a:prstGeom prst="rect">
            <a:avLst/>
          </a:prstGeom>
        </p:spPr>
        <p:txBody>
          <a:bodyPr vert="horz" lIns="281451" tIns="140724" rIns="281451" bIns="140724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541885" y="1681673"/>
            <a:ext cx="29855826" cy="1423019"/>
          </a:xfrm>
          <a:prstGeom prst="rect">
            <a:avLst/>
          </a:prstGeom>
        </p:spPr>
        <p:txBody>
          <a:bodyPr vert="horz" wrap="square" lIns="281451" tIns="140724" rIns="281451" bIns="140724" rtlCol="0" anchor="t">
            <a:spAutoFit/>
          </a:bodyPr>
          <a:lstStyle/>
          <a:p>
            <a:r>
              <a:rPr lang="ru-RU" dirty="0" smtClean="0"/>
              <a:t>Образец заголовка (24</a:t>
            </a:r>
            <a:r>
              <a:rPr lang="en-US" dirty="0" smtClean="0"/>
              <a:t> pt, Bold)</a:t>
            </a:r>
            <a:endParaRPr lang="ru-RU" dirty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 lIns="281451" tIns="140724" rIns="281451" bIns="140724"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50" r:id="rId2"/>
    <p:sldLayoutId id="2147483653" r:id="rId3"/>
    <p:sldLayoutId id="2147483656" r:id="rId4"/>
    <p:sldLayoutId id="2147483657" r:id="rId5"/>
    <p:sldLayoutId id="2147483658" r:id="rId6"/>
    <p:sldLayoutId id="2147483659" r:id="rId7"/>
    <p:sldLayoutId id="2147483655" r:id="rId8"/>
    <p:sldLayoutId id="2147483713" r:id="rId9"/>
    <p:sldLayoutId id="2147483715" r:id="rId10"/>
    <p:sldLayoutId id="2147483717" r:id="rId11"/>
  </p:sldLayoutIdLst>
  <p:hf hdr="0" dt="0"/>
  <p:txStyles>
    <p:titleStyle>
      <a:lvl1pPr algn="l" defTabSz="2814498" rtl="0" eaLnBrk="1" latinLnBrk="0" hangingPunct="1">
        <a:spcBef>
          <a:spcPct val="0"/>
        </a:spcBef>
        <a:buNone/>
        <a:defRPr sz="7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5438" indent="-1055438" algn="l" defTabSz="2814498" rtl="0" eaLnBrk="1" latinLnBrk="0" hangingPunct="1">
        <a:spcBef>
          <a:spcPct val="20000"/>
        </a:spcBef>
        <a:buFont typeface="+mj-lt"/>
        <a:buAutoNum type="arabicPeriod"/>
        <a:defRPr lang="ru-RU" sz="43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286781" indent="-879532" algn="l" defTabSz="2814498" rtl="0" eaLnBrk="1" latinLnBrk="0" hangingPunct="1">
        <a:spcBef>
          <a:spcPct val="20000"/>
        </a:spcBef>
        <a:buFont typeface="Wingdings" pitchFamily="2" charset="2"/>
        <a:buChar char="§"/>
        <a:defRPr lang="ru-RU" sz="3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18124" indent="-703626" algn="l" defTabSz="2814498" rtl="0" eaLnBrk="1" latinLnBrk="0" hangingPunct="1">
        <a:spcBef>
          <a:spcPct val="20000"/>
        </a:spcBef>
        <a:buFont typeface="Wingdings" pitchFamily="2" charset="2"/>
        <a:buChar char="§"/>
        <a:defRPr lang="ru-RU" sz="3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4925376" indent="-703626" algn="l" defTabSz="2814498" rtl="0" eaLnBrk="1" latinLnBrk="0" hangingPunct="1">
        <a:spcBef>
          <a:spcPct val="20000"/>
        </a:spcBef>
        <a:buFont typeface="Arial" pitchFamily="34" charset="0"/>
        <a:buChar char="–"/>
        <a:defRPr lang="ru-RU" sz="3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332625" indent="-703626" algn="l" defTabSz="2814498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73987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147123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554376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96162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4072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8144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22175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62899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24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44350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8507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2579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861300" y="17678852"/>
            <a:ext cx="29537899" cy="989219"/>
          </a:xfrm>
          <a:prstGeom prst="rect">
            <a:avLst/>
          </a:prstGeom>
        </p:spPr>
        <p:txBody>
          <a:bodyPr lIns="281451" tIns="140724" rIns="281451" bIns="140724"/>
          <a:lstStyle>
            <a:lvl1pPr algn="ctr">
              <a:defRPr sz="2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5C68B6-61C2-468F-89AB-4B9F7531AA68}" type="slidenum">
              <a:rPr lang="ru-RU" kern="0" smtClean="0">
                <a:solidFill>
                  <a:sysClr val="windowText" lastClr="000000"/>
                </a:solidFill>
              </a:rPr>
              <a:pPr>
                <a:defRPr/>
              </a:pPr>
              <a:t>‹#›</a:t>
            </a:fld>
            <a:endParaRPr lang="ru-RU" kern="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5" r:id="rId2"/>
    <p:sldLayoutId id="2147483679" r:id="rId3"/>
    <p:sldLayoutId id="2147483686" r:id="rId4"/>
    <p:sldLayoutId id="2147483673" r:id="rId5"/>
    <p:sldLayoutId id="2147483688" r:id="rId6"/>
  </p:sldLayoutIdLst>
  <p:hf hdr="0" dt="0"/>
  <p:txStyles>
    <p:titleStyle>
      <a:lvl1pPr algn="l" defTabSz="2814498" rtl="0" eaLnBrk="1" latinLnBrk="0" hangingPunct="1">
        <a:spcBef>
          <a:spcPct val="0"/>
        </a:spcBef>
        <a:buNone/>
        <a:defRPr sz="7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055438" indent="-1055438" algn="l" defTabSz="2814498" rtl="0" eaLnBrk="1" latinLnBrk="0" hangingPunct="1">
        <a:spcBef>
          <a:spcPct val="20000"/>
        </a:spcBef>
        <a:buFont typeface="+mj-lt"/>
        <a:buAutoNum type="arabicPeriod"/>
        <a:defRPr sz="43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286781" indent="-879532" algn="l" defTabSz="2814498" rtl="0" eaLnBrk="1" latinLnBrk="0" hangingPunct="1">
        <a:spcBef>
          <a:spcPct val="20000"/>
        </a:spcBef>
        <a:buFont typeface="Wingdings" pitchFamily="2" charset="2"/>
        <a:buChar char="§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18124" indent="-703626" algn="l" defTabSz="2814498" rtl="0" eaLnBrk="1" latinLnBrk="0" hangingPunct="1">
        <a:spcBef>
          <a:spcPct val="20000"/>
        </a:spcBef>
        <a:buFont typeface="Wingdings" pitchFamily="2" charset="2"/>
        <a:buChar char="§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4925376" indent="-703626" algn="l" defTabSz="2814498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332625" indent="-703626" algn="l" defTabSz="2814498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73987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147123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554376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961624" indent="-703626" algn="l" defTabSz="2814498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4072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8144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22175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62899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03624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443500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850749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257998" algn="l" defTabSz="2814498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1158" y="5298368"/>
            <a:ext cx="22476541" cy="4531565"/>
          </a:xfrm>
        </p:spPr>
        <p:txBody>
          <a:bodyPr/>
          <a:lstStyle/>
          <a:p>
            <a:r>
              <a:rPr lang="ru-RU" dirty="0" smtClean="0"/>
              <a:t>Оценка мнения граждан относительно реформ ОСАГО, произошедших за 2014-2015 гг.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8881158" y="16898499"/>
            <a:ext cx="22516562" cy="853633"/>
          </a:xfrm>
        </p:spPr>
        <p:txBody>
          <a:bodyPr/>
          <a:lstStyle/>
          <a:p>
            <a:r>
              <a:rPr lang="ru-RU" dirty="0" smtClean="0"/>
              <a:t>Москва, май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88761" y="16401196"/>
            <a:ext cx="29821523" cy="1277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900" dirty="0" smtClean="0"/>
              <a:t>*</a:t>
            </a:r>
            <a:r>
              <a:rPr lang="ru-RU" sz="2900" dirty="0" smtClean="0"/>
              <a:t>Цветом выделены ячейки, в которых значения выше (красным), чем в целом по выборке.</a:t>
            </a:r>
          </a:p>
          <a:p>
            <a:pPr>
              <a:spcBef>
                <a:spcPts val="0"/>
              </a:spcBef>
            </a:pPr>
            <a:r>
              <a:rPr lang="en-US" sz="2900" dirty="0" smtClean="0"/>
              <a:t>Q10.</a:t>
            </a:r>
            <a:r>
              <a:rPr lang="ru-RU" sz="2900" dirty="0" smtClean="0"/>
              <a:t> Замети ли Вы, что выплаты по ОСАГО увеличились в последнее время (на своем опыте, на опыте знакомых или исходя из статистики)?</a:t>
            </a:r>
          </a:p>
          <a:p>
            <a:pPr>
              <a:spcBef>
                <a:spcPts val="0"/>
              </a:spcBef>
            </a:pPr>
            <a:r>
              <a:rPr lang="ru-RU" sz="2900" dirty="0" smtClean="0"/>
              <a:t>Выборка: все респонденты.</a:t>
            </a:r>
          </a:p>
          <a:p>
            <a:pPr>
              <a:spcBef>
                <a:spcPts val="0"/>
              </a:spcBef>
            </a:pPr>
            <a:r>
              <a:rPr lang="ru-RU" sz="2900" dirty="0" smtClean="0"/>
              <a:t> 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1889" y="1681675"/>
            <a:ext cx="29855826" cy="12507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Увеличение выплат по ОСАГО</a:t>
            </a:r>
            <a:endParaRPr lang="ru-RU" dirty="0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1688759" y="17590885"/>
            <a:ext cx="31999391" cy="989219"/>
          </a:xfrm>
          <a:prstGeom prst="rect">
            <a:avLst/>
          </a:prstGeom>
        </p:spPr>
        <p:txBody>
          <a:bodyPr vert="horz" lIns="281451" tIns="140724" rIns="281451" bIns="140724" rtlCol="0" anchor="ctr"/>
          <a:lstStyle/>
          <a:p>
            <a:pPr algn="ctr">
              <a:defRPr/>
            </a:pPr>
            <a:fld id="{725C68B6-61C2-468F-89AB-4B9F7531AA68}" type="slidenum">
              <a:rPr lang="ru-RU" sz="2900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pPr algn="ctr">
                <a:defRPr/>
              </a:pPr>
              <a:t>10</a:t>
            </a:fld>
            <a:endParaRPr lang="ru-RU" sz="29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8781108" y="6196327"/>
          <a:ext cx="11524049" cy="8556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868408" y="3049378"/>
            <a:ext cx="29529303" cy="160768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Четверть опрошенных указали, что заметили повышение выплат по ОСАГО. Больше половины не смогли уверенно ответить, так как не попадали в ДТП не пользовались ОСАГО.</a:t>
            </a:r>
          </a:p>
        </p:txBody>
      </p:sp>
      <p:sp>
        <p:nvSpPr>
          <p:cNvPr id="35" name="Заголовок 16"/>
          <p:cNvSpPr txBox="1">
            <a:spLocks/>
          </p:cNvSpPr>
          <p:nvPr/>
        </p:nvSpPr>
        <p:spPr>
          <a:xfrm>
            <a:off x="20305160" y="7339168"/>
            <a:ext cx="11092554" cy="2315522"/>
          </a:xfrm>
          <a:prstGeom prst="wedgeRectCallout">
            <a:avLst>
              <a:gd name="adj1" fmla="val -63684"/>
              <a:gd name="adj2" fmla="val -646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 </a:t>
            </a:r>
            <a:r>
              <a:rPr lang="ru-RU" sz="3300" dirty="0" smtClean="0">
                <a:solidFill>
                  <a:srgbClr val="FF0000"/>
                </a:solidFill>
              </a:rPr>
              <a:t>(31%)</a:t>
            </a:r>
            <a:r>
              <a:rPr lang="ru-RU" sz="3300" dirty="0" smtClean="0"/>
              <a:t>, водители со стажем до 3-х лет </a:t>
            </a:r>
            <a:r>
              <a:rPr lang="ru-RU" sz="3300" dirty="0" smtClean="0">
                <a:solidFill>
                  <a:srgbClr val="FF0000"/>
                </a:solidFill>
              </a:rPr>
              <a:t>(36%)</a:t>
            </a:r>
            <a:r>
              <a:rPr lang="ru-RU" sz="3300" dirty="0" smtClean="0"/>
              <a:t>, респонденты с детьми до 14 лет </a:t>
            </a:r>
            <a:r>
              <a:rPr lang="ru-RU" sz="3300" dirty="0" smtClean="0">
                <a:solidFill>
                  <a:srgbClr val="FF0000"/>
                </a:solidFill>
              </a:rPr>
              <a:t>(32%)</a:t>
            </a:r>
            <a:r>
              <a:rPr lang="ru-RU" sz="3300" dirty="0" smtClean="0"/>
              <a:t>, респонденты со </a:t>
            </a:r>
            <a:r>
              <a:rPr lang="ru-RU" sz="3300" dirty="0" err="1" smtClean="0"/>
              <a:t>средне-высоким</a:t>
            </a:r>
            <a:r>
              <a:rPr lang="ru-RU" sz="3300" dirty="0" smtClean="0"/>
              <a:t> </a:t>
            </a:r>
            <a:r>
              <a:rPr lang="ru-RU" sz="3300" dirty="0" smtClean="0">
                <a:solidFill>
                  <a:srgbClr val="FF0000"/>
                </a:solidFill>
              </a:rPr>
              <a:t>(30%)</a:t>
            </a:r>
            <a:r>
              <a:rPr lang="ru-RU" sz="3300" dirty="0" smtClean="0"/>
              <a:t> и высоким доходом </a:t>
            </a:r>
            <a:r>
              <a:rPr lang="ru-RU" sz="3300" dirty="0" smtClean="0">
                <a:solidFill>
                  <a:srgbClr val="FF0000"/>
                </a:solidFill>
              </a:rPr>
              <a:t>(49%)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09015" y="8509697"/>
            <a:ext cx="7862762" cy="18539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Не знаю, ни я, ни мои знакомые не попадали в ДТП и ОСАГО не пользовались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04115" y="6241794"/>
            <a:ext cx="873306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Выплаты по ОСАГО увеличились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14394" y="11436022"/>
            <a:ext cx="7862762" cy="1330687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Выплаты остались на прежнем уровне</a:t>
            </a:r>
          </a:p>
        </p:txBody>
      </p:sp>
      <p:sp>
        <p:nvSpPr>
          <p:cNvPr id="16" name="Заголовок 16"/>
          <p:cNvSpPr txBox="1">
            <a:spLocks/>
          </p:cNvSpPr>
          <p:nvPr/>
        </p:nvSpPr>
        <p:spPr>
          <a:xfrm>
            <a:off x="1868410" y="13058090"/>
            <a:ext cx="11524464" cy="2315522"/>
          </a:xfrm>
          <a:prstGeom prst="wedgeRectCallout">
            <a:avLst>
              <a:gd name="adj1" fmla="val 38810"/>
              <a:gd name="adj2" fmla="val -85695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отечественных авто  </a:t>
            </a:r>
            <a:r>
              <a:rPr lang="ru-RU" sz="3300" dirty="0" smtClean="0">
                <a:solidFill>
                  <a:srgbClr val="FF0000"/>
                </a:solidFill>
              </a:rPr>
              <a:t>(62%)</a:t>
            </a:r>
            <a:r>
              <a:rPr lang="ru-RU" sz="3300" dirty="0" smtClean="0"/>
              <a:t>, жители городов 500 тыс. – 1 млн. </a:t>
            </a:r>
            <a:r>
              <a:rPr lang="ru-RU" sz="3300" dirty="0" smtClean="0">
                <a:solidFill>
                  <a:srgbClr val="FF0000"/>
                </a:solidFill>
              </a:rPr>
              <a:t>(62%)</a:t>
            </a:r>
            <a:r>
              <a:rPr lang="ru-RU" sz="3300" dirty="0" smtClean="0"/>
              <a:t>, респонденты, не имеющие детей до 14 лет </a:t>
            </a:r>
            <a:r>
              <a:rPr lang="ru-RU" sz="3300" dirty="0" smtClean="0">
                <a:solidFill>
                  <a:srgbClr val="FF0000"/>
                </a:solidFill>
              </a:rPr>
              <a:t>(59%)</a:t>
            </a:r>
            <a:r>
              <a:rPr lang="ru-RU" sz="3300" dirty="0" smtClean="0"/>
              <a:t>, не состоящие в браке </a:t>
            </a:r>
            <a:r>
              <a:rPr lang="ru-RU" sz="3300" dirty="0" smtClean="0">
                <a:solidFill>
                  <a:srgbClr val="FF0000"/>
                </a:solidFill>
              </a:rPr>
              <a:t>(63%)</a:t>
            </a:r>
            <a:r>
              <a:rPr lang="ru-RU" sz="3300" dirty="0" smtClean="0"/>
              <a:t>, со средним доходом </a:t>
            </a:r>
            <a:r>
              <a:rPr lang="ru-RU" sz="3300" dirty="0" smtClean="0">
                <a:solidFill>
                  <a:srgbClr val="FF0000"/>
                </a:solidFill>
              </a:rPr>
              <a:t>(65%)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81673"/>
            <a:ext cx="29855826" cy="1423019"/>
          </a:xfrm>
        </p:spPr>
        <p:txBody>
          <a:bodyPr/>
          <a:lstStyle/>
          <a:p>
            <a:r>
              <a:rPr lang="ru-RU" dirty="0" smtClean="0"/>
              <a:t>Страховые компании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9. На Ваш взгляд, сколько страховых компаний должны заниматься выдачей полисов ОСАГО?</a:t>
            </a:r>
          </a:p>
          <a:p>
            <a:pPr algn="just"/>
            <a:r>
              <a:rPr lang="ru-RU" sz="2900" dirty="0" smtClean="0"/>
              <a:t>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348989" y="4412843"/>
          <a:ext cx="22808016" cy="1209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0256" y="3635634"/>
            <a:ext cx="10803798" cy="1330687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Сколько страховых компаний должны заниматься ОСАГО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635068" y="6948992"/>
            <a:ext cx="11692565" cy="707355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Треть респондентов  считают, что не нужно ограничивать количество компаний, занимающихся выдачей полисов ОСАГО. </a:t>
            </a:r>
          </a:p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Каждый пятый согласился с тем, что должно быть не более 2-3 крупных компаний, занимающихся ОСАГО. </a:t>
            </a:r>
          </a:p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Только каждый шестой (15%) выступает за одну, единую на всей территории компанию.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688761" y="16401196"/>
            <a:ext cx="29821523" cy="127765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2900" dirty="0" smtClean="0"/>
              <a:t>Q1</a:t>
            </a:r>
            <a:r>
              <a:rPr lang="ru-RU" sz="2900" dirty="0" smtClean="0"/>
              <a:t>1</a:t>
            </a:r>
            <a:r>
              <a:rPr lang="en-US" sz="2900" dirty="0" smtClean="0"/>
              <a:t>.</a:t>
            </a:r>
            <a:r>
              <a:rPr lang="ru-RU" sz="2900" dirty="0" smtClean="0"/>
              <a:t> Знаете ли Вы о Европротоколе – системе, позволяющей оформить документы о ДТП без участия уполномоченных на то сотрудников полиции с целью последующего получения страховой выплаты по ОСАГО ?  </a:t>
            </a:r>
          </a:p>
          <a:p>
            <a:pPr algn="just">
              <a:spcBef>
                <a:spcPts val="0"/>
              </a:spcBef>
            </a:pPr>
            <a:r>
              <a:rPr lang="en-US" sz="2900" dirty="0" smtClean="0"/>
              <a:t>Q15_1</a:t>
            </a:r>
            <a:r>
              <a:rPr lang="ru-RU" sz="2900" dirty="0" smtClean="0"/>
              <a:t>. За последние полгода изменились ли Ваши знания о Европротоколе? Выборка: все респонденты.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1889" y="1681675"/>
            <a:ext cx="29855826" cy="12507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Известность Европротокола</a:t>
            </a:r>
            <a:endParaRPr lang="ru-RU" dirty="0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1688759" y="17590885"/>
            <a:ext cx="31999391" cy="989219"/>
          </a:xfrm>
          <a:prstGeom prst="rect">
            <a:avLst/>
          </a:prstGeom>
        </p:spPr>
        <p:txBody>
          <a:bodyPr vert="horz" lIns="281451" tIns="140724" rIns="281451" bIns="140724" rtlCol="0" anchor="ctr"/>
          <a:lstStyle/>
          <a:p>
            <a:pPr algn="ctr">
              <a:defRPr/>
            </a:pPr>
            <a:fld id="{725C68B6-61C2-468F-89AB-4B9F7531AA68}" type="slidenum">
              <a:rPr lang="ru-RU" sz="2900" kern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pPr algn="ctr">
                <a:defRPr/>
              </a:pPr>
              <a:t>12</a:t>
            </a:fld>
            <a:endParaRPr lang="ru-RU" sz="29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68408" y="3049378"/>
            <a:ext cx="29529303" cy="160768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Большая часть опрошенных слышали о Европротоколе, но не знают этой системы очень хорошо. Каждый четвертый за последние полгода кое-что узнал о Европротоколе.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41887" y="6088396"/>
          <a:ext cx="14164980" cy="10209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868408" y="5337935"/>
            <a:ext cx="7089643" cy="853633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/>
            <a:r>
              <a:rPr lang="ru-RU" sz="3600" b="1" dirty="0" smtClean="0"/>
              <a:t>Известность</a:t>
            </a:r>
            <a:endParaRPr lang="ru-RU" sz="3600" b="1" dirty="0"/>
          </a:p>
        </p:txBody>
      </p:sp>
      <p:sp>
        <p:nvSpPr>
          <p:cNvPr id="18" name="Заголовок 16"/>
          <p:cNvSpPr txBox="1">
            <a:spLocks/>
          </p:cNvSpPr>
          <p:nvPr/>
        </p:nvSpPr>
        <p:spPr>
          <a:xfrm>
            <a:off x="908487" y="11826198"/>
            <a:ext cx="5521940" cy="1299859"/>
          </a:xfrm>
          <a:prstGeom prst="wedgeRectCallout">
            <a:avLst>
              <a:gd name="adj1" fmla="val 38847"/>
              <a:gd name="adj2" fmla="val -101346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Старше 60 лет  </a:t>
            </a:r>
            <a:r>
              <a:rPr lang="ru-RU" sz="3300" dirty="0" smtClean="0">
                <a:solidFill>
                  <a:srgbClr val="FF0000"/>
                </a:solidFill>
              </a:rPr>
              <a:t>(79%)</a:t>
            </a:r>
            <a:r>
              <a:rPr lang="ru-RU" sz="3300" dirty="0" smtClean="0"/>
              <a:t>, 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(75%)</a:t>
            </a:r>
          </a:p>
        </p:txBody>
      </p:sp>
      <p:sp>
        <p:nvSpPr>
          <p:cNvPr id="19" name="Заголовок 16"/>
          <p:cNvSpPr txBox="1">
            <a:spLocks/>
          </p:cNvSpPr>
          <p:nvPr/>
        </p:nvSpPr>
        <p:spPr>
          <a:xfrm>
            <a:off x="11232114" y="5275399"/>
            <a:ext cx="6242194" cy="1807691"/>
          </a:xfrm>
          <a:prstGeom prst="wedgeRectCallout">
            <a:avLst>
              <a:gd name="adj1" fmla="val -31461"/>
              <a:gd name="adj2" fmla="val 82017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Руководители высшего звена </a:t>
            </a:r>
            <a:r>
              <a:rPr lang="ru-RU" sz="3300" dirty="0" smtClean="0">
                <a:solidFill>
                  <a:srgbClr val="FF0000"/>
                </a:solidFill>
              </a:rPr>
              <a:t>(35%)</a:t>
            </a:r>
            <a:r>
              <a:rPr lang="ru-RU" sz="3300" dirty="0" smtClean="0"/>
              <a:t>, с детьми до 14 лет </a:t>
            </a:r>
            <a:r>
              <a:rPr lang="ru-RU" sz="3300" dirty="0" smtClean="0">
                <a:solidFill>
                  <a:srgbClr val="FF0000"/>
                </a:solidFill>
              </a:rPr>
              <a:t>(26%)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674727" y="5375593"/>
            <a:ext cx="7089643" cy="142301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/>
            <a:r>
              <a:rPr lang="ru-RU" sz="3600" b="1" dirty="0" smtClean="0"/>
              <a:t>Изменение знаний о Европротоколе</a:t>
            </a:r>
            <a:endParaRPr lang="ru-RU" sz="3600" b="1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7284590" y="6838856"/>
          <a:ext cx="14113126" cy="8889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Заголовок 16"/>
          <p:cNvSpPr txBox="1">
            <a:spLocks/>
          </p:cNvSpPr>
          <p:nvPr/>
        </p:nvSpPr>
        <p:spPr>
          <a:xfrm>
            <a:off x="26357428" y="10262735"/>
            <a:ext cx="6242194" cy="1299859"/>
          </a:xfrm>
          <a:prstGeom prst="wedgeRectCallout">
            <a:avLst>
              <a:gd name="adj1" fmla="val -61986"/>
              <a:gd name="adj2" fmla="val 1782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</a:t>
            </a:r>
            <a:r>
              <a:rPr lang="ru-RU" sz="3300" dirty="0" smtClean="0">
                <a:solidFill>
                  <a:srgbClr val="FF0000"/>
                </a:solidFill>
              </a:rPr>
              <a:t>(32%)</a:t>
            </a:r>
            <a:r>
              <a:rPr lang="ru-RU" sz="3300" dirty="0" smtClean="0"/>
              <a:t>, водители со стажем 4-5 лет </a:t>
            </a:r>
            <a:r>
              <a:rPr lang="ru-RU" sz="3300" dirty="0" smtClean="0">
                <a:solidFill>
                  <a:srgbClr val="FF0000"/>
                </a:solidFill>
              </a:rPr>
              <a:t>(34%)</a:t>
            </a:r>
          </a:p>
        </p:txBody>
      </p:sp>
      <p:sp>
        <p:nvSpPr>
          <p:cNvPr id="23" name="Заголовок 16"/>
          <p:cNvSpPr txBox="1">
            <a:spLocks/>
          </p:cNvSpPr>
          <p:nvPr/>
        </p:nvSpPr>
        <p:spPr>
          <a:xfrm>
            <a:off x="27446771" y="6088397"/>
            <a:ext cx="5152853" cy="1807691"/>
          </a:xfrm>
          <a:prstGeom prst="wedgeRectCallout">
            <a:avLst>
              <a:gd name="adj1" fmla="val -42339"/>
              <a:gd name="adj2" fmla="val 72573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со стажем более 25 лет </a:t>
            </a:r>
            <a:r>
              <a:rPr lang="ru-RU" sz="3300" dirty="0" smtClean="0">
                <a:solidFill>
                  <a:srgbClr val="FF0000"/>
                </a:solidFill>
              </a:rPr>
              <a:t>(63%)</a:t>
            </a:r>
            <a:r>
              <a:rPr lang="ru-RU" sz="3300" dirty="0" smtClean="0"/>
              <a:t>, 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(69%)</a:t>
            </a:r>
          </a:p>
        </p:txBody>
      </p:sp>
      <p:sp>
        <p:nvSpPr>
          <p:cNvPr id="24" name="Заголовок 16"/>
          <p:cNvSpPr txBox="1">
            <a:spLocks/>
          </p:cNvSpPr>
          <p:nvPr/>
        </p:nvSpPr>
        <p:spPr>
          <a:xfrm>
            <a:off x="25268090" y="11826200"/>
            <a:ext cx="7331534" cy="2315522"/>
          </a:xfrm>
          <a:prstGeom prst="wedgeRectCallout">
            <a:avLst>
              <a:gd name="adj1" fmla="val -58521"/>
              <a:gd name="adj2" fmla="val -16271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45-59 лет </a:t>
            </a:r>
            <a:r>
              <a:rPr lang="ru-RU" sz="3300" dirty="0" smtClean="0">
                <a:solidFill>
                  <a:srgbClr val="FF0000"/>
                </a:solidFill>
              </a:rPr>
              <a:t>(9%)</a:t>
            </a:r>
            <a:r>
              <a:rPr lang="ru-RU" sz="3300" dirty="0" smtClean="0"/>
              <a:t>, города с населением 100 тыс. – 500 тыс. </a:t>
            </a:r>
            <a:r>
              <a:rPr lang="ru-RU" sz="3300" dirty="0" smtClean="0">
                <a:solidFill>
                  <a:srgbClr val="FF0000"/>
                </a:solidFill>
              </a:rPr>
              <a:t>(9%)</a:t>
            </a:r>
            <a:r>
              <a:rPr lang="ru-RU" sz="3300" dirty="0" smtClean="0"/>
              <a:t>, с детьми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(8%)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Восприятие Европротокола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12. С какими из нижеперечисленных высказываний о Европротоколе Вы согласны?</a:t>
            </a:r>
          </a:p>
          <a:p>
            <a:pPr algn="just"/>
            <a:r>
              <a:rPr lang="ru-RU" sz="2900" dirty="0" smtClean="0"/>
              <a:t>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861300" y="3049378"/>
          <a:ext cx="22808016" cy="1345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154897" y="6948992"/>
            <a:ext cx="12172731" cy="933667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Почти половина респондентов согласны, что с помощью Европротокола можно решить проблему пробок. </a:t>
            </a:r>
          </a:p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Также около трети респондентов намерены воспользоваться </a:t>
            </a:r>
            <a:r>
              <a:rPr lang="ru-RU" sz="4300" dirty="0" err="1" smtClean="0"/>
              <a:t>Европротоколом</a:t>
            </a:r>
            <a:r>
              <a:rPr lang="ru-RU" sz="4300" dirty="0" smtClean="0"/>
              <a:t> при мелкой аварии и почти треть считают, что эксперимент по </a:t>
            </a:r>
            <a:r>
              <a:rPr lang="ru-RU" sz="4300" dirty="0" err="1" smtClean="0"/>
              <a:t>Европротоколу</a:t>
            </a:r>
            <a:r>
              <a:rPr lang="ru-RU" sz="4300" dirty="0" smtClean="0"/>
              <a:t> нужно расширять.</a:t>
            </a:r>
          </a:p>
          <a:p>
            <a:pPr indent="703626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При этом следует отметить, что более четверти респондентов затрудняются  в ответе на вопрос о восприятии Европротокола.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Европротокола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13. Приходилось ли Вам пользоваться </a:t>
            </a:r>
            <a:r>
              <a:rPr lang="ru-RU" sz="2900" dirty="0" err="1" smtClean="0"/>
              <a:t>Европротоколом</a:t>
            </a:r>
            <a:r>
              <a:rPr lang="ru-RU" sz="2900" dirty="0" smtClean="0"/>
              <a:t>? </a:t>
            </a:r>
            <a:r>
              <a:rPr lang="en-US" sz="2900" dirty="0" smtClean="0"/>
              <a:t>Q</a:t>
            </a:r>
            <a:r>
              <a:rPr lang="ru-RU" sz="2900" dirty="0" smtClean="0"/>
              <a:t>14. Как Вы оцениваете использование Европротокола? </a:t>
            </a:r>
            <a:r>
              <a:rPr lang="en-US" sz="2900" dirty="0" smtClean="0"/>
              <a:t>Q</a:t>
            </a:r>
            <a:r>
              <a:rPr lang="ru-RU" sz="2900" dirty="0" smtClean="0"/>
              <a:t>14_1. Какие именно недостатки Вы имеете в виду? </a:t>
            </a:r>
            <a:r>
              <a:rPr lang="en-US" sz="2900" dirty="0" smtClean="0"/>
              <a:t>Q</a:t>
            </a:r>
            <a:r>
              <a:rPr lang="ru-RU" sz="2900" dirty="0" smtClean="0"/>
              <a:t>15. Почему Вы не воспользовались </a:t>
            </a:r>
            <a:r>
              <a:rPr lang="ru-RU" sz="2900" dirty="0" err="1" smtClean="0"/>
              <a:t>Европротоколом</a:t>
            </a:r>
            <a:r>
              <a:rPr lang="ru-RU" sz="2900" dirty="0" smtClean="0"/>
              <a:t> при наступлении ДТП?  Выборка: все респонденты.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6591" y="3021418"/>
            <a:ext cx="29451042" cy="160763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9% водителей пользовались </a:t>
            </a:r>
            <a:r>
              <a:rPr lang="ru-RU" sz="4300" dirty="0" err="1" smtClean="0"/>
              <a:t>Европротоколом</a:t>
            </a:r>
            <a:r>
              <a:rPr lang="ru-RU" sz="4300" dirty="0" smtClean="0"/>
              <a:t>. Большинство из них отметили, что оформление ДТП с использованием Европротокола заняло гораздо меньше времени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847860" y="6785285"/>
          <a:ext cx="9116148" cy="696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9964006" y="5583372"/>
          <a:ext cx="18015895" cy="468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050778" y="5193195"/>
            <a:ext cx="1032362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Оценка использования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10741405" y="10974261"/>
          <a:ext cx="18229948" cy="5143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760794" y="10265492"/>
            <a:ext cx="1032362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Причины не использования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6581519" y="8852806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8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3583808" y="10411714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92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4554894" y="5973554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57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9826340" y="9342413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17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21061337" y="7106519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12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20186379" y="8164413"/>
            <a:ext cx="1308132" cy="981622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7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25863023" y="11286631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74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20834451" y="12078718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17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19682323" y="15306410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3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19682323" y="14494676"/>
            <a:ext cx="1308132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6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81673"/>
            <a:ext cx="29855826" cy="1423019"/>
          </a:xfrm>
        </p:spPr>
        <p:txBody>
          <a:bodyPr/>
          <a:lstStyle/>
          <a:p>
            <a:r>
              <a:rPr lang="ru-RU" dirty="0" smtClean="0"/>
              <a:t>Восприятие Единой методики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17. Как Вы относитесь к оценке ущерба при ДТП по Единой методике?</a:t>
            </a:r>
          </a:p>
          <a:p>
            <a:pPr algn="just"/>
            <a:r>
              <a:rPr lang="ru-RU" sz="2900" dirty="0" smtClean="0"/>
              <a:t>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16624" y="3049378"/>
          <a:ext cx="22808016" cy="1345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проблем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чем в других группах). </a:t>
            </a: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19. Каким образом можно решить проблемы и недостатки, связанные с ОСАГО?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61301" y="5973548"/>
          <a:ext cx="21127424" cy="10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1" y="2993733"/>
            <a:ext cx="29451042" cy="293112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Основные пути решения проблем и устранения недостатков, связанных с ОСАГО, респонденты видят в введении жесткого контроля на рынке ОСАГО со стороны государства, ужесточения ответственности за мошенничество, повышение страховой грамотности водителей и введения дополнительных мер стимулирования за безаварийную езду.</a:t>
            </a: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20835485" y="7996017"/>
            <a:ext cx="4561605" cy="784522"/>
          </a:xfrm>
          <a:prstGeom prst="wedgeRectCallout">
            <a:avLst>
              <a:gd name="adj1" fmla="val -66275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Южный ФО </a:t>
            </a:r>
            <a:r>
              <a:rPr lang="ru-RU" sz="3300" dirty="0" smtClean="0">
                <a:solidFill>
                  <a:srgbClr val="FF0000"/>
                </a:solidFill>
              </a:rPr>
              <a:t>(72%)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9685354" y="9361636"/>
            <a:ext cx="4271234" cy="784522"/>
          </a:xfrm>
          <a:prstGeom prst="wedgeRectCallout">
            <a:avLst>
              <a:gd name="adj1" fmla="val -64106"/>
              <a:gd name="adj2" fmla="val -26604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</a:t>
            </a:r>
            <a:r>
              <a:rPr lang="ru-RU" sz="3300" dirty="0" smtClean="0">
                <a:solidFill>
                  <a:srgbClr val="FF0000"/>
                </a:solidFill>
              </a:rPr>
              <a:t>(61%)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9875152" y="10843675"/>
            <a:ext cx="9603375" cy="2315522"/>
          </a:xfrm>
          <a:prstGeom prst="wedgeRectCallout">
            <a:avLst>
              <a:gd name="adj1" fmla="val -60724"/>
              <a:gd name="adj2" fmla="val -44927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старше 60 лет  </a:t>
            </a:r>
            <a:r>
              <a:rPr lang="ru-RU" sz="3300" dirty="0" smtClean="0">
                <a:solidFill>
                  <a:srgbClr val="FF0000"/>
                </a:solidFill>
              </a:rPr>
              <a:t>(64%)</a:t>
            </a:r>
            <a:r>
              <a:rPr lang="ru-RU" sz="3300" dirty="0" smtClean="0"/>
              <a:t>, 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(68%)</a:t>
            </a:r>
            <a:r>
              <a:rPr lang="ru-RU" sz="3300" dirty="0" smtClean="0"/>
              <a:t>, водители со стажем до 21-25 лет </a:t>
            </a:r>
            <a:r>
              <a:rPr lang="ru-RU" sz="3300" dirty="0" smtClean="0">
                <a:solidFill>
                  <a:srgbClr val="FF0000"/>
                </a:solidFill>
              </a:rPr>
              <a:t>(59%)</a:t>
            </a:r>
            <a:r>
              <a:rPr lang="ru-RU" sz="3300" dirty="0" smtClean="0"/>
              <a:t>, со стажем более 25 лет </a:t>
            </a:r>
            <a:r>
              <a:rPr lang="ru-RU" sz="3300" dirty="0" smtClean="0">
                <a:solidFill>
                  <a:srgbClr val="FF0000"/>
                </a:solidFill>
              </a:rPr>
              <a:t>(60%)</a:t>
            </a:r>
            <a:r>
              <a:rPr lang="ru-RU" sz="3300" dirty="0" smtClean="0"/>
              <a:t>, со средним доходом </a:t>
            </a:r>
            <a:r>
              <a:rPr lang="ru-RU" sz="3300" dirty="0" smtClean="0">
                <a:solidFill>
                  <a:srgbClr val="FF0000"/>
                </a:solidFill>
              </a:rPr>
              <a:t>(59%)</a:t>
            </a:r>
            <a:r>
              <a:rPr lang="ru-RU" sz="3300" dirty="0" smtClean="0"/>
              <a:t>, Южный ФО </a:t>
            </a:r>
            <a:r>
              <a:rPr lang="ru-RU" sz="3300" dirty="0" smtClean="0">
                <a:solidFill>
                  <a:srgbClr val="FF0000"/>
                </a:solidFill>
              </a:rPr>
              <a:t>(60%)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решение проблем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18. Как Вы считаете, кто должен принимать участие в решении проблем и недостатков, связанных с ОСАГО? *Цветом отмечены значимые отличия (красный – выше, чем в других группах).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61301" y="5388283"/>
          <a:ext cx="21127424" cy="1131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1" y="2993728"/>
            <a:ext cx="29451042" cy="226935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Основная часть респондентов считает, что в решении проблем и устранении недостатков, связанных с ОСАГО, должны принимать участие как центральные органы власти, так и страховое сообщество и общественность. </a:t>
            </a: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18914817" y="6753903"/>
            <a:ext cx="12412816" cy="1807691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старше 60 лет </a:t>
            </a:r>
            <a:r>
              <a:rPr lang="ru-RU" sz="3300" dirty="0" smtClean="0">
                <a:solidFill>
                  <a:srgbClr val="FF0000"/>
                </a:solidFill>
              </a:rPr>
              <a:t>(60%)</a:t>
            </a:r>
            <a:r>
              <a:rPr lang="ru-RU" sz="3300" dirty="0" smtClean="0"/>
              <a:t>, стаж вождения 21-25 лет </a:t>
            </a:r>
            <a:r>
              <a:rPr lang="ru-RU" sz="3300" dirty="0" smtClean="0">
                <a:solidFill>
                  <a:srgbClr val="FF0000"/>
                </a:solidFill>
              </a:rPr>
              <a:t>(56%)</a:t>
            </a:r>
            <a:r>
              <a:rPr lang="ru-RU" sz="3300" dirty="0" smtClean="0"/>
              <a:t>, стаж вождения более 25 лет </a:t>
            </a:r>
            <a:r>
              <a:rPr lang="ru-RU" sz="3300" dirty="0" smtClean="0">
                <a:solidFill>
                  <a:srgbClr val="FF0000"/>
                </a:solidFill>
              </a:rPr>
              <a:t>(55%)</a:t>
            </a:r>
            <a:r>
              <a:rPr lang="ru-RU" sz="3300" dirty="0" smtClean="0"/>
              <a:t>, без детей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(51%)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6754056" y="10922343"/>
            <a:ext cx="10928263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Респонденты с детьми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(30%)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5553634" y="12736347"/>
            <a:ext cx="12484387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 </a:t>
            </a:r>
            <a:r>
              <a:rPr lang="ru-RU" sz="3300" dirty="0" smtClean="0">
                <a:solidFill>
                  <a:srgbClr val="FF0000"/>
                </a:solidFill>
              </a:rPr>
              <a:t>(27%)</a:t>
            </a:r>
            <a:r>
              <a:rPr lang="ru-RU" sz="3300" dirty="0" smtClean="0"/>
              <a:t>, водители 18-24 лет </a:t>
            </a:r>
            <a:r>
              <a:rPr lang="ru-RU" sz="3300" dirty="0" smtClean="0">
                <a:solidFill>
                  <a:srgbClr val="FF0000"/>
                </a:solidFill>
              </a:rPr>
              <a:t>(44%)</a:t>
            </a:r>
            <a:r>
              <a:rPr lang="ru-RU" sz="3300" dirty="0" smtClean="0"/>
              <a:t>, водители со стажем до 3-х лет </a:t>
            </a:r>
            <a:r>
              <a:rPr lang="ru-RU" sz="3300" dirty="0" smtClean="0">
                <a:solidFill>
                  <a:srgbClr val="FF0000"/>
                </a:solidFill>
              </a:rPr>
              <a:t>(31%)</a:t>
            </a:r>
            <a:r>
              <a:rPr lang="ru-RU" sz="3300" dirty="0" smtClean="0"/>
              <a:t>, со стажем 4- 5 лет </a:t>
            </a:r>
            <a:r>
              <a:rPr lang="ru-RU" sz="3300" dirty="0" smtClean="0">
                <a:solidFill>
                  <a:srgbClr val="FF0000"/>
                </a:solidFill>
              </a:rPr>
              <a:t>(34%)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28739" y="706169"/>
            <a:ext cx="29855826" cy="2561792"/>
          </a:xfrm>
        </p:spPr>
        <p:txBody>
          <a:bodyPr/>
          <a:lstStyle/>
          <a:p>
            <a:r>
              <a:rPr lang="ru-RU" dirty="0" smtClean="0"/>
              <a:t>Участие страховых компаний в решении проблемы убыточности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чем в других группах).</a:t>
            </a: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18_1. На Ваш взгляд, должны ли страховые компании помогать регионам решать проблемы с убыточностью ОСАГО?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61301" y="5388283"/>
          <a:ext cx="21127424" cy="11315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1" y="2993728"/>
            <a:ext cx="29451042" cy="22694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Большинство респондентов согласны с тем, что страховые компании должны помогать регионам решать проблемы с убыточностью ОСАГО, в первую очередь проводить проверки на предмет действий мошенников и помогать в реализации программы по повышению страховой грамотности населения. </a:t>
            </a: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18914812" y="6630395"/>
            <a:ext cx="4801686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Южный ФО </a:t>
            </a:r>
            <a:r>
              <a:rPr lang="ru-RU" sz="3300" dirty="0" smtClean="0">
                <a:solidFill>
                  <a:srgbClr val="FF0000"/>
                </a:solidFill>
              </a:rPr>
              <a:t>(60%)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8252369" y="8314608"/>
            <a:ext cx="4263714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</a:t>
            </a:r>
            <a:r>
              <a:rPr lang="ru-RU" sz="3300" dirty="0" smtClean="0">
                <a:solidFill>
                  <a:srgbClr val="FF0000"/>
                </a:solidFill>
              </a:rPr>
              <a:t>(49%)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7234225" y="9875315"/>
            <a:ext cx="11283964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 45-59 лет  </a:t>
            </a:r>
            <a:r>
              <a:rPr lang="ru-RU" sz="3300" dirty="0" smtClean="0">
                <a:solidFill>
                  <a:srgbClr val="FF0000"/>
                </a:solidFill>
              </a:rPr>
              <a:t>(41%)</a:t>
            </a:r>
            <a:r>
              <a:rPr lang="ru-RU" sz="3300" dirty="0" smtClean="0"/>
              <a:t>, 60 лет старше </a:t>
            </a:r>
            <a:r>
              <a:rPr lang="ru-RU" sz="3300" dirty="0" smtClean="0">
                <a:solidFill>
                  <a:srgbClr val="FF0000"/>
                </a:solidFill>
              </a:rPr>
              <a:t>(42%)</a:t>
            </a:r>
          </a:p>
        </p:txBody>
      </p:sp>
      <p:sp>
        <p:nvSpPr>
          <p:cNvPr id="11" name="Заголовок 16"/>
          <p:cNvSpPr txBox="1">
            <a:spLocks/>
          </p:cNvSpPr>
          <p:nvPr/>
        </p:nvSpPr>
        <p:spPr>
          <a:xfrm>
            <a:off x="13392876" y="13581994"/>
            <a:ext cx="4859492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(15%)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01367"/>
            <a:ext cx="29855826" cy="1423019"/>
          </a:xfrm>
        </p:spPr>
        <p:txBody>
          <a:bodyPr/>
          <a:lstStyle/>
          <a:p>
            <a:r>
              <a:rPr lang="ru-RU" dirty="0" smtClean="0"/>
              <a:t>Курсы страховой грамотности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20. Нужно ли ввести обязательные курсы страховой грамотности для учащихся а автошколах?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21. Какие вопросы необходимо изучать на курса страховой грамотности? Выборка: респонденты, выразившие заинтересованность в курсах.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628739" y="5556571"/>
          <a:ext cx="20167089" cy="1091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16994140" y="5599902"/>
          <a:ext cx="18966665" cy="1051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62321" y="4806164"/>
            <a:ext cx="11531814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Необходимость курсов страховой грамотности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35066" y="4885665"/>
            <a:ext cx="1032362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Необходимые вопросы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6591" y="3047225"/>
            <a:ext cx="29451042" cy="160768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Аудитория согласилась с необходимость введения курсов по страховой грамотности для учащихся автошкол: основная часть выступает за обязательные курсы, каждый четвертый – за курсы по желанию.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im4-tub-ru.yandex.net/i?id=346792149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40778" y="8366223"/>
            <a:ext cx="5458427" cy="40757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8825" y="1655870"/>
            <a:ext cx="29380688" cy="1423019"/>
          </a:xfrm>
        </p:spPr>
        <p:txBody>
          <a:bodyPr/>
          <a:lstStyle/>
          <a:p>
            <a:r>
              <a:rPr lang="ru-RU" dirty="0" smtClean="0"/>
              <a:t>Цель и методология исследования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10185" y="11631110"/>
            <a:ext cx="29598115" cy="780353"/>
          </a:xfrm>
          <a:prstGeom prst="rect">
            <a:avLst/>
          </a:prstGeom>
          <a:solidFill>
            <a:srgbClr val="FDAA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defTabSz="164179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Выборка и география исследования</a:t>
            </a:r>
            <a:endParaRPr lang="ru-RU" sz="4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9311439" y="12021287"/>
            <a:ext cx="22087762" cy="5072297"/>
          </a:xfrm>
          <a:prstGeom prst="rect">
            <a:avLst/>
          </a:prstGeom>
        </p:spPr>
        <p:txBody>
          <a:bodyPr vert="horz" lIns="281451" tIns="140724" rIns="281451" bIns="140724" rtlCol="0" anchor="t">
            <a:no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33000"/>
              <a:buFont typeface="Wingdings" pitchFamily="2" charset="2"/>
              <a:buChar char="§"/>
              <a:defRPr/>
            </a:pPr>
            <a:endParaRPr lang="ru-RU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7853317" y="12442015"/>
            <a:ext cx="23544398" cy="5223065"/>
          </a:xfrm>
          <a:prstGeom prst="rect">
            <a:avLst/>
          </a:prstGeom>
        </p:spPr>
        <p:txBody>
          <a:bodyPr vert="horz" lIns="281451" tIns="140724" rIns="281451" bIns="140724" rtlCol="0" anchor="ctr">
            <a:noAutofit/>
          </a:bodyPr>
          <a:lstStyle/>
          <a:p>
            <a:pPr indent="-542378" algn="just">
              <a:lnSpc>
                <a:spcPct val="150000"/>
              </a:lnSpc>
              <a:buClr>
                <a:srgbClr val="FDAA03"/>
              </a:buClr>
              <a:buFont typeface="Wingdings" pitchFamily="2" charset="2"/>
              <a:buChar char="§"/>
            </a:pPr>
            <a:r>
              <a:rPr lang="ru-RU" sz="4300" dirty="0" smtClean="0"/>
              <a:t>Выборка:1200 интервью. </a:t>
            </a:r>
          </a:p>
          <a:p>
            <a:pPr indent="-542378" algn="just">
              <a:lnSpc>
                <a:spcPct val="150000"/>
              </a:lnSpc>
              <a:buClr>
                <a:srgbClr val="FDAA03"/>
              </a:buClr>
              <a:buFont typeface="Wingdings" pitchFamily="2" charset="2"/>
              <a:buChar char="§"/>
            </a:pPr>
            <a:r>
              <a:rPr lang="ru-RU" sz="4300" dirty="0" smtClean="0"/>
              <a:t>Города с численностью населения свыше 100 тыс. чел.</a:t>
            </a:r>
          </a:p>
          <a:p>
            <a:pPr indent="-542378" algn="just">
              <a:lnSpc>
                <a:spcPct val="150000"/>
              </a:lnSpc>
              <a:buClr>
                <a:srgbClr val="FDAA03"/>
              </a:buClr>
              <a:buFont typeface="Wingdings" pitchFamily="2" charset="2"/>
              <a:buChar char="§"/>
            </a:pPr>
            <a:r>
              <a:rPr lang="ru-RU" sz="4300" dirty="0" smtClean="0"/>
              <a:t>35 субъектов РФ.</a:t>
            </a:r>
          </a:p>
          <a:p>
            <a:pPr indent="-542378" algn="just">
              <a:buClr>
                <a:srgbClr val="FDAA03"/>
              </a:buClr>
              <a:buFont typeface="Wingdings" pitchFamily="2" charset="2"/>
              <a:buChar char="§"/>
            </a:pPr>
            <a:r>
              <a:rPr lang="ru-RU" sz="4300" i="1" dirty="0" smtClean="0"/>
              <a:t>На слайдах в скобках представлены данные прошлого исследования, а также направления динамики: рост доли / среднего значения (стрелки вверх) или снижение (стрелки вниз). </a:t>
            </a:r>
            <a:endParaRPr lang="ru-RU" sz="43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41943" y="7703636"/>
            <a:ext cx="29534598" cy="662587"/>
          </a:xfrm>
          <a:prstGeom prst="rect">
            <a:avLst/>
          </a:prstGeom>
          <a:solidFill>
            <a:srgbClr val="FDAA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defTabSz="328358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300" dirty="0" smtClean="0">
                <a:solidFill>
                  <a:schemeClr val="tx1"/>
                </a:solidFill>
                <a:latin typeface="+mj-lt"/>
              </a:rPr>
              <a:t>Методология исследования</a:t>
            </a:r>
            <a:endParaRPr lang="ru-RU" sz="4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1841945" y="8314608"/>
            <a:ext cx="24098833" cy="3316502"/>
          </a:xfrm>
          <a:prstGeom prst="rect">
            <a:avLst/>
          </a:prstGeom>
        </p:spPr>
        <p:txBody>
          <a:bodyPr vert="horz" lIns="281451" tIns="140724" rIns="281451" bIns="140724" rtlCol="0" anchor="ctr">
            <a:noAutofit/>
          </a:bodyPr>
          <a:lstStyle/>
          <a:p>
            <a:pPr marL="542378" indent="-542378">
              <a:lnSpc>
                <a:spcPct val="150000"/>
              </a:lnSpc>
              <a:buClr>
                <a:srgbClr val="FDAA03"/>
              </a:buClr>
              <a:buFont typeface="Wingdings" pitchFamily="2" charset="2"/>
              <a:buChar char="§"/>
              <a:defRPr/>
            </a:pPr>
            <a:r>
              <a:rPr lang="ru-RU" sz="4300" dirty="0" smtClean="0"/>
              <a:t>Формализованные интервью с автовладельцами / водителями.</a:t>
            </a:r>
          </a:p>
          <a:p>
            <a:pPr marL="542378" indent="-542378">
              <a:lnSpc>
                <a:spcPct val="150000"/>
              </a:lnSpc>
              <a:buClr>
                <a:srgbClr val="FDAA03"/>
              </a:buClr>
              <a:buFont typeface="Wingdings" pitchFamily="2" charset="2"/>
              <a:buChar char="§"/>
              <a:defRPr/>
            </a:pPr>
            <a:r>
              <a:rPr lang="ru-RU" sz="4300" dirty="0" smtClean="0">
                <a:solidFill>
                  <a:srgbClr val="000000"/>
                </a:solidFill>
                <a:cs typeface="Arial" charset="0"/>
              </a:rPr>
              <a:t>Длительность интервью  –  до 25 минут. </a:t>
            </a:r>
            <a:endParaRPr lang="ru-RU" sz="43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841943" y="3047223"/>
            <a:ext cx="29471085" cy="780353"/>
          </a:xfrm>
          <a:prstGeom prst="rect">
            <a:avLst/>
          </a:prstGeom>
          <a:solidFill>
            <a:srgbClr val="FDAA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defTabSz="1641793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4300" dirty="0" smtClean="0">
                <a:solidFill>
                  <a:schemeClr val="tx1"/>
                </a:solidFill>
                <a:latin typeface="+mj-lt"/>
              </a:rPr>
              <a:t>Целевая аудитория: </a:t>
            </a:r>
            <a:endParaRPr lang="ru-RU" sz="4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1628741" y="17665075"/>
            <a:ext cx="30010545" cy="989219"/>
          </a:xfrm>
          <a:prstGeom prst="rect">
            <a:avLst/>
          </a:prstGeom>
        </p:spPr>
        <p:txBody>
          <a:bodyPr/>
          <a:lstStyle/>
          <a:p>
            <a:pPr algn="ctr"/>
            <a:fld id="{725C68B6-61C2-468F-89AB-4B9F7531AA68}" type="slidenum">
              <a:rPr lang="ru-RU" smtClean="0"/>
              <a:pPr algn="ctr"/>
              <a:t>2</a:t>
            </a:fld>
            <a:endParaRPr lang="ru-RU" dirty="0"/>
          </a:p>
        </p:txBody>
      </p:sp>
      <p:pic>
        <p:nvPicPr>
          <p:cNvPr id="17" name="Рисунок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8825" y="13775225"/>
            <a:ext cx="4684221" cy="359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http://t2.gstatic.com/images?q=tbn:ANd9GcTtcjJ9r8LnNXi4pe8EzP0dUc9o4wEsY577HE-qKD4Ff6Frzid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8820" y="4022759"/>
            <a:ext cx="5984493" cy="36117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352259" y="3893596"/>
            <a:ext cx="23056040" cy="2777187"/>
          </a:xfrm>
          <a:prstGeom prst="rect">
            <a:avLst/>
          </a:prstGeom>
        </p:spPr>
        <p:txBody>
          <a:bodyPr wrap="square" lIns="281451" tIns="140724" rIns="281451" bIns="140724">
            <a:spAutoFit/>
          </a:bodyPr>
          <a:lstStyle/>
          <a:p>
            <a:pPr algn="just">
              <a:lnSpc>
                <a:spcPct val="150000"/>
              </a:lnSpc>
              <a:buClr>
                <a:srgbClr val="FDAA03"/>
              </a:buClr>
              <a:tabLst>
                <a:tab pos="2643483" algn="l"/>
              </a:tabLst>
              <a:defRPr/>
            </a:pPr>
            <a:r>
              <a:rPr lang="ru-RU" dirty="0"/>
              <a:t>Оценить мнение граждан относительно реформ в ОСАГО, произошедших за 2014 – 2015 гг.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Влияние экономического кризиса на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22. Как экономический кризис может сказаться на ОСАГО? *Цветом отмечены значимые отличия (красный – выше, чем в других группах). </a:t>
            </a:r>
          </a:p>
          <a:p>
            <a:pPr algn="just"/>
            <a:r>
              <a:rPr lang="ru-RU" sz="2900" dirty="0" smtClean="0"/>
              <a:t>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68410" y="3049374"/>
          <a:ext cx="21127424" cy="1353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74309" y="10265494"/>
            <a:ext cx="13853324" cy="4907534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879532" algn="just">
              <a:lnSpc>
                <a:spcPct val="114000"/>
              </a:lnSpc>
              <a:tabLst>
                <a:tab pos="11609813" algn="l"/>
              </a:tabLst>
            </a:pPr>
            <a:r>
              <a:rPr lang="ru-RU" sz="4300" dirty="0" smtClean="0"/>
              <a:t>По мнению респондентов, экономический кризис, в первую очередь, приведет к дальнейшему повышению стоимости тарифов на ОСАГО, а также к тому, что реальные выплаты не будут покрывать издержки на ремонт, и к отсутствию полной финансовой защиты при ДТП.</a:t>
            </a: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19875152" y="5069692"/>
            <a:ext cx="7158484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Санкт-Петербург </a:t>
            </a:r>
            <a:r>
              <a:rPr lang="ru-RU" sz="3300" dirty="0" smtClean="0">
                <a:solidFill>
                  <a:srgbClr val="FF0000"/>
                </a:solidFill>
              </a:rPr>
              <a:t>(59%)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9394987" y="6363725"/>
            <a:ext cx="10928263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старше 60 лет </a:t>
            </a:r>
            <a:r>
              <a:rPr lang="ru-RU" sz="3300" dirty="0" smtClean="0">
                <a:solidFill>
                  <a:srgbClr val="FF0000"/>
                </a:solidFill>
              </a:rPr>
              <a:t>(54%)</a:t>
            </a:r>
            <a:r>
              <a:rPr lang="ru-RU" sz="3300" dirty="0" smtClean="0"/>
              <a:t>, 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(53%)</a:t>
            </a:r>
            <a:r>
              <a:rPr lang="ru-RU" sz="3300" dirty="0" smtClean="0"/>
              <a:t>, Южный ФО </a:t>
            </a:r>
            <a:r>
              <a:rPr lang="ru-RU" sz="3300" dirty="0" smtClean="0">
                <a:solidFill>
                  <a:srgbClr val="FF0000"/>
                </a:solidFill>
              </a:rPr>
              <a:t>(52%)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7474308" y="7924432"/>
            <a:ext cx="12484387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Москва  </a:t>
            </a:r>
            <a:r>
              <a:rPr lang="ru-RU" sz="3300" dirty="0" smtClean="0">
                <a:solidFill>
                  <a:srgbClr val="FF0000"/>
                </a:solidFill>
              </a:rPr>
              <a:t>(33%)</a:t>
            </a:r>
            <a:r>
              <a:rPr lang="ru-RU" sz="3300" dirty="0" smtClean="0"/>
              <a:t>, руководители среднего звена </a:t>
            </a:r>
            <a:r>
              <a:rPr lang="ru-RU" sz="3300" dirty="0" smtClean="0">
                <a:solidFill>
                  <a:srgbClr val="FF0000"/>
                </a:solidFill>
              </a:rPr>
              <a:t>(32%)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01367"/>
            <a:ext cx="29855826" cy="1423019"/>
          </a:xfrm>
        </p:spPr>
        <p:txBody>
          <a:bodyPr/>
          <a:lstStyle/>
          <a:p>
            <a:r>
              <a:rPr lang="ru-RU" dirty="0" smtClean="0"/>
              <a:t>Рост стоимости ОСАГО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23. Скажется ли рост стоимости полиса ОСАГО на увеличении общей стоимости пользования автомобилем? </a:t>
            </a: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24. Что Вы будете делать, если полисы ОСАГО в Вашем регионе будут недоступны? 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644776001"/>
              </p:ext>
            </p:extLst>
          </p:nvPr>
        </p:nvGraphicFramePr>
        <p:xfrm>
          <a:off x="3768557" y="5574164"/>
          <a:ext cx="19154127" cy="1051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43235" y="4990474"/>
            <a:ext cx="10323629" cy="129985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Варианты действий при недоступности полиса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6591" y="3047225"/>
            <a:ext cx="29451042" cy="160768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Большинство респондентов не приемлют нарушение закона и будут искать способы приобретения полиса, каждый третий будет писать жалобы. </a:t>
            </a:r>
          </a:p>
        </p:txBody>
      </p:sp>
      <p:sp>
        <p:nvSpPr>
          <p:cNvPr id="13" name="Заголовок 16"/>
          <p:cNvSpPr txBox="1">
            <a:spLocks/>
          </p:cNvSpPr>
          <p:nvPr/>
        </p:nvSpPr>
        <p:spPr>
          <a:xfrm>
            <a:off x="18061574" y="6558813"/>
            <a:ext cx="3313511" cy="1299859"/>
          </a:xfrm>
          <a:prstGeom prst="wedgeRectCallout">
            <a:avLst>
              <a:gd name="adj1" fmla="val -61407"/>
              <a:gd name="adj2" fmla="val -17241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Женщины  </a:t>
            </a:r>
            <a:r>
              <a:rPr lang="ru-RU" sz="3300" dirty="0" smtClean="0">
                <a:solidFill>
                  <a:srgbClr val="FF0000"/>
                </a:solidFill>
              </a:rPr>
              <a:t>(52%)</a:t>
            </a:r>
          </a:p>
        </p:txBody>
      </p:sp>
      <p:sp>
        <p:nvSpPr>
          <p:cNvPr id="15" name="Заголовок 16"/>
          <p:cNvSpPr txBox="1">
            <a:spLocks/>
          </p:cNvSpPr>
          <p:nvPr/>
        </p:nvSpPr>
        <p:spPr>
          <a:xfrm>
            <a:off x="14806531" y="9774487"/>
            <a:ext cx="5041770" cy="784522"/>
          </a:xfrm>
          <a:prstGeom prst="wedgeRectCallout">
            <a:avLst>
              <a:gd name="adj1" fmla="val -61407"/>
              <a:gd name="adj2" fmla="val -17241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Низкий доход </a:t>
            </a:r>
            <a:r>
              <a:rPr lang="ru-RU" sz="3300" dirty="0" smtClean="0">
                <a:solidFill>
                  <a:srgbClr val="FF0000"/>
                </a:solidFill>
              </a:rPr>
              <a:t>(27%)</a:t>
            </a:r>
          </a:p>
        </p:txBody>
      </p:sp>
      <p:sp>
        <p:nvSpPr>
          <p:cNvPr id="19" name="Заголовок 16"/>
          <p:cNvSpPr txBox="1">
            <a:spLocks/>
          </p:cNvSpPr>
          <p:nvPr/>
        </p:nvSpPr>
        <p:spPr>
          <a:xfrm>
            <a:off x="14929795" y="11189270"/>
            <a:ext cx="9412298" cy="1299859"/>
          </a:xfrm>
          <a:prstGeom prst="wedgeRectCallout">
            <a:avLst>
              <a:gd name="adj1" fmla="val -60533"/>
              <a:gd name="adj2" fmla="val 12133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Стаж вождения до 3-х лет </a:t>
            </a:r>
            <a:r>
              <a:rPr lang="ru-RU" sz="3300" dirty="0" smtClean="0">
                <a:solidFill>
                  <a:srgbClr val="FF0000"/>
                </a:solidFill>
              </a:rPr>
              <a:t>(22%)</a:t>
            </a:r>
            <a:r>
              <a:rPr lang="ru-RU" sz="3300" dirty="0" smtClean="0"/>
              <a:t>, </a:t>
            </a:r>
          </a:p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авто отечественного производства </a:t>
            </a:r>
            <a:r>
              <a:rPr lang="ru-RU" sz="3300" dirty="0" smtClean="0">
                <a:solidFill>
                  <a:srgbClr val="FF0000"/>
                </a:solidFill>
              </a:rPr>
              <a:t>(16%)</a:t>
            </a:r>
          </a:p>
        </p:txBody>
      </p:sp>
      <p:sp>
        <p:nvSpPr>
          <p:cNvPr id="20" name="Заголовок 16"/>
          <p:cNvSpPr txBox="1">
            <a:spLocks/>
          </p:cNvSpPr>
          <p:nvPr/>
        </p:nvSpPr>
        <p:spPr>
          <a:xfrm>
            <a:off x="14641761" y="13250489"/>
            <a:ext cx="5355026" cy="784522"/>
          </a:xfrm>
          <a:prstGeom prst="wedgeRectCallout">
            <a:avLst>
              <a:gd name="adj1" fmla="val -68473"/>
              <a:gd name="adj2" fmla="val -25360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Низкий доход </a:t>
            </a:r>
            <a:r>
              <a:rPr lang="ru-RU" sz="3300" dirty="0" smtClean="0">
                <a:solidFill>
                  <a:srgbClr val="FF0000"/>
                </a:solidFill>
              </a:rPr>
              <a:t>(14%)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01367"/>
            <a:ext cx="29855826" cy="1423019"/>
          </a:xfrm>
        </p:spPr>
        <p:txBody>
          <a:bodyPr/>
          <a:lstStyle/>
          <a:p>
            <a:r>
              <a:rPr lang="ru-RU" dirty="0" smtClean="0"/>
              <a:t>Системные изменения ОСАГО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25. С каким из следующих высказываний Вы в большей степени согласны?</a:t>
            </a:r>
            <a:endParaRPr lang="ru-RU" sz="2900" dirty="0" smtClean="0">
              <a:solidFill>
                <a:srgbClr val="FF0000"/>
              </a:solidFill>
            </a:endParaRP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26. Как Вы относитесь к системным изменениям в ОСАГО?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68400" y="5556571"/>
          <a:ext cx="20167089" cy="10911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15553636" y="5599902"/>
          <a:ext cx="18966665" cy="1051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1986" y="5380368"/>
            <a:ext cx="11531814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Тарифы на ОСАГО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94558" y="5459865"/>
            <a:ext cx="1032362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Системные изменения ОСАГО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76591" y="3047223"/>
            <a:ext cx="29451042" cy="22694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879532" algn="just">
              <a:tabLst>
                <a:tab pos="11609813" algn="l"/>
              </a:tabLst>
            </a:pPr>
            <a:r>
              <a:rPr lang="ru-RU" sz="4300" dirty="0" smtClean="0"/>
              <a:t>По мнению опрошенных, рост тарифов на ОСАГО должен ежегодно регулироваться государством, а также индексироваться в зависимости от уровня инфляции. Автолюбители согласны с тем, что ОСАГО улучшается, становится более ориентированным на водителя и видно, что власти занимаются ОСАГО.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9311440" y="6558813"/>
            <a:ext cx="4801686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Средний доход </a:t>
            </a:r>
            <a:r>
              <a:rPr lang="ru-RU" sz="3300" dirty="0" smtClean="0">
                <a:solidFill>
                  <a:srgbClr val="FF0000"/>
                </a:solidFill>
              </a:rPr>
              <a:t>(47%)</a:t>
            </a:r>
          </a:p>
        </p:txBody>
      </p:sp>
      <p:sp>
        <p:nvSpPr>
          <p:cNvPr id="11" name="Заголовок 16"/>
          <p:cNvSpPr txBox="1">
            <a:spLocks/>
          </p:cNvSpPr>
          <p:nvPr/>
        </p:nvSpPr>
        <p:spPr>
          <a:xfrm>
            <a:off x="12337506" y="10655668"/>
            <a:ext cx="3361178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 детьми до 14 лет </a:t>
            </a:r>
            <a:r>
              <a:rPr lang="ru-RU" sz="3300" dirty="0" smtClean="0">
                <a:solidFill>
                  <a:srgbClr val="FF0000"/>
                </a:solidFill>
              </a:rPr>
              <a:t>(21%)</a:t>
            </a:r>
          </a:p>
        </p:txBody>
      </p:sp>
      <p:sp>
        <p:nvSpPr>
          <p:cNvPr id="12" name="Заголовок 16"/>
          <p:cNvSpPr txBox="1">
            <a:spLocks/>
          </p:cNvSpPr>
          <p:nvPr/>
        </p:nvSpPr>
        <p:spPr>
          <a:xfrm>
            <a:off x="28518187" y="6168636"/>
            <a:ext cx="3172950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Старше 60 лет </a:t>
            </a:r>
            <a:r>
              <a:rPr lang="ru-RU" sz="3300" dirty="0" smtClean="0">
                <a:solidFill>
                  <a:srgbClr val="FF0000"/>
                </a:solidFill>
              </a:rPr>
              <a:t>(44%)</a:t>
            </a:r>
          </a:p>
        </p:txBody>
      </p:sp>
      <p:sp>
        <p:nvSpPr>
          <p:cNvPr id="13" name="Заголовок 16"/>
          <p:cNvSpPr txBox="1">
            <a:spLocks/>
          </p:cNvSpPr>
          <p:nvPr/>
        </p:nvSpPr>
        <p:spPr>
          <a:xfrm>
            <a:off x="27849788" y="8704787"/>
            <a:ext cx="4749836" cy="2315522"/>
          </a:xfrm>
          <a:prstGeom prst="wedgeRectCallout">
            <a:avLst>
              <a:gd name="adj1" fmla="val -67468"/>
              <a:gd name="adj2" fmla="val -12267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Москвичи </a:t>
            </a:r>
            <a:r>
              <a:rPr lang="ru-RU" sz="3300" dirty="0" smtClean="0">
                <a:solidFill>
                  <a:srgbClr val="FF0000"/>
                </a:solidFill>
              </a:rPr>
              <a:t>(32%), </a:t>
            </a:r>
            <a:r>
              <a:rPr lang="ru-RU" sz="3300" dirty="0" smtClean="0"/>
              <a:t>с детьми до 14 лет </a:t>
            </a:r>
            <a:r>
              <a:rPr lang="ru-RU" sz="3300" dirty="0" smtClean="0">
                <a:solidFill>
                  <a:srgbClr val="FF0000"/>
                </a:solidFill>
              </a:rPr>
              <a:t>(29%)</a:t>
            </a:r>
            <a:r>
              <a:rPr lang="ru-RU" sz="3300" dirty="0" smtClean="0"/>
              <a:t>, высокий доход </a:t>
            </a:r>
            <a:r>
              <a:rPr lang="ru-RU" sz="3300" dirty="0" smtClean="0">
                <a:solidFill>
                  <a:srgbClr val="FF0000"/>
                </a:solidFill>
              </a:rPr>
              <a:t>(37%)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 исследования (1)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4718" y="4217755"/>
            <a:ext cx="29144323" cy="12056650"/>
          </a:xfrm>
          <a:prstGeom prst="rect">
            <a:avLst/>
          </a:prstGeom>
        </p:spPr>
        <p:txBody>
          <a:bodyPr wrap="square" lIns="281451" tIns="140724" rIns="281451" bIns="140724">
            <a:spAutoFit/>
          </a:bodyPr>
          <a:lstStyle/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Основными плюсами автострахования респонденты назвали гарантированное возмещение расходов и возможность ремонта автомобиля по страховке, а также чувство собственной защищенности и экономия времени: об этих плюсах автострахования чаще говорили женщины.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В целом ОСАГО воспринимается как необходимый и обязательный атрибут.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Две трети аудитории согласились с необходимостью введения льгот по ОСАГО для социально незащищенных граждан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Две трети аудитории согласились с необходимостью введения льгот по ОСАГО для социально незащищенных граждан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Большинство опрошенных считают, что число страховщиков, работающих на рынке, не нужно ограничивать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Большая часть опрошенных </a:t>
            </a:r>
            <a:r>
              <a:rPr lang="ru-RU" sz="5100" dirty="0" smtClean="0"/>
              <a:t>слышали </a:t>
            </a:r>
            <a:r>
              <a:rPr lang="ru-RU" sz="5100" dirty="0"/>
              <a:t>о Европротоколе, но не знают этой системы очень хорошо. Каждый четвертый за последние полгода кое-что узнал о </a:t>
            </a:r>
            <a:r>
              <a:rPr lang="ru-RU" sz="5100" dirty="0" err="1"/>
              <a:t>Европротоколе</a:t>
            </a:r>
            <a:r>
              <a:rPr lang="ru-RU" sz="5100" dirty="0"/>
              <a:t>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Почти половина респондентов согласны, что с помощью Европротокола можно решить проблему пробок. </a:t>
            </a:r>
          </a:p>
        </p:txBody>
      </p:sp>
    </p:spTree>
    <p:extLst>
      <p:ext uri="{BB962C8B-B14F-4D97-AF65-F5344CB8AC3E}">
        <p14:creationId xmlns:p14="http://schemas.microsoft.com/office/powerpoint/2010/main" val="385937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61304" y="3242311"/>
            <a:ext cx="28664154" cy="13626311"/>
          </a:xfrm>
          <a:prstGeom prst="rect">
            <a:avLst/>
          </a:prstGeom>
        </p:spPr>
        <p:txBody>
          <a:bodyPr wrap="square" lIns="281451" tIns="140724" rIns="281451" bIns="140724">
            <a:spAutoFit/>
          </a:bodyPr>
          <a:lstStyle/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Также около трети респондентов намерены воспользоваться Европротоколом при мелкой аварии и почти треть считают, что эксперимент по Европротоколу нужно расширять.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Большинство тех, кто пользовался Европротоколом, отметили, что  оформление ДТП с использованием Европротокола заняло гораздо меньше времени.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Большая часть опрошенных – 40 % - считают, что Единая методика устранит споры между страховщиками и страхователями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Основные пути решения проблем и устранения недостатков, связанных с ОСАГО, респонденты видят в введении жесткого контроля на рынке ОСАГО со стороны государства, ужесточения ответственности за мошенничество, повышение страховой грамотности водителей и введения дополнительных мер стимулирования за безаварийную езду.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/>
              <a:t>Основная часть респондентов считает, что в решении проблем и устранении недостатков, связанных с ОСАГО, должны принимать участие как центральные органы власти, так и страховое сообщество и общественность. </a:t>
            </a:r>
          </a:p>
          <a:p>
            <a:pPr marL="879532" indent="-879532" algn="just">
              <a:buFont typeface="Arial" panose="020B0604020202020204" pitchFamily="34" charset="0"/>
              <a:buChar char="•"/>
            </a:pPr>
            <a:r>
              <a:rPr lang="ru-RU" sz="5100" dirty="0" smtClean="0"/>
              <a:t>Большинство </a:t>
            </a:r>
            <a:r>
              <a:rPr lang="ru-RU" sz="5100" dirty="0"/>
              <a:t>опрошенных считают для себя </a:t>
            </a:r>
            <a:r>
              <a:rPr lang="ru-RU" sz="5100" dirty="0" smtClean="0"/>
              <a:t>не приемлемым </a:t>
            </a:r>
            <a:r>
              <a:rPr lang="ru-RU" sz="5100" dirty="0"/>
              <a:t>покупать поддельные полисы </a:t>
            </a:r>
            <a:r>
              <a:rPr lang="ru-RU" sz="5100" dirty="0" smtClean="0"/>
              <a:t>ОСАГО.</a:t>
            </a:r>
            <a:endParaRPr lang="ru-RU" sz="51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265468" y="1594861"/>
            <a:ext cx="29855826" cy="1423019"/>
          </a:xfrm>
        </p:spPr>
        <p:txBody>
          <a:bodyPr/>
          <a:lstStyle/>
          <a:p>
            <a:r>
              <a:rPr lang="ru-RU" dirty="0" smtClean="0"/>
              <a:t>Резюме исследования (2)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0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8351103" y="6013672"/>
            <a:ext cx="21127424" cy="1992407"/>
          </a:xfrm>
        </p:spPr>
        <p:txBody>
          <a:bodyPr/>
          <a:lstStyle/>
          <a:p>
            <a:r>
              <a:rPr lang="ru-RU" sz="11200" b="0" dirty="0" smtClean="0"/>
              <a:t>Спасибо за внимание!</a:t>
            </a:r>
            <a:endParaRPr lang="ru-RU" sz="11200" b="0" dirty="0"/>
          </a:p>
        </p:txBody>
      </p:sp>
    </p:spTree>
    <p:extLst>
      <p:ext uri="{BB962C8B-B14F-4D97-AF65-F5344CB8AC3E}">
        <p14:creationId xmlns:p14="http://schemas.microsoft.com/office/powerpoint/2010/main" val="24798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68415" y="6363727"/>
            <a:ext cx="29855826" cy="1250771"/>
          </a:xfrm>
        </p:spPr>
        <p:txBody>
          <a:bodyPr>
            <a:noAutofit/>
          </a:bodyPr>
          <a:lstStyle/>
          <a:p>
            <a:pPr algn="l"/>
            <a:r>
              <a:rPr lang="ru-RU" sz="8700" dirty="0" smtClean="0"/>
              <a:t>Отношение к ОСАГО</a:t>
            </a:r>
            <a:endParaRPr lang="ru-RU" sz="8700" dirty="0"/>
          </a:p>
        </p:txBody>
      </p:sp>
      <p:pic>
        <p:nvPicPr>
          <p:cNvPr id="65538" name="Picture 2" descr="&amp;Mcy;&amp;icy;&amp;ncy;&amp;fcy;&amp;icy;&amp;ncy; &amp;Bcy;&amp;iecy;&amp;lcy;&amp;acy;&amp;rcy;&amp;ucy;&amp;scy;&amp;icy; &amp;pcy;&amp;rcy;&amp;icy;&amp;ocy;&amp;scy;&amp;tcy;&amp;acy;&amp;ncy;&amp;ocy;&amp;vcy;&amp;icy;&amp;lcy; &amp;dcy;&amp;iecy;&amp;jcy;&amp;scy;&amp;tcy;&amp;vcy;&amp;icy;&amp;iecy; &amp;lcy;&amp;icy;&amp;tscy;&amp;iecy;&amp;ncy;&amp;zcy;&amp;icy;&amp;icy; &amp;scy;&amp;tcy;&amp;rcy;&amp;acy;&amp;khcy;&amp;ocy;&amp;vcy;&amp;ocy;&amp;jcy; &amp;kcy;&amp;ocy;&amp;mcy;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8825" y="9678746"/>
            <a:ext cx="10912638" cy="7024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1805" y="1681680"/>
            <a:ext cx="29855826" cy="1423019"/>
          </a:xfrm>
        </p:spPr>
        <p:txBody>
          <a:bodyPr/>
          <a:lstStyle/>
          <a:p>
            <a:r>
              <a:rPr lang="ru-RU" dirty="0" smtClean="0"/>
              <a:t>Плюсы автострахования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чем в других группах).</a:t>
            </a:r>
          </a:p>
          <a:p>
            <a:pPr algn="just"/>
            <a:r>
              <a:rPr lang="en-US" sz="2900" dirty="0" smtClean="0"/>
              <a:t>Q1</a:t>
            </a:r>
            <a:r>
              <a:rPr lang="ru-RU" sz="2900" dirty="0" smtClean="0"/>
              <a:t>. Какие плюсы обязательного автострахования Вы можете назвать?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861302" y="5634298"/>
          <a:ext cx="16326150" cy="10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1305" y="3049378"/>
            <a:ext cx="29466328" cy="293107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Основными плюсами автострахования респонденты назвали гарантированное возмещение расходов и возможность ремонта автомобиля по страховке.</a:t>
            </a:r>
            <a:r>
              <a:rPr lang="ru-RU" sz="4300" dirty="0" smtClean="0">
                <a:solidFill>
                  <a:srgbClr val="FF0000"/>
                </a:solidFill>
              </a:rPr>
              <a:t> </a:t>
            </a:r>
            <a:r>
              <a:rPr lang="ru-RU" sz="4300" dirty="0" smtClean="0"/>
              <a:t>Особенно это актуально для самой старшей возрастной группы. На втором месте - чувство собственной защищенности и экономия времени: об этих плюсах автострахования чаще говорили женщины.</a:t>
            </a:r>
          </a:p>
        </p:txBody>
      </p:sp>
      <p:sp>
        <p:nvSpPr>
          <p:cNvPr id="7" name="Заголовок 16"/>
          <p:cNvSpPr txBox="1">
            <a:spLocks/>
          </p:cNvSpPr>
          <p:nvPr/>
        </p:nvSpPr>
        <p:spPr>
          <a:xfrm>
            <a:off x="18922337" y="6363725"/>
            <a:ext cx="7675178" cy="784522"/>
          </a:xfrm>
          <a:prstGeom prst="wedgeRectCallout">
            <a:avLst>
              <a:gd name="adj1" fmla="val -60704"/>
              <a:gd name="adj2" fmla="val -4570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Водители старше 60 лет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(72%)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6994138" y="9094962"/>
            <a:ext cx="4561605" cy="784522"/>
          </a:xfrm>
          <a:prstGeom prst="wedgeRectCallout">
            <a:avLst>
              <a:gd name="adj1" fmla="val -63958"/>
              <a:gd name="adj2" fmla="val -5262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Женщины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(57%)</a:t>
            </a:r>
          </a:p>
        </p:txBody>
      </p:sp>
      <p:sp>
        <p:nvSpPr>
          <p:cNvPr id="10" name="Заголовок 16"/>
          <p:cNvSpPr txBox="1">
            <a:spLocks/>
          </p:cNvSpPr>
          <p:nvPr/>
        </p:nvSpPr>
        <p:spPr>
          <a:xfrm>
            <a:off x="18674727" y="7729343"/>
            <a:ext cx="7682701" cy="784522"/>
          </a:xfrm>
          <a:prstGeom prst="wedgeRectCallout">
            <a:avLst>
              <a:gd name="adj1" fmla="val -58238"/>
              <a:gd name="adj2" fmla="val -16835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старше 60 лет</a:t>
            </a:r>
            <a:r>
              <a:rPr lang="ru-RU" sz="3300" dirty="0" smtClean="0">
                <a:solidFill>
                  <a:srgbClr val="FF0000"/>
                </a:solidFill>
              </a:rPr>
              <a:t> (73%)</a:t>
            </a:r>
          </a:p>
        </p:txBody>
      </p:sp>
      <p:sp>
        <p:nvSpPr>
          <p:cNvPr id="12" name="Заголовок 16"/>
          <p:cNvSpPr txBox="1">
            <a:spLocks/>
          </p:cNvSpPr>
          <p:nvPr/>
        </p:nvSpPr>
        <p:spPr>
          <a:xfrm>
            <a:off x="15793719" y="10070403"/>
            <a:ext cx="14645145" cy="1299859"/>
          </a:xfrm>
          <a:prstGeom prst="wedgeRectCallout">
            <a:avLst>
              <a:gd name="adj1" fmla="val -57954"/>
              <a:gd name="adj2" fmla="val -600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Женщины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(40%), 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руководители среднего звена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(41%)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респонденты с детьми младше 14 лет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(40%)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имеющие </a:t>
            </a:r>
            <a:r>
              <a:rPr lang="ru-RU" sz="3300" dirty="0" err="1" smtClean="0">
                <a:latin typeface="+mj-lt"/>
                <a:ea typeface="+mj-ea"/>
                <a:cs typeface="+mj-cs"/>
              </a:rPr>
              <a:t>средне-высокий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 доход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(41%)</a:t>
            </a:r>
            <a:endParaRPr lang="ru-RU" sz="33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6"/>
          <p:cNvSpPr txBox="1">
            <a:spLocks/>
          </p:cNvSpPr>
          <p:nvPr/>
        </p:nvSpPr>
        <p:spPr>
          <a:xfrm>
            <a:off x="13873041" y="12024433"/>
            <a:ext cx="16565823" cy="1299859"/>
          </a:xfrm>
          <a:prstGeom prst="wedgeRectCallout">
            <a:avLst>
              <a:gd name="adj1" fmla="val -59320"/>
              <a:gd name="adj2" fmla="val -5571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Руководители среднего звена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(21%)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респонденты с детьми младше 14 лет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(16%)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имеющие </a:t>
            </a:r>
            <a:r>
              <a:rPr lang="ru-RU" sz="3300" dirty="0" err="1" smtClean="0">
                <a:latin typeface="+mj-lt"/>
                <a:ea typeface="+mj-ea"/>
                <a:cs typeface="+mj-cs"/>
              </a:rPr>
              <a:t>средне-высокий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 доход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(17%)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Сибирский ФО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(20%)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 синим – ниже, чем в других группах).</a:t>
            </a:r>
          </a:p>
          <a:p>
            <a:pPr algn="just"/>
            <a:r>
              <a:rPr lang="en-US" sz="2900" dirty="0" smtClean="0"/>
              <a:t>Q4_1</a:t>
            </a:r>
            <a:r>
              <a:rPr lang="ru-RU" sz="2900" dirty="0" smtClean="0"/>
              <a:t>. Каково Ваше отношение к ОСАГО в целом?  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89080" y="5249995"/>
          <a:ext cx="20647254" cy="10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1" y="3021416"/>
            <a:ext cx="29451042" cy="22694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В целом ОСАГО воспринимается как необходимый и обязательный атрибут. Треть аудитории указывает на недостатки в системе, особенно мужчины, водители старшей возрастной группы, пенсионеры, имеющие низкий доход, а также жители Приволжского ФО.</a:t>
            </a:r>
          </a:p>
        </p:txBody>
      </p:sp>
      <p:sp>
        <p:nvSpPr>
          <p:cNvPr id="8" name="Заголовок 16"/>
          <p:cNvSpPr txBox="1">
            <a:spLocks/>
          </p:cNvSpPr>
          <p:nvPr/>
        </p:nvSpPr>
        <p:spPr>
          <a:xfrm>
            <a:off x="23067817" y="6363725"/>
            <a:ext cx="8571469" cy="1299859"/>
          </a:xfrm>
          <a:prstGeom prst="wedgeRectCallout">
            <a:avLst>
              <a:gd name="adj1" fmla="val -59770"/>
              <a:gd name="adj2" fmla="val -15031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Стаж вождения более 25 лет </a:t>
            </a:r>
            <a:r>
              <a:rPr lang="ru-RU" sz="3300" dirty="0" smtClean="0">
                <a:solidFill>
                  <a:srgbClr val="FF0000"/>
                </a:solidFill>
              </a:rPr>
              <a:t>(62%)</a:t>
            </a:r>
            <a:r>
              <a:rPr lang="ru-RU" sz="3300" dirty="0" smtClean="0"/>
              <a:t>, Водители 18-24 лет</a:t>
            </a:r>
            <a:r>
              <a:rPr lang="ru-RU" sz="3300" dirty="0" smtClean="0">
                <a:solidFill>
                  <a:srgbClr val="0070C0"/>
                </a:solidFill>
              </a:rPr>
              <a:t> (38%)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19198943" y="10265494"/>
            <a:ext cx="12200258" cy="2315522"/>
          </a:xfrm>
          <a:prstGeom prst="wedgeRectCallout">
            <a:avLst>
              <a:gd name="adj1" fmla="val -56291"/>
              <a:gd name="adj2" fmla="val -2137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Мужчины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(35%)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водители  старше 60 лет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(40%)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пенсионеры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(46%)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средний доход 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(41%)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Приволжский ФО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(37%), 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Женщины </a:t>
            </a:r>
            <a:r>
              <a:rPr lang="ru-RU" sz="33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(21%)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18-24 лет </a:t>
            </a:r>
            <a:r>
              <a:rPr lang="ru-RU" sz="33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(17%)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высокий доход </a:t>
            </a:r>
            <a:r>
              <a:rPr lang="ru-RU" sz="33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(17%)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специалисты / служащие </a:t>
            </a:r>
            <a:r>
              <a:rPr lang="ru-RU" sz="33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(24%),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79958"/>
              </p:ext>
            </p:extLst>
          </p:nvPr>
        </p:nvGraphicFramePr>
        <p:xfrm>
          <a:off x="1868825" y="6046301"/>
          <a:ext cx="9603375" cy="9933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03375"/>
              </a:tblGrid>
              <a:tr h="1981469">
                <a:tc>
                  <a:txBody>
                    <a:bodyPr/>
                    <a:lstStyle/>
                    <a:p>
                      <a:pPr algn="r"/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Несмотря на недостатки ОСАГО, </a:t>
                      </a:r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оно необходимо водителям</a:t>
                      </a:r>
                    </a:p>
                  </a:txBody>
                  <a:tcPr marL="31757" marR="31757" marT="25807" marB="0" anchor="ctr">
                    <a:noFill/>
                  </a:tcPr>
                </a:tc>
              </a:tr>
              <a:tr h="1981469">
                <a:tc>
                  <a:txBody>
                    <a:bodyPr/>
                    <a:lstStyle/>
                    <a:p>
                      <a:pPr algn="r" fontAlgn="t"/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ОСАГО давно </a:t>
                      </a:r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воспринимается</a:t>
                      </a:r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мною </a:t>
                      </a:r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"данность"</a:t>
                      </a:r>
                      <a:endParaRPr lang="ru-RU" sz="33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757" marR="31757" marT="25807" marB="0" anchor="ctr">
                    <a:noFill/>
                  </a:tcPr>
                </a:tc>
              </a:tr>
              <a:tr h="1981469">
                <a:tc>
                  <a:txBody>
                    <a:bodyPr/>
                    <a:lstStyle/>
                    <a:p>
                      <a:pPr algn="r" fontAlgn="t"/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 недостатков</a:t>
                      </a:r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системе </a:t>
                      </a:r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больше</a:t>
                      </a:r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чем достоинств</a:t>
                      </a:r>
                      <a:endParaRPr lang="ru-RU" sz="3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757" marR="31757" marT="25807" marB="0" anchor="ctr">
                    <a:noFill/>
                  </a:tcPr>
                </a:tc>
              </a:tr>
              <a:tr h="2007684">
                <a:tc>
                  <a:txBody>
                    <a:bodyPr/>
                    <a:lstStyle/>
                    <a:p>
                      <a:pPr algn="r" fontAlgn="t"/>
                      <a:r>
                        <a:rPr lang="ru-RU" sz="3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 ОСАГО было бы страшно выезжать на дорогу </a:t>
                      </a:r>
                      <a:r>
                        <a:rPr lang="ru-RU" sz="3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 опасения попасть в аварию с очень дорогим авто)</a:t>
                      </a:r>
                      <a:endParaRPr lang="ru-RU" sz="3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757" marR="31757" marT="25807" marB="0" anchor="ctr">
                    <a:noFill/>
                  </a:tcPr>
                </a:tc>
              </a:tr>
              <a:tr h="1981469">
                <a:tc>
                  <a:txBody>
                    <a:bodyPr/>
                    <a:lstStyle/>
                    <a:p>
                      <a:pPr algn="r" fontAlgn="t"/>
                      <a:r>
                        <a:rPr lang="ru-RU" sz="33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Затрудняюсь ответить</a:t>
                      </a:r>
                      <a:endParaRPr lang="ru-RU" sz="33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1757" marR="31757" marT="25807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Необходимость изменений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Q5</a:t>
            </a:r>
            <a:r>
              <a:rPr lang="ru-RU" sz="2900" dirty="0" smtClean="0"/>
              <a:t>. Если бы Вы могли улучшить страхование ОСАГО, какие изменения Вы бы одобрили, а какие – нет? </a:t>
            </a:r>
          </a:p>
          <a:p>
            <a:pPr algn="just"/>
            <a:r>
              <a:rPr lang="en-US" sz="2900" dirty="0" smtClean="0"/>
              <a:t>Q6</a:t>
            </a:r>
            <a:r>
              <a:rPr lang="ru-RU" sz="2900" dirty="0" smtClean="0"/>
              <a:t>. Какие еще улучшения страхования ОСАГО, на Ваш взгляд, необходимы? 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6590" y="2852135"/>
            <a:ext cx="29522613" cy="22694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6860342" algn="l"/>
                <a:tab pos="11609813" algn="l"/>
              </a:tabLst>
            </a:pPr>
            <a:r>
              <a:rPr lang="ru-RU" sz="4300" dirty="0" smtClean="0"/>
              <a:t>Основные пожелания респондентов в отношении ОСАГО не изменились. Водители выступают за упрощение процедуры получения выплат, повышение качества обслуживания и введение дополнительных мер стимулирования водителей. 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2559396" y="6362157"/>
          <a:ext cx="9956684" cy="1053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579958"/>
              </p:ext>
            </p:extLst>
          </p:nvPr>
        </p:nvGraphicFramePr>
        <p:xfrm>
          <a:off x="1553355" y="6363635"/>
          <a:ext cx="14240362" cy="10392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0362"/>
              </a:tblGrid>
              <a:tr h="848638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>
                          <a:latin typeface="Arial Cyr"/>
                        </a:rPr>
                        <a:t>Упростить процедуру получения выплат 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3398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>
                          <a:latin typeface="Arial Cyr"/>
                        </a:rPr>
                        <a:t>Повысить качество обслуживания 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66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2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Ввести дополнительные методы стимулирования автовладельцев страховщиками за безаварийную езду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3939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>
                          <a:latin typeface="Arial Cyr"/>
                        </a:rPr>
                        <a:t>Позволить оформлять полис через Интернет 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47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2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Ввести электронный полис ОСАГО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173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>
                          <a:latin typeface="Arial Cyr"/>
                        </a:rPr>
                        <a:t>Оформлять полис на водителя, без привязки к автомобилю 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5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2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Привязать тариф к уровню инфляции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35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>
                          <a:latin typeface="Arial Cyr"/>
                        </a:rPr>
                        <a:t>Увеличить максимальную сумму страхования 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935">
                <a:tc>
                  <a:txBody>
                    <a:bodyPr/>
                    <a:lstStyle/>
                    <a:p>
                      <a:pPr algn="r" fontAlgn="ctr"/>
                      <a:r>
                        <a:rPr lang="ru-RU" sz="2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Привязать региональные коэффициенты к уровню инфляции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2603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 smtClean="0">
                          <a:latin typeface="Arial Cyr"/>
                        </a:rPr>
                        <a:t>Расширение </a:t>
                      </a:r>
                      <a:r>
                        <a:rPr lang="ru-RU" sz="2900" b="0" i="0" u="none" strike="noStrike" dirty="0">
                          <a:latin typeface="Arial Cyr"/>
                        </a:rPr>
                        <a:t>Европротокола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044">
                <a:tc>
                  <a:txBody>
                    <a:bodyPr/>
                    <a:lstStyle/>
                    <a:p>
                      <a:pPr algn="r" fontAlgn="ctr"/>
                      <a:r>
                        <a:rPr lang="ru-RU" sz="2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Увеличить лимит выплат даже за счет увеличения роста тарифов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991">
                <a:tc>
                  <a:txBody>
                    <a:bodyPr/>
                    <a:lstStyle/>
                    <a:p>
                      <a:pPr algn="r" fontAlgn="b"/>
                      <a:r>
                        <a:rPr lang="ru-RU" sz="2900" b="0" i="0" u="none" strike="noStrike" dirty="0" smtClean="0">
                          <a:latin typeface="Arial Cyr"/>
                        </a:rPr>
                        <a:t>Ввести </a:t>
                      </a:r>
                      <a:r>
                        <a:rPr lang="ru-RU" sz="2900" b="0" i="0" u="none" strike="noStrike" dirty="0">
                          <a:latin typeface="Arial Cyr"/>
                        </a:rPr>
                        <a:t>свободный тариф</a:t>
                      </a:r>
                    </a:p>
                  </a:txBody>
                  <a:tcPr marL="31757" marR="31757" marT="258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15852103" y="5583377"/>
            <a:ext cx="3302794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atin typeface="Arial"/>
              </a:rPr>
              <a:t>Против  /  За </a:t>
            </a:r>
            <a:endParaRPr lang="ru-RU" sz="3600" b="1" dirty="0">
              <a:latin typeface="Arial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868825" y="7160052"/>
            <a:ext cx="21127424" cy="0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868825" y="8112331"/>
            <a:ext cx="21127424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868825" y="9087773"/>
            <a:ext cx="21127424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868825" y="9875315"/>
            <a:ext cx="21127424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868825" y="10655668"/>
            <a:ext cx="21127424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00586" y="11638299"/>
            <a:ext cx="21095667" cy="0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81875" y="12418656"/>
            <a:ext cx="21014372" cy="0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50118" y="13394097"/>
            <a:ext cx="21046129" cy="0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64097" y="14369535"/>
            <a:ext cx="21032150" cy="0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013641" y="15142700"/>
            <a:ext cx="20982612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4196670" y="8888852"/>
            <a:ext cx="8402952" cy="6886004"/>
          </a:xfrm>
          <a:prstGeom prst="rect">
            <a:avLst/>
          </a:prstGeom>
          <a:solidFill>
            <a:schemeClr val="bg1"/>
          </a:solidFill>
        </p:spPr>
        <p:txBody>
          <a:bodyPr wrap="square" lIns="281451" tIns="140724" rIns="281451" bIns="140724" rtlCol="0">
            <a:spAutoFit/>
          </a:bodyPr>
          <a:lstStyle/>
          <a:p>
            <a:pPr>
              <a:tabLst>
                <a:tab pos="6860342" algn="l"/>
                <a:tab pos="11609813" algn="l"/>
              </a:tabLst>
            </a:pPr>
            <a:r>
              <a:rPr lang="ru-RU" sz="3300" dirty="0" smtClean="0"/>
              <a:t>Дополнительно респонденты высказались </a:t>
            </a:r>
          </a:p>
          <a:p>
            <a:pPr>
              <a:tabLst>
                <a:tab pos="6860342" algn="l"/>
                <a:tab pos="11609813" algn="l"/>
              </a:tabLst>
            </a:pPr>
            <a:r>
              <a:rPr lang="ru-RU" sz="3300" b="1" dirty="0" smtClean="0"/>
              <a:t>За</a:t>
            </a:r>
            <a:endParaRPr lang="ru-RU" sz="3300" dirty="0" smtClean="0"/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снижение стоимости ОСАГО (9 %),</a:t>
            </a:r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ускорение выплат,</a:t>
            </a:r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улучшение сервиса,</a:t>
            </a:r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прозрачность системы оценки ущерба,</a:t>
            </a:r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упрощение процедуры выплат,</a:t>
            </a:r>
          </a:p>
          <a:p>
            <a:pPr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 адекватную оценку ущерба,</a:t>
            </a:r>
          </a:p>
          <a:p>
            <a:pPr>
              <a:tabLst>
                <a:tab pos="6860342" algn="l"/>
                <a:tab pos="11609813" algn="l"/>
              </a:tabLst>
            </a:pPr>
            <a:r>
              <a:rPr lang="ru-RU" sz="3300" b="1" dirty="0" smtClean="0"/>
              <a:t>Против</a:t>
            </a:r>
          </a:p>
          <a:p>
            <a:pPr marL="351811" indent="-351811">
              <a:buClr>
                <a:srgbClr val="FA8C14"/>
              </a:buClr>
              <a:buFont typeface="Wingdings" pitchFamily="2" charset="2"/>
              <a:buChar char="§"/>
              <a:tabLst>
                <a:tab pos="6860342" algn="l"/>
                <a:tab pos="11609813" algn="l"/>
              </a:tabLst>
            </a:pPr>
            <a:r>
              <a:rPr lang="ru-RU" sz="3300" dirty="0" smtClean="0"/>
              <a:t>навязывания дополнительных страховок.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2348995" y="15923053"/>
            <a:ext cx="20982612" cy="7189"/>
          </a:xfrm>
          <a:prstGeom prst="line">
            <a:avLst/>
          </a:prstGeom>
          <a:ln w="317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"/>
          <p:cNvSpPr txBox="1"/>
          <p:nvPr/>
        </p:nvSpPr>
        <p:spPr>
          <a:xfrm>
            <a:off x="21680210" y="6363730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(95%)</a:t>
            </a:r>
            <a:endParaRPr lang="ru-RU" sz="3300" dirty="0">
              <a:latin typeface="Arial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21680208" y="7307788"/>
            <a:ext cx="1796208" cy="804545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(90%)</a:t>
            </a:r>
            <a:endParaRPr lang="ru-RU" sz="3300" dirty="0">
              <a:latin typeface="Arial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1497935" y="8119525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(89%)</a:t>
            </a:r>
            <a:endParaRPr lang="ru-RU" sz="3300" dirty="0">
              <a:latin typeface="Arial"/>
            </a:endParaRPr>
          </a:p>
        </p:txBody>
      </p:sp>
      <p:sp>
        <p:nvSpPr>
          <p:cNvPr id="32" name="TextBox 1"/>
          <p:cNvSpPr txBox="1"/>
          <p:nvPr/>
        </p:nvSpPr>
        <p:spPr>
          <a:xfrm>
            <a:off x="21075575" y="9063587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(75%)</a:t>
            </a:r>
            <a:endParaRPr lang="ru-RU" sz="3300" dirty="0">
              <a:latin typeface="Arial"/>
            </a:endParaRPr>
          </a:p>
        </p:txBody>
      </p:sp>
      <p:sp>
        <p:nvSpPr>
          <p:cNvPr id="38" name="TextBox 1"/>
          <p:cNvSpPr txBox="1"/>
          <p:nvPr/>
        </p:nvSpPr>
        <p:spPr>
          <a:xfrm>
            <a:off x="20835489" y="9882507"/>
            <a:ext cx="1948627" cy="773165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(73%)</a:t>
            </a:r>
            <a:endParaRPr lang="ru-RU" sz="3300" dirty="0">
              <a:latin typeface="Arial"/>
            </a:endParaRPr>
          </a:p>
        </p:txBody>
      </p:sp>
      <p:sp>
        <p:nvSpPr>
          <p:cNvPr id="39" name="TextBox 1"/>
          <p:cNvSpPr txBox="1"/>
          <p:nvPr/>
        </p:nvSpPr>
        <p:spPr>
          <a:xfrm>
            <a:off x="20479790" y="10819382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(68%)</a:t>
            </a:r>
            <a:endParaRPr lang="ru-RU" sz="3300" dirty="0">
              <a:latin typeface="Arial"/>
            </a:endParaRPr>
          </a:p>
        </p:txBody>
      </p:sp>
      <p:sp>
        <p:nvSpPr>
          <p:cNvPr id="41" name="TextBox 1"/>
          <p:cNvSpPr txBox="1"/>
          <p:nvPr/>
        </p:nvSpPr>
        <p:spPr>
          <a:xfrm>
            <a:off x="20355322" y="11638304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(49%)</a:t>
            </a:r>
            <a:endParaRPr lang="ru-RU" sz="3300" dirty="0">
              <a:latin typeface="Arial"/>
            </a:endParaRPr>
          </a:p>
        </p:txBody>
      </p:sp>
      <p:sp>
        <p:nvSpPr>
          <p:cNvPr id="42" name="TextBox 1"/>
          <p:cNvSpPr txBox="1"/>
          <p:nvPr/>
        </p:nvSpPr>
        <p:spPr>
          <a:xfrm>
            <a:off x="20355322" y="12575173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(63%)</a:t>
            </a:r>
            <a:endParaRPr lang="ru-RU" sz="3300" dirty="0">
              <a:latin typeface="Arial"/>
            </a:endParaRPr>
          </a:p>
        </p:txBody>
      </p:sp>
      <p:sp>
        <p:nvSpPr>
          <p:cNvPr id="43" name="TextBox 1"/>
          <p:cNvSpPr txBox="1"/>
          <p:nvPr/>
        </p:nvSpPr>
        <p:spPr>
          <a:xfrm>
            <a:off x="20057427" y="13386910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(48%)</a:t>
            </a:r>
            <a:endParaRPr lang="ru-RU" sz="3300" dirty="0">
              <a:latin typeface="Arial"/>
            </a:endParaRPr>
          </a:p>
        </p:txBody>
      </p:sp>
      <p:sp>
        <p:nvSpPr>
          <p:cNvPr id="44" name="TextBox 1"/>
          <p:cNvSpPr txBox="1"/>
          <p:nvPr/>
        </p:nvSpPr>
        <p:spPr>
          <a:xfrm>
            <a:off x="19461642" y="15149894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(45%)</a:t>
            </a:r>
            <a:endParaRPr lang="ru-RU" sz="3300" dirty="0">
              <a:latin typeface="Arial"/>
            </a:endParaRPr>
          </a:p>
        </p:txBody>
      </p:sp>
      <p:sp>
        <p:nvSpPr>
          <p:cNvPr id="45" name="Стрелка вверх 44"/>
          <p:cNvSpPr/>
          <p:nvPr/>
        </p:nvSpPr>
        <p:spPr>
          <a:xfrm>
            <a:off x="21883479" y="13610890"/>
            <a:ext cx="152433" cy="361282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46" name="Стрелка вверх 45"/>
          <p:cNvSpPr/>
          <p:nvPr/>
        </p:nvSpPr>
        <p:spPr>
          <a:xfrm>
            <a:off x="22275997" y="11883994"/>
            <a:ext cx="152433" cy="361282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21403310" y="15366685"/>
            <a:ext cx="152433" cy="361282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Льготы для социально незащищенных групп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чем в других группах).</a:t>
            </a:r>
          </a:p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7.Как Вы относитесь к введению льгот на ОСАГО для социально незащищенных граждан? 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76589" y="6266611"/>
          <a:ext cx="12956791" cy="985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0" y="2993733"/>
            <a:ext cx="29522613" cy="2931075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6860342" algn="l"/>
                <a:tab pos="11609813" algn="l"/>
              </a:tabLst>
            </a:pPr>
            <a:r>
              <a:rPr lang="ru-RU" sz="4300" dirty="0" smtClean="0"/>
              <a:t>Две трети аудитории согласились с необходимостью введения льгот по ОСАГО для социально незащищенных граждан. В первую очередь за введение льгот выступили владельцы отечественных автомобилей, водители старшей возрастной группы и, соответственно, респонденты с большим стажем вождения, пенсионеры.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1190363" y="6851875"/>
            <a:ext cx="960339" cy="2731237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1755280" y="11143821"/>
            <a:ext cx="960339" cy="3340173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750107" y="7551990"/>
            <a:ext cx="3613848" cy="1392192"/>
          </a:xfrm>
          <a:prstGeom prst="rect">
            <a:avLst/>
          </a:prstGeom>
          <a:noFill/>
        </p:spPr>
        <p:txBody>
          <a:bodyPr wrap="none" lIns="281451" tIns="140724" rIns="281451" bIns="140724" rtlCol="0">
            <a:spAutoFit/>
          </a:bodyPr>
          <a:lstStyle/>
          <a:p>
            <a:pPr algn="ctr"/>
            <a:r>
              <a:rPr lang="ru-RU" sz="3600" b="1" dirty="0" smtClean="0"/>
              <a:t>Не согласны </a:t>
            </a:r>
          </a:p>
          <a:p>
            <a:pPr algn="ctr"/>
            <a:r>
              <a:rPr lang="ru-RU" sz="3600" b="1" dirty="0" smtClean="0"/>
              <a:t>12%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446013" y="12234110"/>
            <a:ext cx="2972647" cy="1392192"/>
          </a:xfrm>
          <a:prstGeom prst="rect">
            <a:avLst/>
          </a:prstGeom>
          <a:noFill/>
        </p:spPr>
        <p:txBody>
          <a:bodyPr wrap="none" lIns="281451" tIns="140724" rIns="281451" bIns="140724" rtlCol="0">
            <a:spAutoFit/>
          </a:bodyPr>
          <a:lstStyle/>
          <a:p>
            <a:pPr algn="ctr"/>
            <a:r>
              <a:rPr lang="ru-RU" sz="3600" b="1" dirty="0" smtClean="0"/>
              <a:t>Согласны </a:t>
            </a:r>
          </a:p>
          <a:p>
            <a:pPr algn="ctr"/>
            <a:r>
              <a:rPr lang="ru-RU" sz="3600" b="1" dirty="0" smtClean="0"/>
              <a:t>66%</a:t>
            </a:r>
            <a:endParaRPr lang="ru-RU" sz="3600" b="1" dirty="0"/>
          </a:p>
        </p:txBody>
      </p:sp>
      <p:sp>
        <p:nvSpPr>
          <p:cNvPr id="12" name="Заголовок 16"/>
          <p:cNvSpPr txBox="1">
            <a:spLocks/>
          </p:cNvSpPr>
          <p:nvPr/>
        </p:nvSpPr>
        <p:spPr>
          <a:xfrm>
            <a:off x="16441442" y="13484879"/>
            <a:ext cx="13037089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Респонденты старше 60 лет </a:t>
            </a:r>
            <a:r>
              <a:rPr lang="ru-RU" sz="3300" dirty="0" smtClean="0">
                <a:solidFill>
                  <a:srgbClr val="FF0000"/>
                </a:solidFill>
              </a:rPr>
              <a:t>(48%)</a:t>
            </a:r>
            <a:r>
              <a:rPr lang="ru-RU" sz="3300" dirty="0" smtClean="0"/>
              <a:t>, стаж вождения более 25 лет </a:t>
            </a:r>
            <a:r>
              <a:rPr lang="ru-RU" sz="3300" dirty="0" smtClean="0">
                <a:solidFill>
                  <a:srgbClr val="FF0000"/>
                </a:solidFill>
              </a:rPr>
              <a:t>(45%)</a:t>
            </a:r>
            <a:r>
              <a:rPr lang="ru-RU" sz="3300" dirty="0" smtClean="0"/>
              <a:t>, пенсионеры </a:t>
            </a:r>
            <a:r>
              <a:rPr lang="ru-RU" sz="3300" dirty="0" smtClean="0">
                <a:solidFill>
                  <a:srgbClr val="FF0000"/>
                </a:solidFill>
              </a:rPr>
              <a:t>(60%)</a:t>
            </a:r>
          </a:p>
        </p:txBody>
      </p:sp>
      <p:sp>
        <p:nvSpPr>
          <p:cNvPr id="13" name="Заголовок 16"/>
          <p:cNvSpPr txBox="1">
            <a:spLocks/>
          </p:cNvSpPr>
          <p:nvPr/>
        </p:nvSpPr>
        <p:spPr>
          <a:xfrm>
            <a:off x="16273884" y="11436022"/>
            <a:ext cx="13204645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Владельцы авто отечественного производства  </a:t>
            </a:r>
            <a:r>
              <a:rPr lang="ru-RU" sz="3300" dirty="0" smtClean="0">
                <a:solidFill>
                  <a:srgbClr val="FF0000"/>
                </a:solidFill>
              </a:rPr>
              <a:t>(42%)</a:t>
            </a:r>
          </a:p>
        </p:txBody>
      </p:sp>
      <p:sp>
        <p:nvSpPr>
          <p:cNvPr id="14" name="Заголовок 16"/>
          <p:cNvSpPr txBox="1">
            <a:spLocks/>
          </p:cNvSpPr>
          <p:nvPr/>
        </p:nvSpPr>
        <p:spPr>
          <a:xfrm>
            <a:off x="16513965" y="8581282"/>
            <a:ext cx="7922790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Жители Санкт-Петербурга </a:t>
            </a:r>
            <a:r>
              <a:rPr lang="ru-RU" sz="3300" dirty="0" smtClean="0">
                <a:solidFill>
                  <a:srgbClr val="FF0000"/>
                </a:solidFill>
              </a:rPr>
              <a:t>(12%)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Установление тарифа на ОСАГО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28741" y="16703407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en-US" sz="2900" dirty="0" smtClean="0"/>
              <a:t>Q</a:t>
            </a:r>
            <a:r>
              <a:rPr lang="ru-RU" sz="2900" dirty="0" smtClean="0"/>
              <a:t>8. На Ваш взгляд, кто должен устанавливать тариф на ОСАГО? *Цветом отмечены значимые отличия (красный – выше, чем в других группах).</a:t>
            </a:r>
          </a:p>
          <a:p>
            <a:pPr algn="just"/>
            <a:r>
              <a:rPr lang="ru-RU" sz="2900" dirty="0" smtClean="0"/>
              <a:t>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348995" y="5778460"/>
          <a:ext cx="21127424" cy="10924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90340" y="5654957"/>
            <a:ext cx="10323629" cy="80746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ctr">
              <a:tabLst>
                <a:tab pos="11609813" algn="l"/>
              </a:tabLst>
            </a:pPr>
            <a:r>
              <a:rPr lang="ru-RU" sz="3300" b="1" dirty="0" smtClean="0"/>
              <a:t>Кто должен устанавливать тариф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6591" y="2993728"/>
            <a:ext cx="29451042" cy="2269406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Около трети водителей выступают за регулирование тарифа государством в той или иной степени. В сравнении с прошлым исследованием, выросла доля тех, кто выступает за установление минимальной ставки государством и за «свободный тариф»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16513974" y="6753907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23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6273890" y="8509702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35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5553636" y="10234117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21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15553636" y="11989908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18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13517343" y="13777087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11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12912708" y="15501498"/>
            <a:ext cx="2036293" cy="811734"/>
          </a:xfrm>
          <a:prstGeom prst="rect">
            <a:avLst/>
          </a:prstGeom>
          <a:ln>
            <a:noFill/>
            <a:prstDash val="dash"/>
          </a:ln>
        </p:spPr>
        <p:txBody>
          <a:bodyPr wrap="none" lIns="281451" tIns="140724" rIns="281451" bIns="140724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00" dirty="0" smtClean="0">
                <a:latin typeface="Arial"/>
              </a:rPr>
              <a:t>(</a:t>
            </a:r>
            <a:r>
              <a:rPr lang="ru-RU" sz="3300" dirty="0" smtClean="0">
                <a:latin typeface="Arial"/>
              </a:rPr>
              <a:t>9</a:t>
            </a:r>
            <a:r>
              <a:rPr lang="en-US" sz="3300" dirty="0" smtClean="0">
                <a:latin typeface="Arial"/>
              </a:rPr>
              <a:t>%)</a:t>
            </a:r>
            <a:endParaRPr lang="ru-RU" sz="3300" dirty="0">
              <a:latin typeface="Arial"/>
            </a:endParaRPr>
          </a:p>
        </p:txBody>
      </p:sp>
      <p:sp>
        <p:nvSpPr>
          <p:cNvPr id="15" name="Заголовок 16"/>
          <p:cNvSpPr txBox="1">
            <a:spLocks/>
          </p:cNvSpPr>
          <p:nvPr/>
        </p:nvSpPr>
        <p:spPr>
          <a:xfrm>
            <a:off x="18914817" y="6753902"/>
            <a:ext cx="12412816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Владельцы авто отечественного производства  </a:t>
            </a:r>
            <a:r>
              <a:rPr lang="ru-RU" sz="3300" dirty="0" smtClean="0">
                <a:solidFill>
                  <a:srgbClr val="FF0000"/>
                </a:solidFill>
              </a:rPr>
              <a:t>(38%)</a:t>
            </a:r>
          </a:p>
        </p:txBody>
      </p:sp>
      <p:sp>
        <p:nvSpPr>
          <p:cNvPr id="16" name="Заголовок 16"/>
          <p:cNvSpPr txBox="1">
            <a:spLocks/>
          </p:cNvSpPr>
          <p:nvPr/>
        </p:nvSpPr>
        <p:spPr>
          <a:xfrm>
            <a:off x="18914817" y="8612663"/>
            <a:ext cx="12412816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Жители Санкт-Петербурга </a:t>
            </a:r>
            <a:r>
              <a:rPr lang="ru-RU" sz="3300" dirty="0" smtClean="0">
                <a:solidFill>
                  <a:srgbClr val="FF0000"/>
                </a:solidFill>
              </a:rPr>
              <a:t>(42%)</a:t>
            </a:r>
            <a:r>
              <a:rPr lang="ru-RU" sz="3300" dirty="0" smtClean="0"/>
              <a:t>, Северо-Западный ФО </a:t>
            </a:r>
            <a:r>
              <a:rPr lang="ru-RU" sz="3300" dirty="0" smtClean="0">
                <a:solidFill>
                  <a:srgbClr val="FF0000"/>
                </a:solidFill>
              </a:rPr>
              <a:t>(42%)</a:t>
            </a:r>
          </a:p>
        </p:txBody>
      </p:sp>
      <p:sp>
        <p:nvSpPr>
          <p:cNvPr id="17" name="Заголовок 16"/>
          <p:cNvSpPr txBox="1">
            <a:spLocks/>
          </p:cNvSpPr>
          <p:nvPr/>
        </p:nvSpPr>
        <p:spPr>
          <a:xfrm>
            <a:off x="18550268" y="10337078"/>
            <a:ext cx="10928263" cy="784522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Респонденты с детьми 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(30%)</a:t>
            </a:r>
          </a:p>
        </p:txBody>
      </p:sp>
      <p:sp>
        <p:nvSpPr>
          <p:cNvPr id="18" name="Заголовок 16"/>
          <p:cNvSpPr txBox="1">
            <a:spLocks/>
          </p:cNvSpPr>
          <p:nvPr/>
        </p:nvSpPr>
        <p:spPr>
          <a:xfrm>
            <a:off x="18310179" y="11989908"/>
            <a:ext cx="11888602" cy="1807691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Стаж вождения 11 – 15 лет / 16 – 20 лет </a:t>
            </a:r>
            <a:r>
              <a:rPr lang="ru-RU" sz="3300" dirty="0" smtClean="0">
                <a:solidFill>
                  <a:srgbClr val="FF0000"/>
                </a:solidFill>
              </a:rPr>
              <a:t>(по 32%)</a:t>
            </a:r>
            <a:r>
              <a:rPr lang="ru-RU" sz="3300" dirty="0" smtClean="0"/>
              <a:t>, руководители среднего звена </a:t>
            </a:r>
            <a:r>
              <a:rPr lang="ru-RU" sz="3300" dirty="0" smtClean="0">
                <a:solidFill>
                  <a:srgbClr val="FF0000"/>
                </a:solidFill>
              </a:rPr>
              <a:t>(30%)</a:t>
            </a:r>
            <a:r>
              <a:rPr lang="ru-RU" sz="3300" dirty="0" smtClean="0"/>
              <a:t>, респонденты с детьми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(29%)</a:t>
            </a:r>
          </a:p>
        </p:txBody>
      </p:sp>
      <p:sp>
        <p:nvSpPr>
          <p:cNvPr id="19" name="Заголовок 16"/>
          <p:cNvSpPr txBox="1">
            <a:spLocks/>
          </p:cNvSpPr>
          <p:nvPr/>
        </p:nvSpPr>
        <p:spPr>
          <a:xfrm>
            <a:off x="16273888" y="13880048"/>
            <a:ext cx="4561605" cy="784522"/>
          </a:xfrm>
          <a:prstGeom prst="wedgeRectCallout">
            <a:avLst>
              <a:gd name="adj1" fmla="val -63491"/>
              <a:gd name="adj2" fmla="val 2524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Москвичи </a:t>
            </a:r>
            <a:r>
              <a:rPr lang="ru-RU" sz="3300" dirty="0" smtClean="0">
                <a:solidFill>
                  <a:srgbClr val="FF0000"/>
                </a:solidFill>
              </a:rPr>
              <a:t>(15%)</a:t>
            </a:r>
          </a:p>
        </p:txBody>
      </p:sp>
      <p:sp>
        <p:nvSpPr>
          <p:cNvPr id="20" name="Стрелка вверх 19"/>
          <p:cNvSpPr/>
          <p:nvPr/>
        </p:nvSpPr>
        <p:spPr>
          <a:xfrm>
            <a:off x="14948999" y="7101393"/>
            <a:ext cx="152433" cy="361282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4796567" y="8704787"/>
            <a:ext cx="152433" cy="361282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>
            <a:off x="13873045" y="12216377"/>
            <a:ext cx="152433" cy="361282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1451" tIns="140724" rIns="281451" bIns="140724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повышению тарифа ОСАГО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28741" y="16678233"/>
            <a:ext cx="29769387" cy="1176749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algn="just"/>
            <a:r>
              <a:rPr lang="ru-RU" sz="2900" dirty="0" smtClean="0"/>
              <a:t>*Цветом отмечены значимые отличия (красный – выше, чем в других группах).</a:t>
            </a:r>
          </a:p>
          <a:p>
            <a:pPr algn="just"/>
            <a:r>
              <a:rPr lang="en-US" sz="2900" dirty="0" smtClean="0"/>
              <a:t>Q4</a:t>
            </a:r>
            <a:r>
              <a:rPr lang="ru-RU" sz="2900" dirty="0" smtClean="0"/>
              <a:t>. Как Вы отнеслись к повышению тарифа ОСАГО в апреле  2015 г.?   Выборка: все респонденты.</a:t>
            </a:r>
            <a:endParaRPr lang="ru-RU" sz="29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89080" y="5249995"/>
          <a:ext cx="20647254" cy="10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76591" y="3021422"/>
            <a:ext cx="29451042" cy="2285448"/>
          </a:xfrm>
          <a:prstGeom prst="rect">
            <a:avLst/>
          </a:prstGeom>
          <a:noFill/>
        </p:spPr>
        <p:txBody>
          <a:bodyPr wrap="square" lIns="281451" tIns="140724" rIns="281451" bIns="140724" rtlCol="0">
            <a:spAutoFit/>
          </a:bodyPr>
          <a:lstStyle/>
          <a:p>
            <a:pPr indent="703626" algn="just">
              <a:tabLst>
                <a:tab pos="11609813" algn="l"/>
              </a:tabLst>
            </a:pPr>
            <a:r>
              <a:rPr lang="ru-RU" sz="4300" dirty="0" smtClean="0"/>
              <a:t>Каждый десятый опрошенный назвал повышение тарифа необходимым для роста выплат, чуть меньше считают его справедливым. Нейтрально отнеслись четверть респондентов. 40% считают, что тариф нужно было повышать постепенно и примерно столько же высказались за привязку тарифа к уровню инфляции.</a:t>
            </a:r>
          </a:p>
        </p:txBody>
      </p:sp>
      <p:sp>
        <p:nvSpPr>
          <p:cNvPr id="8" name="Заголовок 16"/>
          <p:cNvSpPr txBox="1">
            <a:spLocks/>
          </p:cNvSpPr>
          <p:nvPr/>
        </p:nvSpPr>
        <p:spPr>
          <a:xfrm>
            <a:off x="15589418" y="5778460"/>
            <a:ext cx="6686575" cy="784522"/>
          </a:xfrm>
          <a:prstGeom prst="wedgeRectCallout">
            <a:avLst>
              <a:gd name="adj1" fmla="val -57547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45 – 59 лет </a:t>
            </a:r>
            <a:r>
              <a:rPr lang="ru-RU" sz="3300" dirty="0" smtClean="0">
                <a:solidFill>
                  <a:srgbClr val="FF0000"/>
                </a:solidFill>
              </a:rPr>
              <a:t>(15%)</a:t>
            </a:r>
          </a:p>
        </p:txBody>
      </p:sp>
      <p:sp>
        <p:nvSpPr>
          <p:cNvPr id="9" name="Заголовок 16"/>
          <p:cNvSpPr txBox="1">
            <a:spLocks/>
          </p:cNvSpPr>
          <p:nvPr/>
        </p:nvSpPr>
        <p:spPr>
          <a:xfrm>
            <a:off x="20595405" y="9293196"/>
            <a:ext cx="10803798" cy="1299859"/>
          </a:xfrm>
          <a:prstGeom prst="wedgeRectCallout">
            <a:avLst>
              <a:gd name="adj1" fmla="val -56291"/>
              <a:gd name="adj2" fmla="val -2137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Водители 25 – 34 лет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(51%)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средний доход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(49%)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низкий доход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(48%)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Южный ФО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(51%)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73303"/>
              </p:ext>
            </p:extLst>
          </p:nvPr>
        </p:nvGraphicFramePr>
        <p:xfrm>
          <a:off x="1628739" y="6046303"/>
          <a:ext cx="9843460" cy="9933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3460"/>
              </a:tblGrid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</a:t>
                      </a:r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тарифа  </a:t>
                      </a:r>
                      <a:r>
                        <a:rPr lang="ru-RU" sz="2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для </a:t>
                      </a:r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роста выплат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справедливо</a:t>
                      </a:r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так как тариф не повышался 11 лет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Нейтрально:  все </a:t>
                      </a:r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цены растут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Тариф надо было повышать постепенно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ариф должен зависеть от уровня инфляции и ни от чего больше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Мне все равно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 не заметил роста / не слышал о повышении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Другое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3727">
                <a:tc>
                  <a:txBody>
                    <a:bodyPr/>
                    <a:lstStyle/>
                    <a:p>
                      <a:pPr algn="r" fontAlgn="t"/>
                      <a:r>
                        <a:rPr lang="ru-RU" sz="2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Затрудняюсь ответить</a:t>
                      </a:r>
                    </a:p>
                  </a:txBody>
                  <a:tcPr marL="31757" marR="31757" marT="258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16"/>
          <p:cNvSpPr txBox="1">
            <a:spLocks/>
          </p:cNvSpPr>
          <p:nvPr/>
        </p:nvSpPr>
        <p:spPr>
          <a:xfrm>
            <a:off x="14833380" y="6753905"/>
            <a:ext cx="15329615" cy="1299859"/>
          </a:xfrm>
          <a:prstGeom prst="wedgeRectCallout">
            <a:avLst>
              <a:gd name="adj1" fmla="val -54440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Водители 45 – 59 лет </a:t>
            </a:r>
            <a:r>
              <a:rPr lang="ru-RU" sz="3300" dirty="0" smtClean="0">
                <a:solidFill>
                  <a:srgbClr val="FF0000"/>
                </a:solidFill>
              </a:rPr>
              <a:t>(11%)</a:t>
            </a:r>
            <a:r>
              <a:rPr lang="ru-RU" sz="3300" dirty="0" smtClean="0"/>
              <a:t>, стаж вождения 11-15 лет / 16-20 лет </a:t>
            </a:r>
            <a:r>
              <a:rPr lang="ru-RU" sz="3300" dirty="0" smtClean="0">
                <a:solidFill>
                  <a:srgbClr val="FF0000"/>
                </a:solidFill>
              </a:rPr>
              <a:t>(по 12%)</a:t>
            </a:r>
            <a:r>
              <a:rPr lang="ru-RU" sz="3300" dirty="0" smtClean="0"/>
              <a:t>, респонденты с детьми младше 14 лет </a:t>
            </a:r>
            <a:r>
              <a:rPr lang="ru-RU" sz="3300" dirty="0" smtClean="0">
                <a:solidFill>
                  <a:srgbClr val="FF0000"/>
                </a:solidFill>
              </a:rPr>
              <a:t>(11%)</a:t>
            </a:r>
            <a:r>
              <a:rPr lang="ru-RU" sz="3300" dirty="0" smtClean="0"/>
              <a:t>, </a:t>
            </a:r>
            <a:endParaRPr lang="ru-RU" sz="3300" dirty="0" smtClean="0">
              <a:solidFill>
                <a:srgbClr val="FF0000"/>
              </a:solidFill>
            </a:endParaRPr>
          </a:p>
        </p:txBody>
      </p:sp>
      <p:sp>
        <p:nvSpPr>
          <p:cNvPr id="12" name="Заголовок 16"/>
          <p:cNvSpPr txBox="1">
            <a:spLocks/>
          </p:cNvSpPr>
          <p:nvPr/>
        </p:nvSpPr>
        <p:spPr>
          <a:xfrm>
            <a:off x="17954477" y="8191106"/>
            <a:ext cx="12208519" cy="784522"/>
          </a:xfrm>
          <a:prstGeom prst="wedgeRectCallout">
            <a:avLst>
              <a:gd name="adj1" fmla="val -57547"/>
              <a:gd name="adj2" fmla="val -8399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 lvl="0"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/>
              <a:t>Санкт-Петербург </a:t>
            </a:r>
            <a:r>
              <a:rPr lang="ru-RU" sz="3300" dirty="0" smtClean="0">
                <a:solidFill>
                  <a:srgbClr val="FF0000"/>
                </a:solidFill>
              </a:rPr>
              <a:t>(37%)</a:t>
            </a:r>
            <a:r>
              <a:rPr lang="ru-RU" sz="3300" dirty="0" smtClean="0"/>
              <a:t>, </a:t>
            </a:r>
            <a:r>
              <a:rPr lang="ru-RU" sz="3300" dirty="0" err="1" smtClean="0"/>
              <a:t>средне-высокий</a:t>
            </a:r>
            <a:r>
              <a:rPr lang="ru-RU" sz="3300" dirty="0" smtClean="0"/>
              <a:t> доход </a:t>
            </a:r>
            <a:r>
              <a:rPr lang="ru-RU" sz="3300" dirty="0" smtClean="0">
                <a:solidFill>
                  <a:srgbClr val="FF0000"/>
                </a:solidFill>
              </a:rPr>
              <a:t>(31%)</a:t>
            </a:r>
          </a:p>
        </p:txBody>
      </p:sp>
      <p:sp>
        <p:nvSpPr>
          <p:cNvPr id="13" name="Заголовок 16"/>
          <p:cNvSpPr txBox="1">
            <a:spLocks/>
          </p:cNvSpPr>
          <p:nvPr/>
        </p:nvSpPr>
        <p:spPr>
          <a:xfrm>
            <a:off x="19154897" y="11702696"/>
            <a:ext cx="10803798" cy="784522"/>
          </a:xfrm>
          <a:prstGeom prst="wedgeRectCallout">
            <a:avLst>
              <a:gd name="adj1" fmla="val -48648"/>
              <a:gd name="adj2" fmla="val -117343"/>
            </a:avLst>
          </a:prstGeom>
          <a:ln>
            <a:solidFill>
              <a:schemeClr val="tx2"/>
            </a:solidFill>
            <a:prstDash val="dash"/>
          </a:ln>
        </p:spPr>
        <p:txBody>
          <a:bodyPr vert="horz" wrap="square" lIns="281451" tIns="140724" rIns="281451" bIns="140724" rtlCol="0" anchor="t">
            <a:spAutoFit/>
          </a:bodyPr>
          <a:lstStyle/>
          <a:p>
            <a:pPr>
              <a:spcBef>
                <a:spcPct val="0"/>
              </a:spcBef>
              <a:buClr>
                <a:schemeClr val="accent3"/>
              </a:buClr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Низкий доход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(60%)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, пенсионеры </a:t>
            </a:r>
            <a:r>
              <a:rPr lang="ru-RU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(56%)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стой шаблон">
  <a:themeElements>
    <a:clrScheme name="Другая 6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FFE599"/>
      </a:accent2>
      <a:accent3>
        <a:srgbClr val="F6910A"/>
      </a:accent3>
      <a:accent4>
        <a:srgbClr val="C4BD97"/>
      </a:accent4>
      <a:accent5>
        <a:srgbClr val="FBDC57"/>
      </a:accent5>
      <a:accent6>
        <a:srgbClr val="CC3300"/>
      </a:accent6>
      <a:hlink>
        <a:srgbClr val="FF6600"/>
      </a:hlink>
      <a:folHlink>
        <a:srgbClr val="FF33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Ромир 3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D75A"/>
      </a:accent1>
      <a:accent2>
        <a:srgbClr val="FDAA03"/>
      </a:accent2>
      <a:accent3>
        <a:srgbClr val="FA8C14"/>
      </a:accent3>
      <a:accent4>
        <a:srgbClr val="C4BD97"/>
      </a:accent4>
      <a:accent5>
        <a:srgbClr val="FFBE00"/>
      </a:accent5>
      <a:accent6>
        <a:srgbClr val="FF5A00"/>
      </a:accent6>
      <a:hlink>
        <a:srgbClr val="FF6600"/>
      </a:hlink>
      <a:folHlink>
        <a:srgbClr val="FF33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Рабочие слайды">
  <a:themeElements>
    <a:clrScheme name="Другая 6">
      <a:dk1>
        <a:sysClr val="windowText" lastClr="000000"/>
      </a:dk1>
      <a:lt1>
        <a:sysClr val="window" lastClr="FFFFFF"/>
      </a:lt1>
      <a:dk2>
        <a:srgbClr val="FFC000"/>
      </a:dk2>
      <a:lt2>
        <a:srgbClr val="EEECE1"/>
      </a:lt2>
      <a:accent1>
        <a:srgbClr val="FFC000"/>
      </a:accent1>
      <a:accent2>
        <a:srgbClr val="FFE599"/>
      </a:accent2>
      <a:accent3>
        <a:srgbClr val="F6910A"/>
      </a:accent3>
      <a:accent4>
        <a:srgbClr val="C4BD97"/>
      </a:accent4>
      <a:accent5>
        <a:srgbClr val="FBDC57"/>
      </a:accent5>
      <a:accent6>
        <a:srgbClr val="CC6600"/>
      </a:accent6>
      <a:hlink>
        <a:srgbClr val="FF6600"/>
      </a:hlink>
      <a:folHlink>
        <a:srgbClr val="FF33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Пустой шаблон</Template>
  <TotalTime>23093</TotalTime>
  <Words>2861</Words>
  <Application>Microsoft Office PowerPoint</Application>
  <PresentationFormat>Произвольный</PresentationFormat>
  <Paragraphs>274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Arial Cyr</vt:lpstr>
      <vt:lpstr>Calibri</vt:lpstr>
      <vt:lpstr>Trebuchet MS</vt:lpstr>
      <vt:lpstr>Wingdings</vt:lpstr>
      <vt:lpstr>Пустой шаблон</vt:lpstr>
      <vt:lpstr>2_Тема Office</vt:lpstr>
      <vt:lpstr>3_Рабочие слайды</vt:lpstr>
      <vt:lpstr>Оценка мнения граждан относительно реформ ОСАГО, произошедших за 2014-2015 гг.</vt:lpstr>
      <vt:lpstr>Цель и методология исследования</vt:lpstr>
      <vt:lpstr>Отношение к ОСАГО</vt:lpstr>
      <vt:lpstr>Плюсы автострахования</vt:lpstr>
      <vt:lpstr>Отношение к ОСАГО</vt:lpstr>
      <vt:lpstr>Необходимость изменений</vt:lpstr>
      <vt:lpstr>Льготы для социально незащищенных групп</vt:lpstr>
      <vt:lpstr>Установление тарифа на ОСАГО</vt:lpstr>
      <vt:lpstr>Отношение к повышению тарифа ОСАГО</vt:lpstr>
      <vt:lpstr>Увеличение выплат по ОСАГО</vt:lpstr>
      <vt:lpstr>Страховые компании</vt:lpstr>
      <vt:lpstr>Известность Европротокола</vt:lpstr>
      <vt:lpstr>Восприятие Европротокола</vt:lpstr>
      <vt:lpstr>Использование Европротокола</vt:lpstr>
      <vt:lpstr>Восприятие Единой методики</vt:lpstr>
      <vt:lpstr>Пути решения проблем ОСАГО</vt:lpstr>
      <vt:lpstr>Участие в решение проблем ОСАГО</vt:lpstr>
      <vt:lpstr>Участие страховых компаний в решении проблемы убыточности ОСАГО</vt:lpstr>
      <vt:lpstr>Курсы страховой грамотности</vt:lpstr>
      <vt:lpstr>Влияние экономического кризиса на ОСАГО</vt:lpstr>
      <vt:lpstr>Рост стоимости ОСАГО</vt:lpstr>
      <vt:lpstr>Системные изменения ОСАГО</vt:lpstr>
      <vt:lpstr>Резюме исследования (1) </vt:lpstr>
      <vt:lpstr>Резюме исследования (2)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мнения граждан относительно реформ ОСАГО, произошедших за 2014-2015 гг.</dc:title>
  <dc:creator>Шварц Маргарита Михайловна</dc:creator>
  <cp:lastModifiedBy>Оксана Рустамова</cp:lastModifiedBy>
  <cp:revision>7631</cp:revision>
  <dcterms:created xsi:type="dcterms:W3CDTF">2012-07-31T13:06:04Z</dcterms:created>
  <dcterms:modified xsi:type="dcterms:W3CDTF">2015-06-29T09:41:59Z</dcterms:modified>
</cp:coreProperties>
</file>