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8" r:id="rId3"/>
    <p:sldId id="286" r:id="rId4"/>
    <p:sldId id="291" r:id="rId5"/>
    <p:sldId id="289" r:id="rId6"/>
    <p:sldId id="269" r:id="rId7"/>
    <p:sldId id="290" r:id="rId8"/>
  </p:sldIdLst>
  <p:sldSz cx="9144000" cy="5715000" type="screen16x10"/>
  <p:notesSz cx="9872663" cy="6797675"/>
  <p:defaultTextStyle>
    <a:lvl1pPr defTabSz="913994">
      <a:buClr>
        <a:srgbClr val="000000"/>
      </a:buClr>
      <a:defRPr>
        <a:uFill>
          <a:solidFill/>
        </a:uFill>
        <a:latin typeface="Calibri"/>
        <a:ea typeface="Calibri"/>
        <a:cs typeface="Calibri"/>
        <a:sym typeface="Calibri"/>
      </a:defRPr>
    </a:lvl1pPr>
    <a:lvl2pPr indent="342900" defTabSz="913994">
      <a:buClr>
        <a:srgbClr val="000000"/>
      </a:buClr>
      <a:defRPr>
        <a:uFill>
          <a:solidFill/>
        </a:uFill>
        <a:latin typeface="Calibri"/>
        <a:ea typeface="Calibri"/>
        <a:cs typeface="Calibri"/>
        <a:sym typeface="Calibri"/>
      </a:defRPr>
    </a:lvl2pPr>
    <a:lvl3pPr indent="685800" defTabSz="913994">
      <a:buClr>
        <a:srgbClr val="000000"/>
      </a:buClr>
      <a:defRPr>
        <a:uFill>
          <a:solidFill/>
        </a:uFill>
        <a:latin typeface="Calibri"/>
        <a:ea typeface="Calibri"/>
        <a:cs typeface="Calibri"/>
        <a:sym typeface="Calibri"/>
      </a:defRPr>
    </a:lvl3pPr>
    <a:lvl4pPr indent="1028700" defTabSz="913994">
      <a:buClr>
        <a:srgbClr val="000000"/>
      </a:buClr>
      <a:defRPr>
        <a:uFill>
          <a:solidFill/>
        </a:uFill>
        <a:latin typeface="Calibri"/>
        <a:ea typeface="Calibri"/>
        <a:cs typeface="Calibri"/>
        <a:sym typeface="Calibri"/>
      </a:defRPr>
    </a:lvl4pPr>
    <a:lvl5pPr indent="1371600" defTabSz="913994">
      <a:buClr>
        <a:srgbClr val="000000"/>
      </a:buClr>
      <a:defRPr>
        <a:uFill>
          <a:solidFill/>
        </a:uFill>
        <a:latin typeface="Calibri"/>
        <a:ea typeface="Calibri"/>
        <a:cs typeface="Calibri"/>
        <a:sym typeface="Calibri"/>
      </a:defRPr>
    </a:lvl5pPr>
    <a:lvl6pPr indent="1714500" defTabSz="913994">
      <a:buClr>
        <a:srgbClr val="000000"/>
      </a:buClr>
      <a:defRPr>
        <a:uFill>
          <a:solidFill/>
        </a:uFill>
        <a:latin typeface="Calibri"/>
        <a:ea typeface="Calibri"/>
        <a:cs typeface="Calibri"/>
        <a:sym typeface="Calibri"/>
      </a:defRPr>
    </a:lvl6pPr>
    <a:lvl7pPr indent="2057400" defTabSz="913994">
      <a:buClr>
        <a:srgbClr val="000000"/>
      </a:buClr>
      <a:defRPr>
        <a:uFill>
          <a:solidFill/>
        </a:uFill>
        <a:latin typeface="Calibri"/>
        <a:ea typeface="Calibri"/>
        <a:cs typeface="Calibri"/>
        <a:sym typeface="Calibri"/>
      </a:defRPr>
    </a:lvl7pPr>
    <a:lvl8pPr indent="2400300" defTabSz="913994">
      <a:buClr>
        <a:srgbClr val="000000"/>
      </a:buClr>
      <a:defRPr>
        <a:uFill>
          <a:solidFill/>
        </a:uFill>
        <a:latin typeface="Calibri"/>
        <a:ea typeface="Calibri"/>
        <a:cs typeface="Calibri"/>
        <a:sym typeface="Calibri"/>
      </a:defRPr>
    </a:lvl8pPr>
    <a:lvl9pPr indent="2743200" defTabSz="913994">
      <a:buClr>
        <a:srgbClr val="000000"/>
      </a:buClr>
      <a:defRPr>
        <a:uFill>
          <a:solidFill/>
        </a:uFill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AF4"/>
          </a:solidFill>
        </a:fill>
      </a:tcStyle>
    </a:wholeTbl>
    <a:band2H>
      <a:tcTxStyle/>
      <a:tcStyle>
        <a:tcBdr/>
        <a:fill>
          <a:solidFill>
            <a:srgbClr val="F1F5FA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2225" y="0"/>
            <a:ext cx="4278154" cy="3410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76FA8-20A5-4B9B-94CF-0EC0AE801716}" type="datetimeFigureOut">
              <a:rPr lang="ru-RU" smtClean="0"/>
              <a:t>27.08.2015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2225" y="645661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C3C73-AC64-49E4-AFAD-7AD03641D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209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 noRot="1" noChangeAspect="1"/>
          </p:cNvSpPr>
          <p:nvPr>
            <p:ph type="sldImg"/>
          </p:nvPr>
        </p:nvSpPr>
        <p:spPr>
          <a:xfrm>
            <a:off x="2898775" y="509588"/>
            <a:ext cx="4075113" cy="254793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body" sz="quarter" idx="1"/>
          </p:nvPr>
        </p:nvSpPr>
        <p:spPr>
          <a:xfrm>
            <a:off x="1316356" y="3228896"/>
            <a:ext cx="7239953" cy="3058954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42654875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913994">
      <a:defRPr sz="1200">
        <a:uFill>
          <a:solidFill/>
        </a:uFill>
        <a:latin typeface="Calibri"/>
        <a:ea typeface="Calibri"/>
        <a:cs typeface="Calibri"/>
        <a:sym typeface="Calibri"/>
      </a:defRPr>
    </a:lvl1pPr>
    <a:lvl2pPr indent="228600" defTabSz="913994">
      <a:defRPr sz="1200">
        <a:uFill>
          <a:solidFill/>
        </a:uFill>
        <a:latin typeface="Calibri"/>
        <a:ea typeface="Calibri"/>
        <a:cs typeface="Calibri"/>
        <a:sym typeface="Calibri"/>
      </a:defRPr>
    </a:lvl2pPr>
    <a:lvl3pPr indent="457200" defTabSz="913994">
      <a:defRPr sz="1200">
        <a:uFill>
          <a:solidFill/>
        </a:uFill>
        <a:latin typeface="Calibri"/>
        <a:ea typeface="Calibri"/>
        <a:cs typeface="Calibri"/>
        <a:sym typeface="Calibri"/>
      </a:defRPr>
    </a:lvl3pPr>
    <a:lvl4pPr indent="685800" defTabSz="913994">
      <a:defRPr sz="1200">
        <a:uFill>
          <a:solidFill/>
        </a:uFill>
        <a:latin typeface="Calibri"/>
        <a:ea typeface="Calibri"/>
        <a:cs typeface="Calibri"/>
        <a:sym typeface="Calibri"/>
      </a:defRPr>
    </a:lvl4pPr>
    <a:lvl5pPr indent="914400" defTabSz="913994">
      <a:defRPr sz="1200">
        <a:uFill>
          <a:solidFill/>
        </a:uFill>
        <a:latin typeface="Calibri"/>
        <a:ea typeface="Calibri"/>
        <a:cs typeface="Calibri"/>
        <a:sym typeface="Calibri"/>
      </a:defRPr>
    </a:lvl5pPr>
    <a:lvl6pPr indent="1143000" defTabSz="913994">
      <a:defRPr sz="1200">
        <a:uFill>
          <a:solidFill/>
        </a:uFill>
        <a:latin typeface="Calibri"/>
        <a:ea typeface="Calibri"/>
        <a:cs typeface="Calibri"/>
        <a:sym typeface="Calibri"/>
      </a:defRPr>
    </a:lvl6pPr>
    <a:lvl7pPr indent="1371600" defTabSz="913994">
      <a:defRPr sz="1200">
        <a:uFill>
          <a:solidFill/>
        </a:uFill>
        <a:latin typeface="Calibri"/>
        <a:ea typeface="Calibri"/>
        <a:cs typeface="Calibri"/>
        <a:sym typeface="Calibri"/>
      </a:defRPr>
    </a:lvl7pPr>
    <a:lvl8pPr indent="1600200" defTabSz="913994">
      <a:defRPr sz="1200">
        <a:uFill>
          <a:solidFill/>
        </a:uFill>
        <a:latin typeface="Calibri"/>
        <a:ea typeface="Calibri"/>
        <a:cs typeface="Calibri"/>
        <a:sym typeface="Calibri"/>
      </a:defRPr>
    </a:lvl8pPr>
    <a:lvl9pPr indent="1828800" defTabSz="913994">
      <a:defRPr sz="1200">
        <a:uFill>
          <a:solidFill/>
        </a:uFill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98775" y="509588"/>
            <a:ext cx="4075113" cy="2547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74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BOX_Master_RGB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500" y="393700"/>
            <a:ext cx="889000" cy="57538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/>
        </p:nvSpPr>
        <p:spPr>
          <a:xfrm>
            <a:off x="6096000" y="546100"/>
            <a:ext cx="2362200" cy="2794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 algn="ctr">
              <a:buFont typeface="Myriad Pro Light"/>
              <a:defRPr sz="1600" b="1">
                <a:solidFill>
                  <a:srgbClr val="00B1E6"/>
                </a:solidFill>
                <a:uFill>
                  <a:solidFill>
                    <a:srgbClr val="00B1E6"/>
                  </a:solidFill>
                </a:uFill>
                <a:latin typeface="Myriad Pro Semibold"/>
                <a:ea typeface="Myriad Pro Semibold"/>
                <a:cs typeface="Myriad Pro Semibold"/>
                <a:sym typeface="Myriad Pro Semibold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1600" b="1">
                <a:solidFill>
                  <a:srgbClr val="00B1E6"/>
                </a:solidFill>
                <a:uFill>
                  <a:solidFill>
                    <a:srgbClr val="00B1E6"/>
                  </a:solidFill>
                </a:uFill>
              </a:rPr>
              <a:t>Safe. Simple. Smile.</a:t>
            </a:r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35000" y="2286000"/>
            <a:ext cx="7772400" cy="1225021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pPr lvl="0">
              <a:defRPr sz="1800">
                <a:uFillTx/>
              </a:defRPr>
            </a:pPr>
            <a:r>
              <a:rPr sz="4800">
                <a:uFill>
                  <a:solidFill/>
                </a:uFill>
              </a:rP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Мастер №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Текст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456997">
              <a:spcBef>
                <a:spcPts val="600"/>
              </a:spcBef>
              <a:defRPr sz="2800"/>
            </a:lvl2pPr>
            <a:lvl3pPr marL="913994">
              <a:spcBef>
                <a:spcPts val="500"/>
              </a:spcBef>
              <a:defRPr sz="2400"/>
            </a:lvl3pPr>
            <a:lvl4pPr marL="1370991">
              <a:spcBef>
                <a:spcPts val="400"/>
              </a:spcBef>
              <a:defRPr sz="2000"/>
            </a:lvl4pPr>
            <a:lvl5pPr marL="1827989">
              <a:spcBef>
                <a:spcPts val="400"/>
              </a:spcBef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rPr>
              <a:t>Уровень текста 5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Мастер №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0"/>
            <a:ext cx="9156700" cy="5715000"/>
          </a:xfrm>
          <a:prstGeom prst="rect">
            <a:avLst/>
          </a:prstGeom>
          <a:solidFill>
            <a:srgbClr val="EDEDED"/>
          </a:solidFill>
          <a:ln>
            <a:round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Текст заголовка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456997">
              <a:spcBef>
                <a:spcPts val="600"/>
              </a:spcBef>
              <a:defRPr sz="2800"/>
            </a:lvl2pPr>
            <a:lvl3pPr marL="913994">
              <a:spcBef>
                <a:spcPts val="500"/>
              </a:spcBef>
              <a:defRPr sz="2400"/>
            </a:lvl3pPr>
            <a:lvl4pPr marL="1370991">
              <a:spcBef>
                <a:spcPts val="400"/>
              </a:spcBef>
              <a:defRPr sz="2000"/>
            </a:lvl4pPr>
            <a:lvl5pPr marL="1827989">
              <a:spcBef>
                <a:spcPts val="400"/>
              </a:spcBef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rPr>
              <a:t>Уровень текста 5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xfrm>
            <a:off x="634999" y="5386604"/>
            <a:ext cx="232233" cy="21336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Мастер №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0"/>
            <a:ext cx="9156700" cy="5715000"/>
          </a:xfrm>
          <a:prstGeom prst="rect">
            <a:avLst/>
          </a:prstGeom>
          <a:solidFill>
            <a:srgbClr val="00B1E6"/>
          </a:solidFill>
          <a:ln>
            <a:round/>
          </a:ln>
        </p:spPr>
        <p:txBody>
          <a:bodyPr lIns="38100" tIns="38100" rIns="38100" bIns="38100" anchor="ctr"/>
          <a:lstStyle/>
          <a:p>
            <a:pPr lvl="0" algn="ctr">
              <a:buClr>
                <a:srgbClr val="FFFFFF"/>
              </a:buClr>
              <a:defRPr>
                <a:solidFill>
                  <a:srgbClr val="00B1E6"/>
                </a:solidFill>
                <a:uFill>
                  <a:solidFill>
                    <a:srgbClr val="00B1E6"/>
                  </a:solidFill>
                </a:uFill>
              </a:defRPr>
            </a:pPr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Текст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  <a:lvl2pPr marL="456997">
              <a:spcBef>
                <a:spcPts val="600"/>
              </a:spcBef>
              <a:def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2pPr>
            <a:lvl3pPr marL="913994">
              <a:spcBef>
                <a:spcPts val="500"/>
              </a:spcBef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3pPr>
            <a:lvl4pPr marL="1370991">
              <a:spcBef>
                <a:spcPts val="400"/>
              </a:spcBef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4pPr>
            <a:lvl5pPr marL="1827989">
              <a:spcBef>
                <a:spcPts val="400"/>
              </a:spcBef>
              <a:def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Уровень текста 5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634999" y="5386604"/>
            <a:ext cx="232233" cy="213361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5AC7DABB-DFF3-4076-822E-4BB9B3542E86}" type="datetime1">
              <a:rPr lang="ru-RU" smtClean="0"/>
              <a:t>27.08.2015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3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97412" y="5359628"/>
            <a:ext cx="192360" cy="215444"/>
          </a:xfrm>
        </p:spPr>
        <p:txBody>
          <a:bodyPr/>
          <a:lstStyle/>
          <a:p>
            <a:fld id="{98BC0783-1C0A-43E3-B36D-32B19921C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7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35000" y="73565"/>
            <a:ext cx="7772400" cy="122502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/>
          <a:lstStyle/>
          <a:p>
            <a:pPr lvl="0">
              <a:defRPr sz="1800">
                <a:uFillTx/>
              </a:defRPr>
            </a:pPr>
            <a:r>
              <a:rPr sz="3600">
                <a:uFill>
                  <a:solidFill/>
                </a:uFill>
              </a:rPr>
              <a:t>Текст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09600" y="1714500"/>
            <a:ext cx="8077200" cy="146050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>
            <a:lvl2pPr marL="456997">
              <a:spcBef>
                <a:spcPts val="600"/>
              </a:spcBef>
              <a:defRPr sz="2800"/>
            </a:lvl2pPr>
            <a:lvl3pPr marL="913994">
              <a:spcBef>
                <a:spcPts val="500"/>
              </a:spcBef>
              <a:defRPr sz="2400"/>
            </a:lvl3pPr>
            <a:lvl4pPr marL="1370991">
              <a:spcBef>
                <a:spcPts val="400"/>
              </a:spcBef>
              <a:defRPr sz="2000"/>
            </a:lvl4pPr>
            <a:lvl5pPr marL="1827989">
              <a:spcBef>
                <a:spcPts val="400"/>
              </a:spcBef>
              <a:defRPr sz="20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rPr>
              <a:t>Уровень текста 1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rPr>
              <a:t>Уровень текста 2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rPr>
              <a:t>Уровень текста 3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rPr>
              <a:t>Уровень текста 4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232323"/>
                </a:solidFill>
                <a:uFill>
                  <a:solidFill>
                    <a:srgbClr val="232323"/>
                  </a:solidFill>
                </a:uFill>
              </a:rPr>
              <a:t>Уровень текста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83600" y="5370830"/>
            <a:ext cx="206172" cy="193040"/>
          </a:xfrm>
          <a:prstGeom prst="rect">
            <a:avLst/>
          </a:prstGeom>
          <a:ln w="12700">
            <a:round/>
          </a:ln>
        </p:spPr>
        <p:txBody>
          <a:bodyPr wrap="none" lIns="38100" tIns="38100" rIns="38100" bIns="38100" anchor="ctr">
            <a:spAutoFit/>
          </a:bodyPr>
          <a:lstStyle>
            <a:lvl1pPr algn="r">
              <a:buClrTx/>
              <a:defRPr sz="9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defTabSz="913994">
        <a:defRPr sz="3600">
          <a:uFill>
            <a:solidFill/>
          </a:uFill>
          <a:latin typeface="+mj-lt"/>
          <a:ea typeface="+mj-ea"/>
          <a:cs typeface="+mj-cs"/>
          <a:sym typeface="Myriad Pro Light"/>
        </a:defRPr>
      </a:lvl1pPr>
      <a:lvl2pPr indent="228600" defTabSz="913994">
        <a:defRPr sz="3600">
          <a:uFill>
            <a:solidFill/>
          </a:uFill>
          <a:latin typeface="+mj-lt"/>
          <a:ea typeface="+mj-ea"/>
          <a:cs typeface="+mj-cs"/>
          <a:sym typeface="Myriad Pro Light"/>
        </a:defRPr>
      </a:lvl2pPr>
      <a:lvl3pPr indent="457200" defTabSz="913994">
        <a:defRPr sz="3600">
          <a:uFill>
            <a:solidFill/>
          </a:uFill>
          <a:latin typeface="+mj-lt"/>
          <a:ea typeface="+mj-ea"/>
          <a:cs typeface="+mj-cs"/>
          <a:sym typeface="Myriad Pro Light"/>
        </a:defRPr>
      </a:lvl3pPr>
      <a:lvl4pPr indent="685800" defTabSz="913994">
        <a:defRPr sz="3600">
          <a:uFill>
            <a:solidFill/>
          </a:uFill>
          <a:latin typeface="+mj-lt"/>
          <a:ea typeface="+mj-ea"/>
          <a:cs typeface="+mj-cs"/>
          <a:sym typeface="Myriad Pro Light"/>
        </a:defRPr>
      </a:lvl4pPr>
      <a:lvl5pPr indent="914400" defTabSz="913994">
        <a:defRPr sz="3600">
          <a:uFill>
            <a:solidFill/>
          </a:uFill>
          <a:latin typeface="+mj-lt"/>
          <a:ea typeface="+mj-ea"/>
          <a:cs typeface="+mj-cs"/>
          <a:sym typeface="Myriad Pro Light"/>
        </a:defRPr>
      </a:lvl5pPr>
      <a:lvl6pPr indent="1143000" defTabSz="913994">
        <a:defRPr sz="3600">
          <a:uFill>
            <a:solidFill/>
          </a:uFill>
          <a:latin typeface="+mj-lt"/>
          <a:ea typeface="+mj-ea"/>
          <a:cs typeface="+mj-cs"/>
          <a:sym typeface="Myriad Pro Light"/>
        </a:defRPr>
      </a:lvl6pPr>
      <a:lvl7pPr indent="1371600" defTabSz="913994">
        <a:defRPr sz="3600">
          <a:uFill>
            <a:solidFill/>
          </a:uFill>
          <a:latin typeface="+mj-lt"/>
          <a:ea typeface="+mj-ea"/>
          <a:cs typeface="+mj-cs"/>
          <a:sym typeface="Myriad Pro Light"/>
        </a:defRPr>
      </a:lvl7pPr>
      <a:lvl8pPr indent="1600200" defTabSz="913994">
        <a:defRPr sz="3600">
          <a:uFill>
            <a:solidFill/>
          </a:uFill>
          <a:latin typeface="+mj-lt"/>
          <a:ea typeface="+mj-ea"/>
          <a:cs typeface="+mj-cs"/>
          <a:sym typeface="Myriad Pro Light"/>
        </a:defRPr>
      </a:lvl8pPr>
      <a:lvl9pPr indent="1828800" defTabSz="913994">
        <a:defRPr sz="3600">
          <a:uFill>
            <a:solidFill/>
          </a:uFill>
          <a:latin typeface="+mj-lt"/>
          <a:ea typeface="+mj-ea"/>
          <a:cs typeface="+mj-cs"/>
          <a:sym typeface="Myriad Pro Light"/>
        </a:defRPr>
      </a:lvl9pPr>
    </p:titleStyle>
    <p:bodyStyle>
      <a:lvl1pPr defTabSz="913994">
        <a:spcBef>
          <a:spcPts val="700"/>
        </a:spcBef>
        <a:buClr>
          <a:srgbClr val="9A9A9A"/>
        </a:buClr>
        <a:defRPr sz="3200">
          <a:solidFill>
            <a:srgbClr val="232323"/>
          </a:solidFill>
          <a:uFill>
            <a:solidFill>
              <a:srgbClr val="232323"/>
            </a:solidFill>
          </a:uFill>
          <a:latin typeface="+mn-lt"/>
          <a:ea typeface="+mn-ea"/>
          <a:cs typeface="+mn-cs"/>
          <a:sym typeface="Myriad Pro"/>
        </a:defRPr>
      </a:lvl1pPr>
      <a:lvl2pPr defTabSz="913994">
        <a:spcBef>
          <a:spcPts val="700"/>
        </a:spcBef>
        <a:buClr>
          <a:srgbClr val="9A9A9A"/>
        </a:buClr>
        <a:defRPr sz="3200">
          <a:solidFill>
            <a:srgbClr val="232323"/>
          </a:solidFill>
          <a:uFill>
            <a:solidFill>
              <a:srgbClr val="232323"/>
            </a:solidFill>
          </a:uFill>
          <a:latin typeface="+mn-lt"/>
          <a:ea typeface="+mn-ea"/>
          <a:cs typeface="+mn-cs"/>
          <a:sym typeface="Myriad Pro"/>
        </a:defRPr>
      </a:lvl2pPr>
      <a:lvl3pPr defTabSz="913994">
        <a:spcBef>
          <a:spcPts val="700"/>
        </a:spcBef>
        <a:buClr>
          <a:srgbClr val="9A9A9A"/>
        </a:buClr>
        <a:defRPr sz="3200">
          <a:solidFill>
            <a:srgbClr val="232323"/>
          </a:solidFill>
          <a:uFill>
            <a:solidFill>
              <a:srgbClr val="232323"/>
            </a:solidFill>
          </a:uFill>
          <a:latin typeface="+mn-lt"/>
          <a:ea typeface="+mn-ea"/>
          <a:cs typeface="+mn-cs"/>
          <a:sym typeface="Myriad Pro"/>
        </a:defRPr>
      </a:lvl3pPr>
      <a:lvl4pPr defTabSz="913994">
        <a:spcBef>
          <a:spcPts val="700"/>
        </a:spcBef>
        <a:buClr>
          <a:srgbClr val="9A9A9A"/>
        </a:buClr>
        <a:defRPr sz="3200">
          <a:solidFill>
            <a:srgbClr val="232323"/>
          </a:solidFill>
          <a:uFill>
            <a:solidFill>
              <a:srgbClr val="232323"/>
            </a:solidFill>
          </a:uFill>
          <a:latin typeface="+mn-lt"/>
          <a:ea typeface="+mn-ea"/>
          <a:cs typeface="+mn-cs"/>
          <a:sym typeface="Myriad Pro"/>
        </a:defRPr>
      </a:lvl4pPr>
      <a:lvl5pPr defTabSz="913994">
        <a:spcBef>
          <a:spcPts val="700"/>
        </a:spcBef>
        <a:buClr>
          <a:srgbClr val="9A9A9A"/>
        </a:buClr>
        <a:defRPr sz="3200">
          <a:solidFill>
            <a:srgbClr val="232323"/>
          </a:solidFill>
          <a:uFill>
            <a:solidFill>
              <a:srgbClr val="232323"/>
            </a:solidFill>
          </a:uFill>
          <a:latin typeface="+mn-lt"/>
          <a:ea typeface="+mn-ea"/>
          <a:cs typeface="+mn-cs"/>
          <a:sym typeface="Myriad Pro"/>
        </a:defRPr>
      </a:lvl5pPr>
      <a:lvl6pPr marL="3365500" indent="-914400" defTabSz="913994">
        <a:spcBef>
          <a:spcPts val="700"/>
        </a:spcBef>
        <a:buClr>
          <a:srgbClr val="9A9A9A"/>
        </a:buClr>
        <a:buSzPct val="171000"/>
        <a:buChar char="•"/>
        <a:defRPr sz="3200">
          <a:solidFill>
            <a:srgbClr val="232323"/>
          </a:solidFill>
          <a:uFill>
            <a:solidFill>
              <a:srgbClr val="232323"/>
            </a:solidFill>
          </a:uFill>
          <a:latin typeface="+mn-lt"/>
          <a:ea typeface="+mn-ea"/>
          <a:cs typeface="+mn-cs"/>
          <a:sym typeface="Myriad Pro"/>
        </a:defRPr>
      </a:lvl6pPr>
      <a:lvl7pPr marL="3721100" indent="-914400" defTabSz="913994">
        <a:spcBef>
          <a:spcPts val="700"/>
        </a:spcBef>
        <a:buClr>
          <a:srgbClr val="9A9A9A"/>
        </a:buClr>
        <a:buSzPct val="171000"/>
        <a:buChar char="•"/>
        <a:defRPr sz="3200">
          <a:solidFill>
            <a:srgbClr val="232323"/>
          </a:solidFill>
          <a:uFill>
            <a:solidFill>
              <a:srgbClr val="232323"/>
            </a:solidFill>
          </a:uFill>
          <a:latin typeface="+mn-lt"/>
          <a:ea typeface="+mn-ea"/>
          <a:cs typeface="+mn-cs"/>
          <a:sym typeface="Myriad Pro"/>
        </a:defRPr>
      </a:lvl7pPr>
      <a:lvl8pPr marL="4076700" indent="-914400" defTabSz="913994">
        <a:spcBef>
          <a:spcPts val="700"/>
        </a:spcBef>
        <a:buClr>
          <a:srgbClr val="9A9A9A"/>
        </a:buClr>
        <a:buSzPct val="171000"/>
        <a:buChar char="•"/>
        <a:defRPr sz="3200">
          <a:solidFill>
            <a:srgbClr val="232323"/>
          </a:solidFill>
          <a:uFill>
            <a:solidFill>
              <a:srgbClr val="232323"/>
            </a:solidFill>
          </a:uFill>
          <a:latin typeface="+mn-lt"/>
          <a:ea typeface="+mn-ea"/>
          <a:cs typeface="+mn-cs"/>
          <a:sym typeface="Myriad Pro"/>
        </a:defRPr>
      </a:lvl8pPr>
      <a:lvl9pPr marL="4432300" indent="-914400" defTabSz="913994">
        <a:spcBef>
          <a:spcPts val="700"/>
        </a:spcBef>
        <a:buClr>
          <a:srgbClr val="9A9A9A"/>
        </a:buClr>
        <a:buSzPct val="171000"/>
        <a:buChar char="•"/>
        <a:defRPr sz="3200">
          <a:solidFill>
            <a:srgbClr val="232323"/>
          </a:solidFill>
          <a:uFill>
            <a:solidFill>
              <a:srgbClr val="232323"/>
            </a:solidFill>
          </a:uFill>
          <a:latin typeface="+mn-lt"/>
          <a:ea typeface="+mn-ea"/>
          <a:cs typeface="+mn-cs"/>
          <a:sym typeface="Myriad Pro"/>
        </a:defRPr>
      </a:lvl9pPr>
    </p:bodyStyle>
    <p:otherStyle>
      <a:lvl1pPr algn="r" defTabSz="913994">
        <a:defRPr sz="900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Myriad Pro"/>
        </a:defRPr>
      </a:lvl1pPr>
      <a:lvl2pPr algn="r" defTabSz="913994">
        <a:defRPr sz="900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Myriad Pro"/>
        </a:defRPr>
      </a:lvl2pPr>
      <a:lvl3pPr algn="r" defTabSz="913994">
        <a:defRPr sz="900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Myriad Pro"/>
        </a:defRPr>
      </a:lvl3pPr>
      <a:lvl4pPr algn="r" defTabSz="913994">
        <a:defRPr sz="900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Myriad Pro"/>
        </a:defRPr>
      </a:lvl4pPr>
      <a:lvl5pPr algn="r" defTabSz="913994">
        <a:defRPr sz="900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Myriad Pro"/>
        </a:defRPr>
      </a:lvl5pPr>
      <a:lvl6pPr algn="r" defTabSz="913994">
        <a:defRPr sz="900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Myriad Pro"/>
        </a:defRPr>
      </a:lvl6pPr>
      <a:lvl7pPr algn="r" defTabSz="913994">
        <a:defRPr sz="900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Myriad Pro"/>
        </a:defRPr>
      </a:lvl7pPr>
      <a:lvl8pPr algn="r" defTabSz="913994">
        <a:defRPr sz="900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Myriad Pro"/>
        </a:defRPr>
      </a:lvl8pPr>
      <a:lvl9pPr algn="r" defTabSz="913994">
        <a:defRPr sz="900">
          <a:solidFill>
            <a:schemeClr val="tx1"/>
          </a:solidFill>
          <a:uFill>
            <a:solidFill>
              <a:srgbClr val="9A9A9A"/>
            </a:solidFill>
          </a:uFill>
          <a:latin typeface="+mn-lt"/>
          <a:ea typeface="+mn-ea"/>
          <a:cs typeface="+mn-cs"/>
          <a:sym typeface="Myriad Pr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boxmpos.com/" TargetMode="External"/><Relationship Id="rId2" Type="http://schemas.openxmlformats.org/officeDocument/2006/relationships/hyperlink" Target="mailto:hello@iboxmpos.com?subject=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BOX_Master_RGB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1490" y="393700"/>
            <a:ext cx="1096010" cy="6731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Shape 29"/>
          <p:cNvSpPr/>
          <p:nvPr/>
        </p:nvSpPr>
        <p:spPr>
          <a:xfrm>
            <a:off x="-101453" y="3502066"/>
            <a:ext cx="9144000" cy="446276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buFont typeface="Myriad Pro Light"/>
              <a:defRPr sz="4800">
                <a:latin typeface="+mj-lt"/>
                <a:ea typeface="+mj-ea"/>
                <a:cs typeface="+mj-cs"/>
                <a:sym typeface="Myriad Pro Light"/>
              </a:defRPr>
            </a:lvl1pPr>
          </a:lstStyle>
          <a:p>
            <a:pPr lvl="0" algn="ctr">
              <a:defRPr sz="1800">
                <a:uFillTx/>
              </a:defRPr>
            </a:pPr>
            <a:r>
              <a:rPr sz="2400" dirty="0" smtClean="0">
                <a:uFill>
                  <a:solidFill/>
                </a:uFill>
                <a:latin typeface="+mn-lt"/>
              </a:rPr>
              <a:t>ibox</a:t>
            </a:r>
            <a:r>
              <a:rPr lang="ru-RU" sz="2400" dirty="0" smtClean="0">
                <a:uFill>
                  <a:solidFill/>
                </a:uFill>
                <a:latin typeface="+mn-lt"/>
              </a:rPr>
              <a:t> – </a:t>
            </a:r>
            <a:r>
              <a:rPr lang="ru-RU" sz="2400" dirty="0" smtClean="0">
                <a:latin typeface="+mn-lt"/>
              </a:rPr>
              <a:t>легкость в работе с банковскими картами</a:t>
            </a:r>
            <a:endParaRPr sz="2400" dirty="0">
              <a:uFill>
                <a:solidFill/>
              </a:uFill>
              <a:latin typeface="+mn-lt"/>
            </a:endParaRPr>
          </a:p>
        </p:txBody>
      </p:sp>
      <p:sp>
        <p:nvSpPr>
          <p:cNvPr id="5" name="Shape 29"/>
          <p:cNvSpPr/>
          <p:nvPr/>
        </p:nvSpPr>
        <p:spPr>
          <a:xfrm>
            <a:off x="1209441" y="2099224"/>
            <a:ext cx="6522212" cy="1000274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buFont typeface="Myriad Pro Light"/>
              <a:defRPr sz="4800">
                <a:latin typeface="+mj-lt"/>
                <a:ea typeface="+mj-ea"/>
                <a:cs typeface="+mj-cs"/>
                <a:sym typeface="Myriad Pro Light"/>
              </a:defRPr>
            </a:lvl1pPr>
          </a:lstStyle>
          <a:p>
            <a:pPr lvl="0" algn="ctr">
              <a:defRPr sz="1800">
                <a:uFillTx/>
              </a:defRPr>
            </a:pPr>
            <a:r>
              <a:rPr lang="en-US" sz="3600" dirty="0" err="1" smtClean="0">
                <a:latin typeface="+mn-lt"/>
              </a:rPr>
              <a:t>mPOS</a:t>
            </a:r>
            <a:r>
              <a:rPr lang="ru-RU" sz="3600" dirty="0" smtClean="0">
                <a:latin typeface="+mn-lt"/>
              </a:rPr>
              <a:t> – новые возможности…</a:t>
            </a:r>
          </a:p>
          <a:p>
            <a:pPr lvl="0" algn="ctr">
              <a:defRPr sz="1800">
                <a:uFillTx/>
              </a:defRPr>
            </a:pPr>
            <a:endParaRPr lang="ru-RU" sz="2400" dirty="0">
              <a:latin typeface="+mn-lt"/>
              <a:sym typeface="Calibri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614265" y="472491"/>
            <a:ext cx="8001001" cy="5334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buFont typeface="Myriad Pro Light"/>
              <a:defRPr sz="3600">
                <a:latin typeface="+mj-lt"/>
                <a:ea typeface="+mj-ea"/>
                <a:cs typeface="+mj-cs"/>
                <a:sym typeface="Myriad Pro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3600" dirty="0" err="1">
                <a:uFill>
                  <a:solidFill/>
                </a:uFill>
              </a:rPr>
              <a:t>Что</a:t>
            </a:r>
            <a:r>
              <a:rPr sz="3600" dirty="0">
                <a:uFill>
                  <a:solidFill/>
                </a:uFill>
              </a:rPr>
              <a:t> </a:t>
            </a:r>
            <a:r>
              <a:rPr sz="3600" dirty="0" err="1">
                <a:uFill>
                  <a:solidFill/>
                </a:uFill>
              </a:rPr>
              <a:t>такое</a:t>
            </a:r>
            <a:r>
              <a:rPr sz="3600" dirty="0">
                <a:uFill>
                  <a:solidFill/>
                </a:uFill>
              </a:rPr>
              <a:t> </a:t>
            </a:r>
            <a:r>
              <a:rPr sz="3600" dirty="0" err="1">
                <a:uFill>
                  <a:solidFill/>
                </a:uFill>
              </a:rPr>
              <a:t>мобильный</a:t>
            </a:r>
            <a:r>
              <a:rPr sz="3600" dirty="0">
                <a:uFill>
                  <a:solidFill/>
                </a:uFill>
              </a:rPr>
              <a:t> </a:t>
            </a:r>
            <a:r>
              <a:rPr sz="3600" dirty="0" err="1">
                <a:uFill>
                  <a:solidFill/>
                </a:uFill>
              </a:rPr>
              <a:t>эквайринг</a:t>
            </a:r>
            <a:endParaRPr sz="3600" dirty="0">
              <a:uFill>
                <a:solidFill/>
              </a:uFill>
            </a:endParaRPr>
          </a:p>
        </p:txBody>
      </p:sp>
      <p:sp>
        <p:nvSpPr>
          <p:cNvPr id="33" name="Shape 33"/>
          <p:cNvSpPr/>
          <p:nvPr/>
        </p:nvSpPr>
        <p:spPr>
          <a:xfrm>
            <a:off x="635000" y="1219036"/>
            <a:ext cx="5145202" cy="2739353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lvl="0" defTabSz="457200">
              <a:buClrTx/>
              <a:defRPr>
                <a:uFillTx/>
              </a:defRPr>
            </a:pPr>
            <a:r>
              <a:rPr sz="1600" b="1" dirty="0" err="1">
                <a:latin typeface="+mn-lt"/>
                <a:ea typeface="+mj-ea"/>
                <a:cs typeface="+mj-cs"/>
                <a:sym typeface="Myriad Pro Light"/>
              </a:rPr>
              <a:t>mPOS-решение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(mobile point of sale),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позволяет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принимать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банковские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карты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при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помощи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смартфонов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и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мобильных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терминалов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.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Все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,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что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для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этого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нужно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–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смартфон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или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планшет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на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базе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iOS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или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Android и ibox-ридер.</a:t>
            </a:r>
          </a:p>
          <a:p>
            <a:pPr lvl="0" defTabSz="457200">
              <a:buClrTx/>
              <a:defRPr>
                <a:uFillTx/>
              </a:defRPr>
            </a:pPr>
            <a:endParaRPr sz="1600" dirty="0">
              <a:latin typeface="+mn-lt"/>
              <a:ea typeface="+mj-ea"/>
              <a:cs typeface="+mj-cs"/>
              <a:sym typeface="Myriad Pro Light"/>
            </a:endParaRPr>
          </a:p>
          <a:p>
            <a:pPr lvl="0" defTabSz="457200">
              <a:buClrTx/>
              <a:defRPr>
                <a:uFillTx/>
              </a:defRPr>
            </a:pPr>
            <a:r>
              <a:rPr sz="1600" b="1" dirty="0" err="1">
                <a:latin typeface="+mn-lt"/>
                <a:ea typeface="+mj-ea"/>
                <a:cs typeface="+mj-cs"/>
                <a:sym typeface="Myriad Pro Light"/>
              </a:rPr>
              <a:t>Мобильный</a:t>
            </a:r>
            <a:r>
              <a:rPr sz="1600" b="1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b="1" dirty="0" err="1">
                <a:latin typeface="+mn-lt"/>
                <a:ea typeface="+mj-ea"/>
                <a:cs typeface="+mj-cs"/>
                <a:sym typeface="Myriad Pro Light"/>
              </a:rPr>
              <a:t>терминал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(ibox-ридер) –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миниатюрное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устройство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,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которое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подключается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к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смартфону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или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планшету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через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аудио-разъем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и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обеспечивает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безопасность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платежей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за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счет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шифрования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данных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. </a:t>
            </a:r>
          </a:p>
          <a:p>
            <a:pPr lvl="0" defTabSz="457200">
              <a:buClrTx/>
              <a:defRPr>
                <a:uFillTx/>
              </a:defRPr>
            </a:pPr>
            <a:r>
              <a:rPr lang="ru-RU" sz="1400" dirty="0" smtClean="0">
                <a:latin typeface="+mj-lt"/>
                <a:ea typeface="+mj-ea"/>
                <a:cs typeface="+mj-cs"/>
                <a:sym typeface="Myriad Pro Light"/>
              </a:rPr>
              <a:t>  </a:t>
            </a:r>
          </a:p>
          <a:p>
            <a:pPr lvl="0" defTabSz="457200">
              <a:buClrTx/>
              <a:defRPr>
                <a:uFillTx/>
              </a:defRPr>
            </a:pPr>
            <a:r>
              <a:rPr lang="ru-RU" sz="1600" dirty="0" smtClean="0">
                <a:latin typeface="+mn-lt"/>
                <a:ea typeface="+mj-ea"/>
                <a:cs typeface="+mj-cs"/>
                <a:sym typeface="Myriad Pro Light"/>
              </a:rPr>
              <a:t>Принимаем:</a:t>
            </a:r>
            <a:endParaRPr sz="1600" dirty="0">
              <a:latin typeface="+mn-lt"/>
              <a:ea typeface="+mj-ea"/>
              <a:cs typeface="+mj-cs"/>
              <a:sym typeface="Myriad Pro Light"/>
            </a:endParaRP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8483600" y="5370830"/>
            <a:ext cx="206172" cy="1930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9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t>2</a:t>
            </a:fld>
            <a:endParaRPr sz="900">
              <a:solidFill>
                <a:srgbClr val="9A9A9A"/>
              </a:solidFill>
              <a:uFill>
                <a:solidFill>
                  <a:srgbClr val="9A9A9A"/>
                </a:solidFill>
              </a:uFill>
            </a:endParaRPr>
          </a:p>
        </p:txBody>
      </p:sp>
      <p:grpSp>
        <p:nvGrpSpPr>
          <p:cNvPr id="37" name="Group 37"/>
          <p:cNvGrpSpPr/>
          <p:nvPr/>
        </p:nvGrpSpPr>
        <p:grpSpPr>
          <a:xfrm>
            <a:off x="6324298" y="2978449"/>
            <a:ext cx="2192282" cy="2743075"/>
            <a:chOff x="0" y="0"/>
            <a:chExt cx="2192280" cy="2743074"/>
          </a:xfrm>
        </p:grpSpPr>
        <p:pic>
          <p:nvPicPr>
            <p:cNvPr id="35" name="droppedImage.png"/>
            <p:cNvPicPr/>
            <p:nvPr/>
          </p:nvPicPr>
          <p:blipFill>
            <a:blip r:embed="rId2">
              <a:extLst/>
            </a:blip>
            <a:srcRect b="23258"/>
            <a:stretch>
              <a:fillRect/>
            </a:stretch>
          </p:blipFill>
          <p:spPr>
            <a:xfrm>
              <a:off x="0" y="0"/>
              <a:ext cx="2192281" cy="27390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" name="03-01-new-payment.png"/>
            <p:cNvPicPr/>
            <p:nvPr/>
          </p:nvPicPr>
          <p:blipFill>
            <a:blip r:embed="rId3">
              <a:extLst/>
            </a:blip>
            <a:srcRect b="26596"/>
            <a:stretch>
              <a:fillRect/>
            </a:stretch>
          </p:blipFill>
          <p:spPr>
            <a:xfrm>
              <a:off x="286943" y="616693"/>
              <a:ext cx="1632033" cy="21263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38" name="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23573" y="1390274"/>
            <a:ext cx="1560696" cy="1578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7918" y="3958389"/>
            <a:ext cx="1499627" cy="6789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4488" y="4011172"/>
            <a:ext cx="1192941" cy="6844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8922" y="4751595"/>
            <a:ext cx="1310146" cy="7626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5452" y="4723130"/>
            <a:ext cx="1376719" cy="79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26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635000" y="469219"/>
            <a:ext cx="6286500" cy="5334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buFont typeface="Myriad Pro Light"/>
              <a:defRPr sz="3600">
                <a:latin typeface="+mj-lt"/>
                <a:ea typeface="+mj-ea"/>
                <a:cs typeface="+mj-cs"/>
                <a:sym typeface="Myriad Pro Light"/>
              </a:defRPr>
            </a:lvl1pPr>
          </a:lstStyle>
          <a:p>
            <a:pPr lvl="0">
              <a:defRPr sz="1800">
                <a:uFillTx/>
              </a:defRPr>
            </a:pPr>
            <a:r>
              <a:rPr sz="3600" dirty="0" err="1">
                <a:uFill>
                  <a:solidFill/>
                </a:uFill>
              </a:rPr>
              <a:t>Как</a:t>
            </a:r>
            <a:r>
              <a:rPr sz="3600" dirty="0">
                <a:uFill>
                  <a:solidFill/>
                </a:uFill>
              </a:rPr>
              <a:t> </a:t>
            </a:r>
            <a:r>
              <a:rPr sz="3600" dirty="0" err="1">
                <a:uFill>
                  <a:solidFill/>
                </a:uFill>
              </a:rPr>
              <a:t>это</a:t>
            </a:r>
            <a:r>
              <a:rPr sz="3600" dirty="0">
                <a:uFill>
                  <a:solidFill/>
                </a:uFill>
              </a:rPr>
              <a:t> </a:t>
            </a:r>
            <a:r>
              <a:rPr sz="3600" dirty="0" err="1">
                <a:uFill>
                  <a:solidFill/>
                </a:uFill>
              </a:rPr>
              <a:t>работает</a:t>
            </a:r>
            <a:endParaRPr sz="3600" dirty="0">
              <a:uFill>
                <a:solidFill/>
              </a:uFill>
            </a:endParaRPr>
          </a:p>
        </p:txBody>
      </p:sp>
      <p:sp>
        <p:nvSpPr>
          <p:cNvPr id="65" name="Shape 65"/>
          <p:cNvSpPr/>
          <p:nvPr/>
        </p:nvSpPr>
        <p:spPr>
          <a:xfrm>
            <a:off x="8483600" y="5370830"/>
            <a:ext cx="206172" cy="193040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 algn="r">
              <a:buClrTx/>
              <a:defRPr sz="9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+mn-lt"/>
                <a:ea typeface="+mn-ea"/>
                <a:cs typeface="+mn-cs"/>
                <a:sym typeface="Myriad Pro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t>￼</a:t>
            </a:r>
          </a:p>
        </p:txBody>
      </p:sp>
      <p:sp>
        <p:nvSpPr>
          <p:cNvPr id="66" name="Shape 66"/>
          <p:cNvSpPr/>
          <p:nvPr/>
        </p:nvSpPr>
        <p:spPr>
          <a:xfrm>
            <a:off x="4512859" y="1535346"/>
            <a:ext cx="4188668" cy="3455003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/>
          <a:lstStyle/>
          <a:p>
            <a:pPr lvl="0">
              <a:buClrTx/>
              <a:defRPr>
                <a:uFillTx/>
              </a:defRPr>
            </a:pPr>
            <a:r>
              <a:rPr b="1" dirty="0" err="1">
                <a:solidFill>
                  <a:srgbClr val="1AA2DC"/>
                </a:solidFill>
                <a:uFill>
                  <a:solidFill>
                    <a:srgbClr val="00B4EA"/>
                  </a:solidFill>
                </a:uFill>
                <a:latin typeface="+mn-lt"/>
                <a:ea typeface="+mj-ea"/>
                <a:cs typeface="+mj-cs"/>
                <a:sym typeface="Myriad Pro Light"/>
              </a:rPr>
              <a:t>Три</a:t>
            </a:r>
            <a:r>
              <a:rPr b="1" dirty="0">
                <a:solidFill>
                  <a:srgbClr val="1AA2DC"/>
                </a:solidFill>
                <a:uFill>
                  <a:solidFill>
                    <a:srgbClr val="00B4EA"/>
                  </a:solidFill>
                </a:uFill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b="1" dirty="0" err="1">
                <a:solidFill>
                  <a:srgbClr val="1AA2DC"/>
                </a:solidFill>
                <a:uFill>
                  <a:solidFill>
                    <a:srgbClr val="00B4EA"/>
                  </a:solidFill>
                </a:uFill>
                <a:latin typeface="+mn-lt"/>
                <a:ea typeface="+mj-ea"/>
                <a:cs typeface="+mj-cs"/>
                <a:sym typeface="Myriad Pro Light"/>
              </a:rPr>
              <a:t>простых</a:t>
            </a:r>
            <a:r>
              <a:rPr b="1" dirty="0">
                <a:solidFill>
                  <a:srgbClr val="1AA2DC"/>
                </a:solidFill>
                <a:uFill>
                  <a:solidFill>
                    <a:srgbClr val="00B4EA"/>
                  </a:solidFill>
                </a:uFill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b="1" dirty="0" err="1">
                <a:solidFill>
                  <a:srgbClr val="1AA2DC"/>
                </a:solidFill>
                <a:uFill>
                  <a:solidFill>
                    <a:srgbClr val="00B4EA"/>
                  </a:solidFill>
                </a:uFill>
                <a:latin typeface="+mn-lt"/>
                <a:ea typeface="+mj-ea"/>
                <a:cs typeface="+mj-cs"/>
                <a:sym typeface="Myriad Pro Light"/>
              </a:rPr>
              <a:t>шага</a:t>
            </a:r>
            <a:endParaRPr b="1" dirty="0">
              <a:solidFill>
                <a:srgbClr val="1AA2DC"/>
              </a:solidFill>
              <a:uFill>
                <a:solidFill>
                  <a:srgbClr val="00B4EA"/>
                </a:solidFill>
              </a:uFill>
              <a:latin typeface="+mn-lt"/>
              <a:ea typeface="+mj-ea"/>
              <a:cs typeface="+mj-cs"/>
              <a:sym typeface="Myriad Pro Light"/>
            </a:endParaRPr>
          </a:p>
          <a:p>
            <a:pPr lvl="0">
              <a:buClrTx/>
              <a:defRPr>
                <a:uFillTx/>
              </a:defRPr>
            </a:pPr>
            <a:endParaRPr sz="1600" dirty="0">
              <a:solidFill>
                <a:srgbClr val="1AA2DC"/>
              </a:solidFill>
              <a:uFill>
                <a:solidFill>
                  <a:srgbClr val="00B4EA"/>
                </a:solidFill>
              </a:uFill>
              <a:latin typeface="+mn-lt"/>
              <a:ea typeface="+mj-ea"/>
              <a:cs typeface="+mj-cs"/>
              <a:sym typeface="Myriad Pro Light"/>
            </a:endParaRPr>
          </a:p>
          <a:p>
            <a:pPr lvl="0">
              <a:buClrTx/>
              <a:defRPr>
                <a:uFillTx/>
              </a:defRPr>
            </a:pPr>
            <a:r>
              <a:rPr sz="1600" b="1" dirty="0">
                <a:solidFill>
                  <a:srgbClr val="1AA2DC"/>
                </a:solidFill>
                <a:uFill>
                  <a:solidFill>
                    <a:srgbClr val="00B4EA"/>
                  </a:solidFill>
                </a:uFill>
                <a:latin typeface="+mn-lt"/>
                <a:ea typeface="Myriad Pro Semibold"/>
                <a:cs typeface="Myriad Pro Semibold"/>
                <a:sym typeface="Myriad Pro Semibold"/>
              </a:rPr>
              <a:t>ШАГ 1</a:t>
            </a:r>
          </a:p>
          <a:p>
            <a:pPr lvl="0" defTabSz="457200">
              <a:buClrTx/>
              <a:defRPr>
                <a:uFillTx/>
              </a:defRPr>
            </a:pP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Введите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сумму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и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описание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платежа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, </a:t>
            </a:r>
            <a:r>
              <a:rPr sz="1600" dirty="0" smtClean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проведите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картой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через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lang="ru-RU" sz="1600" dirty="0" smtClean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smtClean="0">
                <a:latin typeface="+mn-lt"/>
                <a:ea typeface="+mj-ea"/>
                <a:cs typeface="+mj-cs"/>
                <a:sym typeface="Myriad Pro Light"/>
              </a:rPr>
              <a:t>ibox-ридер</a:t>
            </a:r>
            <a:endParaRPr sz="1600" dirty="0">
              <a:latin typeface="+mn-lt"/>
              <a:ea typeface="+mj-ea"/>
              <a:cs typeface="+mj-cs"/>
              <a:sym typeface="Myriad Pro Light"/>
            </a:endParaRPr>
          </a:p>
          <a:p>
            <a:pPr lvl="0">
              <a:buFont typeface="Myriad Pro Light"/>
              <a:defRPr>
                <a:uFillTx/>
              </a:defRPr>
            </a:pPr>
            <a:endParaRPr sz="1600" dirty="0">
              <a:uFill>
                <a:solidFill/>
              </a:uFill>
              <a:latin typeface="+mn-lt"/>
              <a:ea typeface="+mj-ea"/>
              <a:cs typeface="+mj-cs"/>
              <a:sym typeface="Myriad Pro Light"/>
            </a:endParaRPr>
          </a:p>
          <a:p>
            <a:pPr lvl="0">
              <a:defRPr>
                <a:uFillTx/>
              </a:defRPr>
            </a:pPr>
            <a:r>
              <a:rPr sz="1600" b="1" dirty="0">
                <a:solidFill>
                  <a:srgbClr val="1AA2DC"/>
                </a:solidFill>
                <a:uFill>
                  <a:solidFill>
                    <a:srgbClr val="00B4EA"/>
                  </a:solidFill>
                </a:uFill>
                <a:latin typeface="+mn-lt"/>
                <a:ea typeface="Myriad Pro Semibold"/>
                <a:cs typeface="Myriad Pro Semibold"/>
                <a:sym typeface="Myriad Pro Semibold"/>
              </a:rPr>
              <a:t>ШАГ 2</a:t>
            </a:r>
          </a:p>
          <a:p>
            <a:pPr lvl="0" defTabSz="457200">
              <a:buClrTx/>
              <a:defRPr>
                <a:uFillTx/>
              </a:defRPr>
            </a:pP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Попросите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покупателя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расписаться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прямо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на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экране</a:t>
            </a:r>
            <a:endParaRPr sz="1600" dirty="0">
              <a:latin typeface="+mn-lt"/>
              <a:ea typeface="+mj-ea"/>
              <a:cs typeface="+mj-cs"/>
              <a:sym typeface="Myriad Pro Light"/>
            </a:endParaRPr>
          </a:p>
          <a:p>
            <a:pPr lvl="0" defTabSz="457200">
              <a:buClrTx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uFillTx/>
              </a:defRPr>
            </a:pPr>
            <a:endParaRPr sz="1600" dirty="0">
              <a:uFill>
                <a:solidFill/>
              </a:uFill>
              <a:latin typeface="+mn-lt"/>
              <a:ea typeface="+mn-ea"/>
              <a:cs typeface="+mn-cs"/>
              <a:sym typeface="Myriad Pro"/>
            </a:endParaRPr>
          </a:p>
          <a:p>
            <a:pPr lvl="0">
              <a:defRPr>
                <a:uFillTx/>
              </a:defRPr>
            </a:pPr>
            <a:r>
              <a:rPr sz="1600" b="1" dirty="0">
                <a:solidFill>
                  <a:srgbClr val="1AA2DC"/>
                </a:solidFill>
                <a:uFill>
                  <a:solidFill>
                    <a:srgbClr val="00B4EA"/>
                  </a:solidFill>
                </a:uFill>
                <a:latin typeface="+mn-lt"/>
                <a:ea typeface="Myriad Pro Semibold"/>
                <a:cs typeface="Myriad Pro Semibold"/>
                <a:sym typeface="Myriad Pro Semibold"/>
              </a:rPr>
              <a:t>ШАГ 3</a:t>
            </a:r>
          </a:p>
          <a:p>
            <a:pPr lvl="0" defTabSz="457200">
              <a:buClrTx/>
              <a:defRPr>
                <a:uFillTx/>
              </a:defRPr>
            </a:pP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Отправьте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чек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покупателю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по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email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или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SMS.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Сделка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 </a:t>
            </a:r>
            <a:r>
              <a:rPr sz="1600" dirty="0" err="1">
                <a:latin typeface="+mn-lt"/>
                <a:ea typeface="+mj-ea"/>
                <a:cs typeface="+mj-cs"/>
                <a:sym typeface="Myriad Pro Light"/>
              </a:rPr>
              <a:t>совершена</a:t>
            </a:r>
            <a:r>
              <a:rPr sz="1600" dirty="0">
                <a:latin typeface="+mn-lt"/>
                <a:ea typeface="+mj-ea"/>
                <a:cs typeface="+mj-cs"/>
                <a:sym typeface="Myriad Pro Light"/>
              </a:rPr>
              <a:t>!</a:t>
            </a:r>
          </a:p>
        </p:txBody>
      </p:sp>
      <p:pic>
        <p:nvPicPr>
          <p:cNvPr id="67" name="step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3791" y="2393474"/>
            <a:ext cx="537596" cy="537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step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53791" y="3500016"/>
            <a:ext cx="533401" cy="53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step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53791" y="4456948"/>
            <a:ext cx="533401" cy="533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2" name="Group 72"/>
          <p:cNvGrpSpPr/>
          <p:nvPr/>
        </p:nvGrpSpPr>
        <p:grpSpPr>
          <a:xfrm>
            <a:off x="423477" y="2921505"/>
            <a:ext cx="2192282" cy="2743075"/>
            <a:chOff x="0" y="0"/>
            <a:chExt cx="2192280" cy="2743074"/>
          </a:xfrm>
        </p:grpSpPr>
        <p:pic>
          <p:nvPicPr>
            <p:cNvPr id="70" name="droppedImage.png"/>
            <p:cNvPicPr/>
            <p:nvPr/>
          </p:nvPicPr>
          <p:blipFill>
            <a:blip r:embed="rId5">
              <a:extLst/>
            </a:blip>
            <a:srcRect b="23258"/>
            <a:stretch>
              <a:fillRect/>
            </a:stretch>
          </p:blipFill>
          <p:spPr>
            <a:xfrm>
              <a:off x="0" y="0"/>
              <a:ext cx="2192281" cy="27390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1" name="03-01-new-payment.png"/>
            <p:cNvPicPr/>
            <p:nvPr/>
          </p:nvPicPr>
          <p:blipFill>
            <a:blip r:embed="rId6">
              <a:extLst/>
            </a:blip>
            <a:srcRect b="26596"/>
            <a:stretch>
              <a:fillRect/>
            </a:stretch>
          </p:blipFill>
          <p:spPr>
            <a:xfrm>
              <a:off x="286943" y="616693"/>
              <a:ext cx="1632033" cy="21263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73" name="3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95122" y="1353057"/>
            <a:ext cx="1560697" cy="157801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333414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957" y="415252"/>
            <a:ext cx="7269351" cy="904152"/>
          </a:xfrm>
        </p:spPr>
        <p:txBody>
          <a:bodyPr anchor="t">
            <a:norm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Чек </a:t>
            </a:r>
            <a:r>
              <a:rPr lang="en-US" dirty="0">
                <a:solidFill>
                  <a:schemeClr val="tx1"/>
                </a:solidFill>
              </a:rPr>
              <a:t>ibox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C0783-1C0A-43E3-B36D-32B19921CC9F}" type="slidenum">
              <a:rPr lang="ru-RU" smtClean="0"/>
              <a:t>4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235427" y="1591972"/>
            <a:ext cx="5088475" cy="2880324"/>
          </a:xfrm>
          <a:prstGeom prst="rect">
            <a:avLst/>
          </a:prstGeom>
          <a:noFill/>
        </p:spPr>
        <p:txBody>
          <a:bodyPr wrap="square" lIns="78787" tIns="39394" rIns="78787" bIns="39394" rtlCol="0">
            <a:spAutoFit/>
          </a:bodyPr>
          <a:lstStyle/>
          <a:p>
            <a:r>
              <a:rPr lang="ru-RU" sz="1400" spc="-35" dirty="0">
                <a:latin typeface="Arial" panose="020B0604020202020204" pitchFamily="34" charset="0"/>
                <a:cs typeface="Arial" panose="020B0604020202020204" pitchFamily="34" charset="0"/>
              </a:rPr>
              <a:t>чек</a:t>
            </a:r>
            <a:r>
              <a:rPr lang="en-US" sz="14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35" dirty="0">
                <a:latin typeface="Arial" panose="020B0604020202020204" pitchFamily="34" charset="0"/>
                <a:cs typeface="Arial" panose="020B0604020202020204" pitchFamily="34" charset="0"/>
              </a:rPr>
              <a:t>полностью адаптируется под вашу компанию</a:t>
            </a:r>
          </a:p>
          <a:p>
            <a:endParaRPr lang="ru-RU" sz="1400" spc="-3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spc="-3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spc="-35" dirty="0">
                <a:latin typeface="Arial" panose="020B0604020202020204" pitchFamily="34" charset="0"/>
                <a:cs typeface="Arial" panose="020B0604020202020204" pitchFamily="34" charset="0"/>
              </a:rPr>
              <a:t>в чеке отображается подпись </a:t>
            </a:r>
            <a:r>
              <a:rPr lang="ru-RU" sz="14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клиента и необходимая информация по совершенной операции</a:t>
            </a:r>
            <a:endParaRPr lang="ru-RU" sz="1400" spc="-3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spc="-3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spc="-3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spc="-35" dirty="0">
                <a:latin typeface="Arial" panose="020B0604020202020204" pitchFamily="34" charset="0"/>
                <a:cs typeface="Arial" panose="020B0604020202020204" pitchFamily="34" charset="0"/>
              </a:rPr>
              <a:t>высылается покупателю на почту в виде письма, либо на мобильный телефон в виде SMS-сообщения</a:t>
            </a:r>
          </a:p>
          <a:p>
            <a:endParaRPr lang="ru-RU" sz="1400" spc="-3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spc="-35" dirty="0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4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сли </a:t>
            </a:r>
            <a:r>
              <a:rPr lang="ru-RU" sz="1400" spc="-35" dirty="0">
                <a:latin typeface="Arial" panose="020B0604020202020204" pitchFamily="34" charset="0"/>
                <a:cs typeface="Arial" panose="020B0604020202020204" pitchFamily="34" charset="0"/>
              </a:rPr>
              <a:t>покупатель по какой-то причине не получил чек, его можно выслать повторно через меню «История платежей</a:t>
            </a:r>
            <a:r>
              <a:rPr lang="ru-RU" sz="14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4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4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-35" dirty="0">
                <a:latin typeface="Arial" panose="020B0604020202020204" pitchFamily="34" charset="0"/>
                <a:cs typeface="Arial" panose="020B0604020202020204" pitchFamily="34" charset="0"/>
              </a:rPr>
              <a:t>в мобильном приложении или в личном кабинете.</a:t>
            </a:r>
          </a:p>
        </p:txBody>
      </p:sp>
      <p:pic>
        <p:nvPicPr>
          <p:cNvPr id="17" name="Изображение 16"/>
          <p:cNvPicPr>
            <a:picLocks noChangeAspect="1"/>
          </p:cNvPicPr>
          <p:nvPr/>
        </p:nvPicPr>
        <p:blipFill>
          <a:blip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3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76" y="2396383"/>
            <a:ext cx="699665" cy="336999"/>
          </a:xfrm>
          <a:prstGeom prst="rect">
            <a:avLst/>
          </a:prstGeom>
        </p:spPr>
      </p:pic>
      <p:sp>
        <p:nvSpPr>
          <p:cNvPr id="23" name="Freeform 6"/>
          <p:cNvSpPr>
            <a:spLocks/>
          </p:cNvSpPr>
          <p:nvPr/>
        </p:nvSpPr>
        <p:spPr bwMode="auto">
          <a:xfrm>
            <a:off x="541145" y="1591972"/>
            <a:ext cx="374435" cy="336331"/>
          </a:xfrm>
          <a:custGeom>
            <a:avLst/>
            <a:gdLst>
              <a:gd name="T0" fmla="*/ 1808 w 1812"/>
              <a:gd name="T1" fmla="*/ 654 h 1726"/>
              <a:gd name="T2" fmla="*/ 1774 w 1812"/>
              <a:gd name="T3" fmla="*/ 630 h 1726"/>
              <a:gd name="T4" fmla="*/ 1137 w 1812"/>
              <a:gd name="T5" fmla="*/ 630 h 1726"/>
              <a:gd name="T6" fmla="*/ 940 w 1812"/>
              <a:gd name="T7" fmla="*/ 24 h 1726"/>
              <a:gd name="T8" fmla="*/ 906 w 1812"/>
              <a:gd name="T9" fmla="*/ 0 h 1726"/>
              <a:gd name="T10" fmla="*/ 873 w 1812"/>
              <a:gd name="T11" fmla="*/ 24 h 1726"/>
              <a:gd name="T12" fmla="*/ 675 w 1812"/>
              <a:gd name="T13" fmla="*/ 630 h 1726"/>
              <a:gd name="T14" fmla="*/ 38 w 1812"/>
              <a:gd name="T15" fmla="*/ 630 h 1726"/>
              <a:gd name="T16" fmla="*/ 5 w 1812"/>
              <a:gd name="T17" fmla="*/ 654 h 1726"/>
              <a:gd name="T18" fmla="*/ 18 w 1812"/>
              <a:gd name="T19" fmla="*/ 694 h 1726"/>
              <a:gd name="T20" fmla="*/ 533 w 1812"/>
              <a:gd name="T21" fmla="*/ 1069 h 1726"/>
              <a:gd name="T22" fmla="*/ 334 w 1812"/>
              <a:gd name="T23" fmla="*/ 1678 h 1726"/>
              <a:gd name="T24" fmla="*/ 347 w 1812"/>
              <a:gd name="T25" fmla="*/ 1717 h 1726"/>
              <a:gd name="T26" fmla="*/ 388 w 1812"/>
              <a:gd name="T27" fmla="*/ 1717 h 1726"/>
              <a:gd name="T28" fmla="*/ 906 w 1812"/>
              <a:gd name="T29" fmla="*/ 1341 h 1726"/>
              <a:gd name="T30" fmla="*/ 1423 w 1812"/>
              <a:gd name="T31" fmla="*/ 1717 h 1726"/>
              <a:gd name="T32" fmla="*/ 1444 w 1812"/>
              <a:gd name="T33" fmla="*/ 1724 h 1726"/>
              <a:gd name="T34" fmla="*/ 1465 w 1812"/>
              <a:gd name="T35" fmla="*/ 1717 h 1726"/>
              <a:gd name="T36" fmla="*/ 1477 w 1812"/>
              <a:gd name="T37" fmla="*/ 1678 h 1726"/>
              <a:gd name="T38" fmla="*/ 1279 w 1812"/>
              <a:gd name="T39" fmla="*/ 1069 h 1726"/>
              <a:gd name="T40" fmla="*/ 1795 w 1812"/>
              <a:gd name="T41" fmla="*/ 694 h 1726"/>
              <a:gd name="T42" fmla="*/ 1808 w 1812"/>
              <a:gd name="T43" fmla="*/ 654 h 17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812" h="1726">
                <a:moveTo>
                  <a:pt x="1808" y="654"/>
                </a:moveTo>
                <a:cubicBezTo>
                  <a:pt x="1803" y="640"/>
                  <a:pt x="1789" y="630"/>
                  <a:pt x="1774" y="630"/>
                </a:cubicBezTo>
                <a:cubicBezTo>
                  <a:pt x="1137" y="630"/>
                  <a:pt x="1137" y="630"/>
                  <a:pt x="1137" y="630"/>
                </a:cubicBezTo>
                <a:cubicBezTo>
                  <a:pt x="940" y="24"/>
                  <a:pt x="940" y="24"/>
                  <a:pt x="940" y="24"/>
                </a:cubicBezTo>
                <a:cubicBezTo>
                  <a:pt x="935" y="10"/>
                  <a:pt x="922" y="0"/>
                  <a:pt x="906" y="0"/>
                </a:cubicBezTo>
                <a:cubicBezTo>
                  <a:pt x="891" y="0"/>
                  <a:pt x="878" y="10"/>
                  <a:pt x="873" y="24"/>
                </a:cubicBezTo>
                <a:cubicBezTo>
                  <a:pt x="675" y="630"/>
                  <a:pt x="675" y="630"/>
                  <a:pt x="675" y="630"/>
                </a:cubicBezTo>
                <a:cubicBezTo>
                  <a:pt x="38" y="630"/>
                  <a:pt x="38" y="630"/>
                  <a:pt x="38" y="630"/>
                </a:cubicBezTo>
                <a:cubicBezTo>
                  <a:pt x="23" y="630"/>
                  <a:pt x="10" y="640"/>
                  <a:pt x="5" y="654"/>
                </a:cubicBezTo>
                <a:cubicBezTo>
                  <a:pt x="0" y="669"/>
                  <a:pt x="6" y="685"/>
                  <a:pt x="18" y="694"/>
                </a:cubicBezTo>
                <a:cubicBezTo>
                  <a:pt x="533" y="1069"/>
                  <a:pt x="533" y="1069"/>
                  <a:pt x="533" y="1069"/>
                </a:cubicBezTo>
                <a:cubicBezTo>
                  <a:pt x="334" y="1678"/>
                  <a:pt x="334" y="1678"/>
                  <a:pt x="334" y="1678"/>
                </a:cubicBezTo>
                <a:cubicBezTo>
                  <a:pt x="330" y="1692"/>
                  <a:pt x="335" y="1708"/>
                  <a:pt x="347" y="1717"/>
                </a:cubicBezTo>
                <a:cubicBezTo>
                  <a:pt x="359" y="1726"/>
                  <a:pt x="376" y="1726"/>
                  <a:pt x="388" y="1717"/>
                </a:cubicBezTo>
                <a:cubicBezTo>
                  <a:pt x="906" y="1341"/>
                  <a:pt x="906" y="1341"/>
                  <a:pt x="906" y="1341"/>
                </a:cubicBezTo>
                <a:cubicBezTo>
                  <a:pt x="1423" y="1717"/>
                  <a:pt x="1423" y="1717"/>
                  <a:pt x="1423" y="1717"/>
                </a:cubicBezTo>
                <a:cubicBezTo>
                  <a:pt x="1430" y="1722"/>
                  <a:pt x="1437" y="1724"/>
                  <a:pt x="1444" y="1724"/>
                </a:cubicBezTo>
                <a:cubicBezTo>
                  <a:pt x="1451" y="1724"/>
                  <a:pt x="1458" y="1722"/>
                  <a:pt x="1465" y="1717"/>
                </a:cubicBezTo>
                <a:cubicBezTo>
                  <a:pt x="1477" y="1708"/>
                  <a:pt x="1482" y="1692"/>
                  <a:pt x="1477" y="1678"/>
                </a:cubicBezTo>
                <a:cubicBezTo>
                  <a:pt x="1279" y="1069"/>
                  <a:pt x="1279" y="1069"/>
                  <a:pt x="1279" y="1069"/>
                </a:cubicBezTo>
                <a:cubicBezTo>
                  <a:pt x="1795" y="694"/>
                  <a:pt x="1795" y="694"/>
                  <a:pt x="1795" y="694"/>
                </a:cubicBezTo>
                <a:cubicBezTo>
                  <a:pt x="1807" y="685"/>
                  <a:pt x="1812" y="669"/>
                  <a:pt x="1808" y="65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78787" tIns="39394" rIns="78787" bIns="3939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Freeform 6"/>
          <p:cNvSpPr>
            <a:spLocks noEditPoints="1"/>
          </p:cNvSpPr>
          <p:nvPr/>
        </p:nvSpPr>
        <p:spPr bwMode="auto">
          <a:xfrm>
            <a:off x="504957" y="3199588"/>
            <a:ext cx="398691" cy="235959"/>
          </a:xfrm>
          <a:custGeom>
            <a:avLst/>
            <a:gdLst>
              <a:gd name="T0" fmla="*/ 4097 w 4127"/>
              <a:gd name="T1" fmla="*/ 0 h 2589"/>
              <a:gd name="T2" fmla="*/ 52 w 4127"/>
              <a:gd name="T3" fmla="*/ 0 h 2589"/>
              <a:gd name="T4" fmla="*/ 2062 w 4127"/>
              <a:gd name="T5" fmla="*/ 1720 h 2589"/>
              <a:gd name="T6" fmla="*/ 4097 w 4127"/>
              <a:gd name="T7" fmla="*/ 0 h 2589"/>
              <a:gd name="T8" fmla="*/ 2062 w 4127"/>
              <a:gd name="T9" fmla="*/ 2029 h 2589"/>
              <a:gd name="T10" fmla="*/ 0 w 4127"/>
              <a:gd name="T11" fmla="*/ 264 h 2589"/>
              <a:gd name="T12" fmla="*/ 0 w 4127"/>
              <a:gd name="T13" fmla="*/ 2589 h 2589"/>
              <a:gd name="T14" fmla="*/ 4127 w 4127"/>
              <a:gd name="T15" fmla="*/ 2589 h 2589"/>
              <a:gd name="T16" fmla="*/ 4127 w 4127"/>
              <a:gd name="T17" fmla="*/ 283 h 2589"/>
              <a:gd name="T18" fmla="*/ 2062 w 4127"/>
              <a:gd name="T19" fmla="*/ 2029 h 2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27" h="2589">
                <a:moveTo>
                  <a:pt x="4097" y="0"/>
                </a:moveTo>
                <a:lnTo>
                  <a:pt x="52" y="0"/>
                </a:lnTo>
                <a:lnTo>
                  <a:pt x="2062" y="1720"/>
                </a:lnTo>
                <a:lnTo>
                  <a:pt x="4097" y="0"/>
                </a:lnTo>
                <a:close/>
                <a:moveTo>
                  <a:pt x="2062" y="2029"/>
                </a:moveTo>
                <a:lnTo>
                  <a:pt x="0" y="264"/>
                </a:lnTo>
                <a:lnTo>
                  <a:pt x="0" y="2589"/>
                </a:lnTo>
                <a:lnTo>
                  <a:pt x="4127" y="2589"/>
                </a:lnTo>
                <a:lnTo>
                  <a:pt x="4127" y="283"/>
                </a:lnTo>
                <a:lnTo>
                  <a:pt x="2062" y="202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78787" tIns="39394" rIns="78787" bIns="39394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527339" y="3907488"/>
            <a:ext cx="412310" cy="332086"/>
            <a:chOff x="504825" y="5053013"/>
            <a:chExt cx="466725" cy="398462"/>
          </a:xfrm>
        </p:grpSpPr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663575" y="5054600"/>
              <a:ext cx="307975" cy="952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9098" tIns="34549" rIns="69098" bIns="3454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663575" y="5205413"/>
              <a:ext cx="307975" cy="952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9098" tIns="34549" rIns="69098" bIns="3454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auto">
            <a:xfrm>
              <a:off x="663575" y="5356225"/>
              <a:ext cx="307975" cy="9525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9098" tIns="34549" rIns="69098" bIns="3454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Oval 14"/>
            <p:cNvSpPr>
              <a:spLocks noChangeArrowheads="1"/>
            </p:cNvSpPr>
            <p:nvPr/>
          </p:nvSpPr>
          <p:spPr bwMode="auto">
            <a:xfrm>
              <a:off x="504825" y="5053013"/>
              <a:ext cx="100013" cy="10001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9098" tIns="34549" rIns="69098" bIns="3454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Oval 15"/>
            <p:cNvSpPr>
              <a:spLocks noChangeArrowheads="1"/>
            </p:cNvSpPr>
            <p:nvPr/>
          </p:nvSpPr>
          <p:spPr bwMode="auto">
            <a:xfrm>
              <a:off x="504825" y="5197475"/>
              <a:ext cx="100013" cy="10001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9098" tIns="34549" rIns="69098" bIns="3454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Oval 16"/>
            <p:cNvSpPr>
              <a:spLocks noChangeArrowheads="1"/>
            </p:cNvSpPr>
            <p:nvPr/>
          </p:nvSpPr>
          <p:spPr bwMode="auto">
            <a:xfrm>
              <a:off x="504825" y="5351463"/>
              <a:ext cx="100013" cy="10001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9098" tIns="34549" rIns="69098" bIns="34549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8062" y="156869"/>
            <a:ext cx="23241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0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259935" y="516500"/>
            <a:ext cx="8001001" cy="353943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buFont typeface="Myriad Pro Light"/>
              <a:defRPr sz="3600">
                <a:latin typeface="+mj-lt"/>
                <a:ea typeface="+mj-ea"/>
                <a:cs typeface="+mj-cs"/>
                <a:sym typeface="Myriad Pro Light"/>
              </a:defRPr>
            </a:lvl1pPr>
          </a:lstStyle>
          <a:p>
            <a:pPr lvl="0">
              <a:defRPr sz="1800">
                <a:uFillTx/>
              </a:defRPr>
            </a:pPr>
            <a:r>
              <a:rPr lang="ru-RU" b="1" dirty="0" smtClean="0"/>
              <a:t>Почему принимать оплату банковской картой выгодно сотруднику компании?</a:t>
            </a:r>
            <a:endParaRPr sz="3600" b="1" dirty="0">
              <a:uFill>
                <a:solidFill/>
              </a:uFill>
            </a:endParaRPr>
          </a:p>
        </p:txBody>
      </p:sp>
      <p:sp>
        <p:nvSpPr>
          <p:cNvPr id="45" name="Shape 45"/>
          <p:cNvSpPr/>
          <p:nvPr/>
        </p:nvSpPr>
        <p:spPr>
          <a:xfrm>
            <a:off x="219978" y="1129690"/>
            <a:ext cx="8115464" cy="40259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pPr lvl="0">
              <a:buFont typeface="Myriad Pro Light"/>
              <a:defRPr>
                <a:uFillTx/>
              </a:defRPr>
            </a:pPr>
            <a:endParaRPr sz="140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Myriad Pro Light"/>
            </a:endParaRP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xfrm>
            <a:off x="8129270" y="5325110"/>
            <a:ext cx="206172" cy="19304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9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t>5</a:t>
            </a:fld>
            <a:endParaRPr sz="900">
              <a:solidFill>
                <a:srgbClr val="9A9A9A"/>
              </a:solidFill>
              <a:uFill>
                <a:solidFill>
                  <a:srgbClr val="9A9A9A"/>
                </a:solidFill>
              </a:u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101" y="959831"/>
            <a:ext cx="7895175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285750" marR="0" indent="-285750" algn="l" defTabSz="913994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Увеличение дохода.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Средний чек, при оплате банковской картой увеличивается до 25%;</a:t>
            </a:r>
          </a:p>
          <a:p>
            <a:pPr marL="285750" marR="0" indent="-285750" algn="l" defTabSz="913994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ru-RU" sz="1400" baseline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Данная возможность является конкурентным преимуществом перед</a:t>
            </a:r>
            <a:r>
              <a:rPr lang="ru-RU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другими агентами;</a:t>
            </a:r>
          </a:p>
          <a:p>
            <a:pPr marL="285750" marR="0" indent="-285750" algn="l" defTabSz="913994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Возможность</a:t>
            </a:r>
            <a:r>
              <a:rPr kumimoji="0" lang="ru-RU" sz="14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предложить своим старым клиентам новый сервис;</a:t>
            </a:r>
          </a:p>
          <a:p>
            <a:pPr marL="285750" marR="0" indent="-285750" algn="l" defTabSz="913994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ru-RU" sz="1400" baseline="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Безопасность</a:t>
            </a:r>
            <a:r>
              <a:rPr lang="ru-RU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– не нужно возить с собой крупную сумму денег;</a:t>
            </a:r>
          </a:p>
          <a:p>
            <a:pPr marL="285750" marR="0" indent="-285750" algn="l" defTabSz="913994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Экономия времени – не нужно стоять в очереди.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Shape 44"/>
          <p:cNvSpPr/>
          <p:nvPr/>
        </p:nvSpPr>
        <p:spPr>
          <a:xfrm>
            <a:off x="365761" y="3748378"/>
            <a:ext cx="8001001" cy="353943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buFont typeface="Myriad Pro Light"/>
              <a:defRPr sz="3600">
                <a:latin typeface="+mj-lt"/>
                <a:ea typeface="+mj-ea"/>
                <a:cs typeface="+mj-cs"/>
                <a:sym typeface="Myriad Pro Light"/>
              </a:defRPr>
            </a:lvl1pPr>
          </a:lstStyle>
          <a:p>
            <a:pPr lvl="0">
              <a:defRPr sz="1800">
                <a:uFillTx/>
              </a:defRPr>
            </a:pPr>
            <a:r>
              <a:rPr lang="ru-RU" b="1" dirty="0" smtClean="0"/>
              <a:t>Почему платить банковской картой выгодно клиенту?</a:t>
            </a:r>
            <a:endParaRPr sz="3600" b="1" dirty="0">
              <a:uFill>
                <a:solidFill/>
              </a:u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761" y="4145300"/>
            <a:ext cx="7370607" cy="117981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285750" marR="0" indent="-285750" algn="l" defTabSz="913994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ru-RU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Удобно;</a:t>
            </a:r>
          </a:p>
          <a:p>
            <a:pPr marL="285750" marR="0" indent="-285750" algn="l" defTabSz="913994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ru-RU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Не нужно искать банкомат, если нет наличных;</a:t>
            </a:r>
          </a:p>
          <a:p>
            <a:pPr marL="285750" marR="0" indent="-285750" algn="l" defTabSz="913994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ru-RU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Не надо платить комиссию за </a:t>
            </a:r>
            <a:r>
              <a:rPr lang="ru-RU" sz="14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обналичивание</a:t>
            </a:r>
            <a:r>
              <a:rPr lang="ru-RU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средств, если у вас кредитная карта;</a:t>
            </a:r>
          </a:p>
          <a:p>
            <a:pPr marL="285750" marR="0" indent="-285750" algn="l" defTabSz="913994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ru-RU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Клиент имеет возможность дополнительно заработать мили, бонусы, баллы и т.п.;</a:t>
            </a:r>
          </a:p>
          <a:p>
            <a:pPr marL="285750" marR="0" indent="-285750" algn="l" defTabSz="913994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Shape 44"/>
          <p:cNvSpPr/>
          <p:nvPr/>
        </p:nvSpPr>
        <p:spPr>
          <a:xfrm>
            <a:off x="365761" y="2354113"/>
            <a:ext cx="8001001" cy="353943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buFont typeface="Myriad Pro Light"/>
              <a:defRPr sz="3600">
                <a:latin typeface="+mj-lt"/>
                <a:ea typeface="+mj-ea"/>
                <a:cs typeface="+mj-cs"/>
                <a:sym typeface="Myriad Pro Light"/>
              </a:defRPr>
            </a:lvl1pPr>
          </a:lstStyle>
          <a:p>
            <a:pPr lvl="0">
              <a:defRPr sz="1800">
                <a:uFillTx/>
              </a:defRPr>
            </a:pPr>
            <a:r>
              <a:rPr lang="ru-RU" b="1" dirty="0" smtClean="0"/>
              <a:t>Страховой компании:</a:t>
            </a:r>
            <a:endParaRPr sz="3600" b="1" dirty="0">
              <a:uFill>
                <a:solidFill/>
              </a:uFill>
            </a:endParaRPr>
          </a:p>
        </p:txBody>
      </p:sp>
      <p:sp>
        <p:nvSpPr>
          <p:cNvPr id="10" name="Shape 44"/>
          <p:cNvSpPr/>
          <p:nvPr/>
        </p:nvSpPr>
        <p:spPr>
          <a:xfrm>
            <a:off x="350101" y="2673280"/>
            <a:ext cx="8279549" cy="938719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 anchor="ctr">
            <a:spAutoFit/>
          </a:bodyPr>
          <a:lstStyle>
            <a:lvl1pPr>
              <a:buFont typeface="Myriad Pro Light"/>
              <a:defRPr sz="3600">
                <a:latin typeface="+mj-lt"/>
                <a:ea typeface="+mj-ea"/>
                <a:cs typeface="+mj-cs"/>
                <a:sym typeface="Myriad Pro Light"/>
              </a:defRPr>
            </a:lvl1pPr>
          </a:lstStyle>
          <a:p>
            <a:pPr marL="285750" indent="-285750" algn="l" rtl="0" latinLnBrk="1" hangingPunct="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Деньги напрямую поступают на счет </a:t>
            </a:r>
            <a:r>
              <a:rPr lang="ru-RU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на следующий банковский день – снижение дебиторской задолженности ;</a:t>
            </a:r>
          </a:p>
          <a:p>
            <a:pPr marL="285750" indent="-285750" algn="l" rtl="0" latinLnBrk="1" hangingPunct="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Сокращение доли мошенничества;</a:t>
            </a:r>
          </a:p>
          <a:p>
            <a:pPr marL="285750" indent="-285750" algn="l" rtl="0" latinLnBrk="1" hangingPunct="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Можно оснастить практически всех сотрудников.</a:t>
            </a:r>
            <a:endParaRPr lang="ru-RU" sz="1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091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310175" y="368168"/>
            <a:ext cx="8001001" cy="63094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 anchor="ctr">
            <a:spAutoFit/>
          </a:bodyPr>
          <a:lstStyle>
            <a:lvl1pPr>
              <a:buFont typeface="Myriad Pro Light"/>
              <a:defRPr sz="3600">
                <a:latin typeface="+mj-lt"/>
                <a:ea typeface="+mj-ea"/>
                <a:cs typeface="+mj-cs"/>
                <a:sym typeface="Myriad Pro Light"/>
              </a:defRPr>
            </a:lvl1pPr>
          </a:lstStyle>
          <a:p>
            <a:pPr lvl="0" algn="ctr">
              <a:defRPr sz="1800">
                <a:uFillTx/>
              </a:defRPr>
            </a:pPr>
            <a:r>
              <a:rPr sz="3600" dirty="0" err="1">
                <a:uFill>
                  <a:solidFill/>
                </a:uFill>
              </a:rPr>
              <a:t>Наши</a:t>
            </a:r>
            <a:r>
              <a:rPr sz="3600" dirty="0">
                <a:uFill>
                  <a:solidFill/>
                </a:uFill>
              </a:rPr>
              <a:t> </a:t>
            </a:r>
            <a:r>
              <a:rPr sz="3600" dirty="0" err="1">
                <a:uFill>
                  <a:solidFill/>
                </a:uFill>
              </a:rPr>
              <a:t>клиенты</a:t>
            </a:r>
            <a:endParaRPr sz="3600" dirty="0">
              <a:uFill>
                <a:solidFill/>
              </a:uFill>
            </a:endParaRPr>
          </a:p>
        </p:txBody>
      </p:sp>
      <p:sp>
        <p:nvSpPr>
          <p:cNvPr id="134" name="Shape 1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A6AAA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900">
                <a:solidFill>
                  <a:srgbClr val="A6AAA9"/>
                </a:solidFill>
                <a:uFill>
                  <a:solidFill>
                    <a:srgbClr val="9A9A9A"/>
                  </a:solidFill>
                </a:uFill>
              </a:rPr>
              <a:t>6</a:t>
            </a:fld>
            <a:endParaRPr sz="900">
              <a:solidFill>
                <a:srgbClr val="A6AAA9"/>
              </a:solidFill>
              <a:uFill>
                <a:solidFill>
                  <a:srgbClr val="9A9A9A"/>
                </a:solidFill>
              </a:uFill>
            </a:endParaRPr>
          </a:p>
        </p:txBody>
      </p:sp>
      <p:pic>
        <p:nvPicPr>
          <p:cNvPr id="13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222" y="4299204"/>
            <a:ext cx="2927659" cy="901903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310175" y="2313258"/>
            <a:ext cx="3045706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457200">
              <a:buClrTx/>
              <a:defRPr sz="1400">
                <a:uFillTx/>
                <a:latin typeface="+mj-lt"/>
                <a:ea typeface="+mj-ea"/>
                <a:cs typeface="+mj-cs"/>
                <a:sym typeface="Myriad Pro Light"/>
              </a:defRPr>
            </a:lvl1pPr>
          </a:lstStyle>
          <a:p>
            <a:pPr lvl="0">
              <a:defRPr sz="1800"/>
            </a:pP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ООО «СК «</a:t>
            </a:r>
            <a:r>
              <a:rPr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осгосстрах</a:t>
            </a:r>
            <a:r>
              <a:rPr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Жизнь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738" y="1368214"/>
            <a:ext cx="3784862" cy="10895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8739" y="4138433"/>
            <a:ext cx="3913667" cy="12323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65" y="1052552"/>
            <a:ext cx="2852816" cy="12607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56" y="2738561"/>
            <a:ext cx="3515189" cy="1135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8738" y="2650767"/>
            <a:ext cx="3991033" cy="135240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/>
          <p:nvPr/>
        </p:nvSpPr>
        <p:spPr>
          <a:xfrm>
            <a:off x="684921" y="1446349"/>
            <a:ext cx="7908270" cy="3518334"/>
          </a:xfrm>
          <a:prstGeom prst="rect">
            <a:avLst/>
          </a:prstGeom>
          <a:solidFill>
            <a:srgbClr val="FFFFFF"/>
          </a:solidFill>
          <a:ln w="6350">
            <a:solidFill>
              <a:srgbClr val="D6D6D6"/>
            </a:solidFill>
            <a:miter lim="400000"/>
          </a:ln>
          <a:effectLst>
            <a:outerShdw blurRad="38100" dist="38100" dir="5280000" rotWithShape="0">
              <a:srgbClr val="000000">
                <a:alpha val="20000"/>
              </a:srgbClr>
            </a:outerShdw>
          </a:effectLst>
        </p:spPr>
        <p:txBody>
          <a:bodyPr lIns="38100" tIns="38100" rIns="38100" bIns="38100"/>
          <a:lstStyle/>
          <a:p>
            <a:pPr lvl="0"/>
            <a:endParaRPr/>
          </a:p>
        </p:txBody>
      </p:sp>
      <p:sp>
        <p:nvSpPr>
          <p:cNvPr id="376" name="Shape 376"/>
          <p:cNvSpPr/>
          <p:nvPr/>
        </p:nvSpPr>
        <p:spPr>
          <a:xfrm>
            <a:off x="955240" y="1654315"/>
            <a:ext cx="7310935" cy="3059420"/>
          </a:xfrm>
          <a:prstGeom prst="rect">
            <a:avLst/>
          </a:prstGeom>
          <a:ln w="6350">
            <a:solidFill>
              <a:srgbClr val="00B1E6"/>
            </a:solidFill>
            <a:miter lim="400000"/>
          </a:ln>
        </p:spPr>
        <p:txBody>
          <a:bodyPr lIns="38100" tIns="38100" rIns="38100" bIns="38100"/>
          <a:lstStyle/>
          <a:p>
            <a:pPr lvl="0">
              <a:defRPr>
                <a:solidFill>
                  <a:srgbClr val="1AA2DC"/>
                </a:solidFill>
              </a:defRPr>
            </a:pPr>
            <a:endParaRPr/>
          </a:p>
        </p:txBody>
      </p:sp>
      <p:sp>
        <p:nvSpPr>
          <p:cNvPr id="377" name="Shape 377"/>
          <p:cNvSpPr/>
          <p:nvPr/>
        </p:nvSpPr>
        <p:spPr>
          <a:xfrm>
            <a:off x="3949955" y="4731259"/>
            <a:ext cx="1256793" cy="21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 algn="ctr">
              <a:buFont typeface="Myriad Pro Light"/>
              <a:defRPr>
                <a:uFillTx/>
              </a:defRPr>
            </a:pPr>
            <a:r>
              <a:rPr sz="1000" u="sng" dirty="0">
                <a:solidFill>
                  <a:srgbClr val="22B4EA"/>
                </a:solidFill>
                <a:uFill>
                  <a:solidFill>
                    <a:srgbClr val="22B4EA"/>
                  </a:solidFill>
                </a:uFill>
                <a:latin typeface="+mn-lt"/>
                <a:ea typeface="+mn-ea"/>
                <a:cs typeface="+mn-cs"/>
                <a:sym typeface="Myriad Pro"/>
                <a:hlinkClick r:id="rId2"/>
              </a:rPr>
              <a:t>hello@iboxmpos.com</a:t>
            </a:r>
            <a:r>
              <a:rPr sz="1000" dirty="0">
                <a:solidFill>
                  <a:srgbClr val="22B4EA"/>
                </a:solidFill>
                <a:uFill>
                  <a:solidFill>
                    <a:srgbClr val="22B4EA"/>
                  </a:solidFill>
                </a:uFill>
                <a:latin typeface="+mn-lt"/>
                <a:ea typeface="+mn-ea"/>
                <a:cs typeface="+mn-cs"/>
                <a:sym typeface="Myriad Pro"/>
              </a:rPr>
              <a:t> </a:t>
            </a:r>
          </a:p>
        </p:txBody>
      </p:sp>
      <p:sp>
        <p:nvSpPr>
          <p:cNvPr id="378" name="Shape 37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9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t>7</a:t>
            </a:fld>
            <a:endParaRPr sz="900">
              <a:solidFill>
                <a:srgbClr val="9A9A9A"/>
              </a:solidFill>
              <a:uFill>
                <a:solidFill>
                  <a:srgbClr val="9A9A9A"/>
                </a:solidFill>
              </a:uFill>
            </a:endParaRPr>
          </a:p>
        </p:txBody>
      </p:sp>
      <p:sp>
        <p:nvSpPr>
          <p:cNvPr id="382" name="Shape 382"/>
          <p:cNvSpPr/>
          <p:nvPr/>
        </p:nvSpPr>
        <p:spPr>
          <a:xfrm>
            <a:off x="1435103" y="420449"/>
            <a:ext cx="6286501" cy="630942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>
            <a:lvl1pPr algn="ctr">
              <a:buFont typeface="Myriad Pro Light"/>
              <a:defRPr sz="36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+mj-lt"/>
                <a:ea typeface="+mj-ea"/>
                <a:cs typeface="+mj-cs"/>
                <a:sym typeface="Myriad Pr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600" dirty="0" err="1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+mn-lt"/>
              </a:rPr>
              <a:t>Контакты</a:t>
            </a:r>
            <a:endParaRPr sz="3600" dirty="0">
              <a:solidFill>
                <a:srgbClr val="444444"/>
              </a:solidFill>
              <a:uFill>
                <a:solidFill>
                  <a:srgbClr val="444444"/>
                </a:solidFill>
              </a:uFill>
              <a:latin typeface="+mn-lt"/>
            </a:endParaRPr>
          </a:p>
        </p:txBody>
      </p:sp>
      <p:sp>
        <p:nvSpPr>
          <p:cNvPr id="383" name="Shape 383"/>
          <p:cNvSpPr/>
          <p:nvPr/>
        </p:nvSpPr>
        <p:spPr>
          <a:xfrm>
            <a:off x="1803402" y="4964683"/>
            <a:ext cx="5549901" cy="228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 algn="ctr">
              <a:buClr>
                <a:srgbClr val="929292"/>
              </a:buClr>
              <a:buFont typeface="Myriad Pro Light"/>
              <a:defRPr>
                <a:uFillTx/>
              </a:defRPr>
            </a:pPr>
            <a:r>
              <a:rPr sz="1200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+mn-lt"/>
                <a:ea typeface="+mn-ea"/>
                <a:cs typeface="+mn-cs"/>
                <a:sym typeface="Myriad Pro"/>
              </a:rPr>
              <a:t>For further information please visit </a:t>
            </a:r>
            <a:r>
              <a:rPr sz="1200" u="sng">
                <a:solidFill>
                  <a:srgbClr val="444444"/>
                </a:solidFill>
                <a:uFill>
                  <a:solidFill>
                    <a:srgbClr val="444444"/>
                  </a:solidFill>
                </a:uFill>
                <a:latin typeface="+mn-lt"/>
                <a:ea typeface="+mn-ea"/>
                <a:cs typeface="+mn-cs"/>
                <a:sym typeface="Myriad Pro"/>
                <a:hlinkClick r:id="rId3"/>
              </a:rPr>
              <a:t>iboxmpos.com</a:t>
            </a:r>
          </a:p>
        </p:txBody>
      </p:sp>
      <p:sp>
        <p:nvSpPr>
          <p:cNvPr id="12" name="Shape 385"/>
          <p:cNvSpPr/>
          <p:nvPr/>
        </p:nvSpPr>
        <p:spPr>
          <a:xfrm>
            <a:off x="1966054" y="2173463"/>
            <a:ext cx="5224594" cy="1646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8100" tIns="38100" rIns="38100" bIns="38100">
            <a:spAutoFit/>
          </a:bodyPr>
          <a:lstStyle>
            <a:lvl1pPr algn="ctr" defTabSz="457200">
              <a:defRPr sz="1200">
                <a:solidFill>
                  <a:srgbClr val="606060"/>
                </a:solidFill>
                <a:uFillTx/>
                <a:latin typeface="+mj-lt"/>
                <a:ea typeface="+mj-ea"/>
                <a:cs typeface="+mj-cs"/>
                <a:sym typeface="Myriad Pr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dirty="0" smtClean="0"/>
              <a:t>Руководитель проекта</a:t>
            </a:r>
            <a:endParaRPr lang="ru-RU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ru-RU" sz="1800" dirty="0" smtClean="0"/>
              <a:t>Ковригин Андрей</a:t>
            </a:r>
            <a:endParaRPr lang="en-US" sz="1800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 dirty="0" err="1"/>
              <a:t>tel</a:t>
            </a:r>
            <a:r>
              <a:rPr lang="ru-RU" sz="1800" dirty="0"/>
              <a:t>:</a:t>
            </a:r>
            <a:r>
              <a:rPr lang="en-US" sz="1800" dirty="0"/>
              <a:t> +</a:t>
            </a:r>
            <a:r>
              <a:rPr lang="en-US" sz="1800" dirty="0" smtClean="0"/>
              <a:t>7(9</a:t>
            </a:r>
            <a:r>
              <a:rPr lang="ru-RU" sz="1800" dirty="0"/>
              <a:t>1</a:t>
            </a:r>
            <a:r>
              <a:rPr lang="en-US" sz="1800" dirty="0" smtClean="0"/>
              <a:t>5</a:t>
            </a:r>
            <a:r>
              <a:rPr lang="en-US" sz="1800" dirty="0"/>
              <a:t>) </a:t>
            </a:r>
            <a:r>
              <a:rPr lang="ru-RU" sz="1800" dirty="0" smtClean="0"/>
              <a:t>007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0-</a:t>
            </a:r>
            <a:r>
              <a:rPr lang="ru-RU" sz="1800" dirty="0" smtClean="0"/>
              <a:t>0</a:t>
            </a:r>
            <a:r>
              <a:rPr lang="en-US" sz="1800" dirty="0" smtClean="0"/>
              <a:t>0</a:t>
            </a:r>
            <a:endParaRPr lang="en-US" sz="1800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/>
              <a:t> </a:t>
            </a:r>
            <a:r>
              <a:rPr lang="en-US" sz="1800" smtClean="0"/>
              <a:t>kovrigin@iboxmpos.com </a:t>
            </a:r>
            <a:endParaRPr lang="en-US" sz="1800" dirty="0"/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1800" dirty="0"/>
              <a:t>www.iboxmpos.com</a:t>
            </a:r>
            <a:endParaRPr lang="ru-RU" sz="1800" dirty="0"/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200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469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yriad Pro Light"/>
        <a:ea typeface="Myriad Pro Light"/>
        <a:cs typeface="Myriad Pro Light"/>
      </a:majorFont>
      <a:minorFont>
        <a:latin typeface="Myriad Pro"/>
        <a:ea typeface="Myriad Pro"/>
        <a:cs typeface="Myriad Pr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3994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3994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yriad Pro Light"/>
        <a:ea typeface="Myriad Pro Light"/>
        <a:cs typeface="Myriad Pro Light"/>
      </a:majorFont>
      <a:minorFont>
        <a:latin typeface="Myriad Pro"/>
        <a:ea typeface="Myriad Pro"/>
        <a:cs typeface="Myriad Pr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3994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3994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359</Words>
  <Application>Microsoft Office PowerPoint</Application>
  <PresentationFormat>Экран (16:10)</PresentationFormat>
  <Paragraphs>60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Myriad Pro</vt:lpstr>
      <vt:lpstr>Myriad Pro Light</vt:lpstr>
      <vt:lpstr>Myriad Pro Semibold</vt:lpstr>
      <vt:lpstr>White</vt:lpstr>
      <vt:lpstr>Презентация PowerPoint</vt:lpstr>
      <vt:lpstr>Презентация PowerPoint</vt:lpstr>
      <vt:lpstr>Презентация PowerPoint</vt:lpstr>
      <vt:lpstr>Чек ibox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Учетная запись Майкрософт</cp:lastModifiedBy>
  <cp:revision>131</cp:revision>
  <cp:lastPrinted>2015-04-21T13:48:42Z</cp:lastPrinted>
  <dcterms:modified xsi:type="dcterms:W3CDTF">2015-08-28T04:53:55Z</dcterms:modified>
</cp:coreProperties>
</file>