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92" r:id="rId4"/>
    <p:sldId id="282" r:id="rId5"/>
    <p:sldId id="286" r:id="rId6"/>
    <p:sldId id="276" r:id="rId7"/>
    <p:sldId id="277" r:id="rId8"/>
    <p:sldId id="280" r:id="rId9"/>
    <p:sldId id="285" r:id="rId10"/>
    <p:sldId id="283" r:id="rId11"/>
    <p:sldId id="284" r:id="rId12"/>
    <p:sldId id="287" r:id="rId13"/>
    <p:sldId id="293" r:id="rId14"/>
    <p:sldId id="289" r:id="rId15"/>
    <p:sldId id="290" r:id="rId16"/>
    <p:sldId id="291" r:id="rId17"/>
    <p:sldId id="288" r:id="rId18"/>
    <p:sldId id="26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vachev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66" d="100"/>
          <a:sy n="66" d="100"/>
        </p:scale>
        <p:origin x="-141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2581F-C743-48E7-B238-22EAA121DA6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902BE-FF01-40DF-ABB3-99B3BDBFD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2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02BE-FF01-40DF-ABB3-99B3BDBFDB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5E5C-5838-4301-A03E-3A4837A4197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C61B-8604-448B-847B-765E1C911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85794"/>
            <a:ext cx="7715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Carlock Systems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Спутниковые системы безопасности</a:t>
            </a:r>
          </a:p>
          <a:p>
            <a:endParaRPr lang="ru-RU" sz="3200" dirty="0">
              <a:latin typeface="+mj-lt"/>
            </a:endParaRPr>
          </a:p>
        </p:txBody>
      </p:sp>
      <p:pic>
        <p:nvPicPr>
          <p:cNvPr id="5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4929198"/>
            <a:ext cx="8552059" cy="148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52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требуется от страховой компании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892" y="1071546"/>
            <a:ext cx="7873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Страховая компания предлагает клиентам установить оборудование </a:t>
            </a:r>
            <a:r>
              <a:rPr lang="en-US" dirty="0" smtClean="0"/>
              <a:t>Carlock </a:t>
            </a:r>
            <a:r>
              <a:rPr lang="en-US" dirty="0" smtClean="0"/>
              <a:t>Systems</a:t>
            </a:r>
            <a:r>
              <a:rPr lang="ru-RU" dirty="0" smtClean="0"/>
              <a:t>, которое представляет собой полноценную спутниковую систему безопасности, чт</a:t>
            </a:r>
            <a:r>
              <a:rPr lang="ru-RU" dirty="0" smtClean="0"/>
              <a:t>о резко снижает риск угон/хищение;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Сформировать перечень  критериев стиля езды и ограничений – по максимальной скорости, годовому пробегу, суточному пробегу и т.д.;</a:t>
            </a:r>
            <a:endParaRPr lang="ru-RU" dirty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Страховая компания получает бесплатный доступ к телематической платформе для аналитики стиля вождения клиента и предоставления данной информации </a:t>
            </a:r>
            <a:r>
              <a:rPr lang="ru-RU" dirty="0" smtClean="0"/>
              <a:t>клиенту;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Клиент страховой компании имеет доступ к данным с автомобиля и понимает  принцип расчета коэффициента скидки, что позволяет улучшать манеру вождения</a:t>
            </a:r>
            <a:r>
              <a:rPr lang="ru-RU" sz="1600" dirty="0" smtClean="0"/>
              <a:t>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7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29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Выгоды для клиента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892" y="1071546"/>
            <a:ext cx="78738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Клиент страховой компании получает специальные условия на покупку полиса КАСКО.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Клиент получает доступ личному кабинету мониторинга передвижений своего транспортного средства.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Клиент страховой компании имеет доступ к данным с автомобиля и понимает  принцип расчета коэффициента скидки, что позволяет улучшать стиль вождения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Клиент получает полноценную спутниковую охранную систему для защиты автомобиля.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7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615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Страховая телематика + охранный комплекс</a:t>
            </a:r>
            <a:endParaRPr lang="ru-RU" sz="2400" b="1" dirty="0"/>
          </a:p>
        </p:txBody>
      </p:sp>
      <p:pic>
        <p:nvPicPr>
          <p:cNvPr id="5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2892" y="1071546"/>
            <a:ext cx="7873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Клиент, заключая договор КАСКО по программе страховой телематики, получает  полноценную спутниковую охранную систему, которая позволяет защитить автомобиль от кражи, а водителя от разбойного нападения.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Кроме того, пакет охранной системы можно расширить и подключить необходимые клиенту функции.</a:t>
            </a:r>
          </a:p>
          <a:p>
            <a:pPr lvl="0"/>
            <a:endParaRPr lang="ru-RU" dirty="0" smtClean="0"/>
          </a:p>
          <a:p>
            <a:pPr lvl="0"/>
            <a:r>
              <a:rPr lang="en-US" b="1" dirty="0" smtClean="0"/>
              <a:t>Carlock Systems </a:t>
            </a:r>
            <a:r>
              <a:rPr lang="ru-RU" b="1" dirty="0" smtClean="0"/>
              <a:t>– это: </a:t>
            </a:r>
          </a:p>
          <a:p>
            <a:r>
              <a:rPr lang="ru-RU" dirty="0" smtClean="0"/>
              <a:t>• Единый интернет ресурс с личным кабинетом для каждого пользователя;</a:t>
            </a:r>
          </a:p>
          <a:p>
            <a:pPr marL="185738" indent="-185738"/>
            <a:r>
              <a:rPr lang="ru-RU" dirty="0" smtClean="0"/>
              <a:t>• Бесплатная техническая круглосуточная поддержка  по бесплатному федеральному номеру;</a:t>
            </a:r>
          </a:p>
          <a:p>
            <a:pPr marL="185738" indent="-185738"/>
            <a:r>
              <a:rPr lang="ru-RU" dirty="0" smtClean="0"/>
              <a:t>• Мобильное приложение – удобное и надежное средство контроля нахождения автомобиля.</a:t>
            </a:r>
            <a:endParaRPr lang="en-US" dirty="0" smtClean="0"/>
          </a:p>
          <a:p>
            <a:pPr marL="185738" indent="-185738"/>
            <a:r>
              <a:rPr lang="ru-RU" dirty="0" smtClean="0"/>
              <a:t>• Обнаружение автомобиля </a:t>
            </a:r>
            <a:r>
              <a:rPr lang="ru-RU" b="1" dirty="0" smtClean="0"/>
              <a:t>в любой точке мира.</a:t>
            </a:r>
            <a:endParaRPr lang="ru-RU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661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страховая телематика помогает в продажах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892" y="1071546"/>
            <a:ext cx="78738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По нашим оценкам,  доля продаж полисов КАСКО  со страховой </a:t>
            </a:r>
            <a:r>
              <a:rPr lang="ru-RU" dirty="0" smtClean="0"/>
              <a:t>тематикой </a:t>
            </a:r>
            <a:r>
              <a:rPr lang="ru-RU" dirty="0" smtClean="0"/>
              <a:t>будет активно расти в ближайшие годы. Мы прогнозируем, что в течение ближайших 5-ти лет доля полисов КАСКО с использованием страховой </a:t>
            </a:r>
            <a:r>
              <a:rPr lang="ru-RU" dirty="0" smtClean="0"/>
              <a:t>тематики </a:t>
            </a:r>
            <a:r>
              <a:rPr lang="ru-RU" dirty="0" smtClean="0"/>
              <a:t>вырастет до 50% от общего количества полисов.</a:t>
            </a:r>
          </a:p>
          <a:p>
            <a:pPr lvl="0"/>
            <a:endParaRPr lang="ru-RU" dirty="0" smtClean="0"/>
          </a:p>
          <a:p>
            <a:r>
              <a:rPr lang="ru-RU" b="1" dirty="0" smtClean="0"/>
              <a:t>Как страховая телематика помогает в продажах: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Материальная выгода для клиента – скидка на полис </a:t>
            </a:r>
            <a:r>
              <a:rPr lang="ru-RU" dirty="0" smtClean="0"/>
              <a:t>КАСКО;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Клиент получает полноценную охранную систему в личное </a:t>
            </a:r>
            <a:r>
              <a:rPr lang="ru-RU" dirty="0" smtClean="0"/>
              <a:t>пользование;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Получая статистику вождения автомобиля, клиент может корректировать свой стиль вождения, тем самым уменьшая вероятность </a:t>
            </a:r>
            <a:r>
              <a:rPr lang="ru-RU" dirty="0" smtClean="0"/>
              <a:t>ДТП;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Страховая компания, оценив стиль вождения клиента, может предложить ему дополнительную скидку или иные специальные условия на следующие периоды </a:t>
            </a:r>
            <a:r>
              <a:rPr lang="ru-RU" dirty="0" smtClean="0"/>
              <a:t>страхования.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Таким образом, страховая компания, продавая полис КАСКО со страховой телематикой от </a:t>
            </a:r>
            <a:r>
              <a:rPr lang="en-US" dirty="0" smtClean="0"/>
              <a:t>Carlock Systems</a:t>
            </a:r>
            <a:r>
              <a:rPr lang="ru-RU" dirty="0" smtClean="0"/>
              <a:t>, сможет предложить клиенту продление полиса на дальнейшие периоды </a:t>
            </a:r>
            <a:r>
              <a:rPr lang="ru-RU" dirty="0" smtClean="0"/>
              <a:t>с сохранением </a:t>
            </a:r>
            <a:r>
              <a:rPr lang="ru-RU" dirty="0" smtClean="0"/>
              <a:t>всех перечисленных выгод, завоевав лояльность клиента.</a:t>
            </a:r>
          </a:p>
          <a:p>
            <a:pPr lvl="0"/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52691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Функции </a:t>
            </a:r>
            <a:r>
              <a:rPr lang="en-US" sz="2400" dirty="0" smtClean="0"/>
              <a:t>Carlock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199454"/>
            <a:ext cx="881683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22525" indent="-2422525"/>
            <a:r>
              <a:rPr lang="ru-RU" b="1" dirty="0" smtClean="0">
                <a:ea typeface="Calibri"/>
                <a:cs typeface="Times New Roman"/>
              </a:rPr>
              <a:t>Обнаружение и возврат по заявлению клиента</a:t>
            </a:r>
            <a:r>
              <a:rPr lang="en-US" b="1" dirty="0" smtClean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– </a:t>
            </a:r>
            <a:r>
              <a:rPr lang="ru-RU" dirty="0" smtClean="0">
                <a:ea typeface="Calibri"/>
                <a:cs typeface="Times New Roman"/>
              </a:rPr>
              <a:t>при угоне автомобиля специалисты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>Carlock </a:t>
            </a:r>
            <a:r>
              <a:rPr lang="ru-RU" dirty="0" smtClean="0">
                <a:ea typeface="Calibri"/>
                <a:cs typeface="Times New Roman"/>
              </a:rPr>
              <a:t>оперативно отследят местоположение автомобиля,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а также свяжутся с правоохранительными органами для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предоставления им необходимой информации. Кроме того,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сразу после получения информации об угоне, по координатам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нахождения автомобиля будет отправлена группа быстрого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реагирования.</a:t>
            </a:r>
          </a:p>
          <a:p>
            <a:pPr marL="2422525" indent="-2422525"/>
            <a:r>
              <a:rPr lang="ru-RU" dirty="0" smtClean="0">
                <a:ea typeface="Calibri"/>
                <a:cs typeface="Times New Roman"/>
              </a:rPr>
              <a:t> </a:t>
            </a:r>
          </a:p>
          <a:p>
            <a:pPr marL="2422525" indent="-2422525"/>
            <a:r>
              <a:rPr lang="ru-RU" b="1" dirty="0" smtClean="0">
                <a:ea typeface="Calibri"/>
                <a:cs typeface="Times New Roman"/>
              </a:rPr>
              <a:t>Контроль проникновения в автомобиль </a:t>
            </a:r>
            <a:r>
              <a:rPr lang="ru-RU" dirty="0" smtClean="0">
                <a:ea typeface="Calibri"/>
                <a:cs typeface="Times New Roman"/>
              </a:rPr>
              <a:t>– функция, позволяющая мгновенно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получать информацию о незаконном проникновении в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автомобиль клиента.</a:t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 smtClean="0">
              <a:ea typeface="Calibri"/>
              <a:cs typeface="Times New Roman"/>
            </a:endParaRPr>
          </a:p>
          <a:p>
            <a:pPr marL="2422525" indent="-2422525"/>
            <a:r>
              <a:rPr lang="ru-RU" b="1" dirty="0" smtClean="0">
                <a:ea typeface="Calibri"/>
                <a:cs typeface="Times New Roman"/>
              </a:rPr>
              <a:t>Кнопка тревоги </a:t>
            </a:r>
            <a:r>
              <a:rPr lang="ru-RU" dirty="0" smtClean="0">
                <a:ea typeface="Calibri"/>
                <a:cs typeface="Times New Roman"/>
              </a:rPr>
              <a:t>– скрытая кнопка, установленная в салоне автомобиля, позволяющая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моментально вызывать группу быстрого реагирования по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координатам нахождения автомобиля, в случае экстренной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ситуации.</a:t>
            </a:r>
          </a:p>
          <a:p>
            <a:pPr marL="2422525" indent="-2422525"/>
            <a:endParaRPr lang="ru-RU" dirty="0" smtClean="0">
              <a:cs typeface="Times New Roman"/>
            </a:endParaRPr>
          </a:p>
        </p:txBody>
      </p:sp>
      <p:pic>
        <p:nvPicPr>
          <p:cNvPr id="6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/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52691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Функции </a:t>
            </a:r>
            <a:r>
              <a:rPr lang="en-US" sz="2400" dirty="0" smtClean="0"/>
              <a:t>Carlock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163001"/>
            <a:ext cx="9046066" cy="455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7275" indent="-2327275">
              <a:lnSpc>
                <a:spcPct val="115000"/>
              </a:lnSpc>
              <a:tabLst>
                <a:tab pos="2957513" algn="l"/>
              </a:tabLst>
            </a:pPr>
            <a:r>
              <a:rPr lang="ru-RU" b="1" dirty="0" smtClean="0">
                <a:ea typeface="Calibri"/>
                <a:cs typeface="Times New Roman"/>
              </a:rPr>
              <a:t>Контроль эвакуации и буксировки </a:t>
            </a:r>
            <a:r>
              <a:rPr lang="ru-RU" dirty="0" smtClean="0">
                <a:ea typeface="Calibri"/>
                <a:cs typeface="Times New Roman"/>
              </a:rPr>
              <a:t>– оповещение владельца об эвакуации автомобиля.</a:t>
            </a:r>
            <a:endParaRPr lang="ru-RU" dirty="0" smtClean="0"/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b="1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r>
              <a:rPr lang="ru-RU" b="1" dirty="0" smtClean="0">
                <a:ea typeface="Calibri"/>
                <a:cs typeface="Times New Roman"/>
              </a:rPr>
              <a:t>Защита от угона украденными ключами </a:t>
            </a:r>
            <a:r>
              <a:rPr lang="ru-RU" dirty="0" smtClean="0">
                <a:ea typeface="Calibri"/>
                <a:cs typeface="Times New Roman"/>
              </a:rPr>
              <a:t>– принудительная блокировка автомобиля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по заявлению клиента.</a:t>
            </a: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b="1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r>
              <a:rPr lang="ru-RU" b="1" dirty="0" smtClean="0">
                <a:ea typeface="Calibri"/>
                <a:cs typeface="Times New Roman"/>
              </a:rPr>
              <a:t>Помощь при ДТП </a:t>
            </a:r>
            <a:r>
              <a:rPr lang="ru-RU" dirty="0" smtClean="0">
                <a:ea typeface="Calibri"/>
                <a:cs typeface="Times New Roman"/>
              </a:rPr>
              <a:t>– оперативный выезд сотрудников </a:t>
            </a:r>
            <a:r>
              <a:rPr lang="en-US" dirty="0" smtClean="0">
                <a:ea typeface="Calibri"/>
                <a:cs typeface="Times New Roman"/>
              </a:rPr>
              <a:t>Carlock</a:t>
            </a:r>
            <a:r>
              <a:rPr lang="ru-RU" dirty="0" smtClean="0">
                <a:ea typeface="Calibri"/>
                <a:cs typeface="Times New Roman"/>
              </a:rPr>
              <a:t> при дорожно-транспортном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происшествии с автомобилем клиента. Помощь в оформлении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ДТП, вызов сотрудников полиции и медицинской помощи. </a:t>
            </a: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tabLst>
                <a:tab pos="2957513" algn="l"/>
              </a:tabLst>
            </a:pPr>
            <a:r>
              <a:rPr lang="ru-RU" b="1" dirty="0" smtClean="0">
                <a:ea typeface="Calibri"/>
                <a:cs typeface="Times New Roman"/>
              </a:rPr>
              <a:t>Техпомощь на дороге </a:t>
            </a:r>
            <a:r>
              <a:rPr lang="ru-RU" dirty="0" smtClean="0">
                <a:ea typeface="Calibri"/>
                <a:cs typeface="Times New Roman"/>
              </a:rPr>
              <a:t>–</a:t>
            </a:r>
            <a:r>
              <a:rPr lang="ru-RU" b="1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оперативный выезд сотрудников </a:t>
            </a:r>
            <a:r>
              <a:rPr lang="en-US" dirty="0" smtClean="0">
                <a:ea typeface="Calibri"/>
                <a:cs typeface="Times New Roman"/>
              </a:rPr>
              <a:t>Carlock</a:t>
            </a:r>
            <a:r>
              <a:rPr lang="ru-RU" dirty="0" smtClean="0">
                <a:ea typeface="Calibri"/>
                <a:cs typeface="Times New Roman"/>
              </a:rPr>
              <a:t> при поломке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автомобиля клиента.</a:t>
            </a: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b="1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6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/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52691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Функции </a:t>
            </a:r>
            <a:r>
              <a:rPr lang="en-US" sz="2400" dirty="0" smtClean="0"/>
              <a:t>Carlock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201642"/>
            <a:ext cx="8783238" cy="487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7275" indent="-2327275">
              <a:lnSpc>
                <a:spcPct val="115000"/>
              </a:lnSpc>
              <a:tabLst>
                <a:tab pos="2957513" algn="l"/>
              </a:tabLst>
            </a:pPr>
            <a:r>
              <a:rPr lang="ru-RU" b="1" dirty="0" smtClean="0">
                <a:ea typeface="Calibri"/>
                <a:cs typeface="Times New Roman"/>
              </a:rPr>
              <a:t>Дополнительный поисковый блок </a:t>
            </a:r>
            <a:r>
              <a:rPr lang="ru-RU" dirty="0" smtClean="0">
                <a:ea typeface="Calibri"/>
                <a:cs typeface="Times New Roman"/>
              </a:rPr>
              <a:t>–</a:t>
            </a:r>
            <a:r>
              <a:rPr lang="ru-RU" b="1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установка дополнительного блока, позволяющего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определить координаты автомобиля в случае отключения или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выхода из строя основного поискового блока.</a:t>
            </a:r>
          </a:p>
          <a:p>
            <a:pPr marL="2327275" indent="-2327275">
              <a:lnSpc>
                <a:spcPct val="115000"/>
              </a:lnSpc>
              <a:tabLst>
                <a:tab pos="2957513" algn="l"/>
              </a:tabLst>
            </a:pPr>
            <a:endParaRPr lang="ru-RU" b="1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tabLst>
                <a:tab pos="2957513" algn="l"/>
              </a:tabLst>
            </a:pPr>
            <a:r>
              <a:rPr lang="ru-RU" b="1" dirty="0" smtClean="0">
                <a:ea typeface="Calibri"/>
                <a:cs typeface="Times New Roman"/>
              </a:rPr>
              <a:t>Консьерж-сервис</a:t>
            </a:r>
            <a:r>
              <a:rPr lang="ru-RU" dirty="0" smtClean="0">
                <a:ea typeface="Calibri"/>
                <a:cs typeface="Times New Roman"/>
              </a:rPr>
              <a:t> – консультация клиента по любым вопросам, не связанным с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управлением системой </a:t>
            </a:r>
            <a:r>
              <a:rPr lang="en-US" dirty="0" smtClean="0">
                <a:ea typeface="Calibri"/>
                <a:cs typeface="Times New Roman"/>
              </a:rPr>
              <a:t>Carlock</a:t>
            </a:r>
            <a:r>
              <a:rPr lang="ru-RU" dirty="0" smtClean="0">
                <a:ea typeface="Calibri"/>
                <a:cs typeface="Times New Roman"/>
              </a:rPr>
              <a:t>. Консультация возможна по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круглосуточной бесплатной телефонной линии.</a:t>
            </a:r>
          </a:p>
          <a:p>
            <a:pPr marL="2327275" indent="-2327275">
              <a:lnSpc>
                <a:spcPct val="115000"/>
              </a:lnSpc>
              <a:tabLst>
                <a:tab pos="2957513" algn="l"/>
              </a:tabLst>
            </a:pPr>
            <a:endParaRPr lang="ru-RU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tabLst>
                <a:tab pos="2957513" algn="l"/>
              </a:tabLst>
            </a:pPr>
            <a:r>
              <a:rPr lang="ru-RU" b="1" dirty="0" smtClean="0">
                <a:ea typeface="Calibri"/>
                <a:cs typeface="Times New Roman"/>
              </a:rPr>
              <a:t>Удаленное управление </a:t>
            </a:r>
            <a:r>
              <a:rPr lang="ru-RU" dirty="0" smtClean="0">
                <a:ea typeface="Calibri"/>
                <a:cs typeface="Times New Roman"/>
              </a:rPr>
              <a:t>– функция, позволяющая управлять автомобилем на 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расстоянии, в том числе с мобильного телефона, компьютера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или по телефону горячей линии </a:t>
            </a:r>
            <a:r>
              <a:rPr lang="en-US" dirty="0" smtClean="0">
                <a:ea typeface="Calibri"/>
                <a:cs typeface="Times New Roman"/>
              </a:rPr>
              <a:t>Carlock</a:t>
            </a:r>
            <a:r>
              <a:rPr lang="ru-RU" dirty="0" smtClean="0">
                <a:ea typeface="Calibri"/>
                <a:cs typeface="Times New Roman"/>
              </a:rPr>
              <a:t>.</a:t>
            </a:r>
          </a:p>
          <a:p>
            <a:pPr marL="2327275" indent="-2327275">
              <a:lnSpc>
                <a:spcPct val="115000"/>
              </a:lnSpc>
              <a:tabLst>
                <a:tab pos="2957513" algn="l"/>
              </a:tabLst>
            </a:pPr>
            <a:endParaRPr lang="ru-RU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b="1" dirty="0" smtClean="0">
              <a:ea typeface="Calibri"/>
              <a:cs typeface="Times New Roman"/>
            </a:endParaRPr>
          </a:p>
          <a:p>
            <a:pPr marL="2327275" indent="-2327275">
              <a:lnSpc>
                <a:spcPct val="115000"/>
              </a:lnSpc>
              <a:spcAft>
                <a:spcPts val="0"/>
              </a:spcAft>
              <a:tabLst>
                <a:tab pos="2957513" algn="l"/>
              </a:tabLst>
            </a:pP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6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/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672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Carlock Systems. </a:t>
            </a:r>
            <a:r>
              <a:rPr lang="ru-RU" sz="2400" b="1" dirty="0" smtClean="0"/>
              <a:t>Пример данных по автомобилю</a:t>
            </a:r>
            <a:endParaRPr lang="ru-RU" sz="2400" b="1" dirty="0"/>
          </a:p>
        </p:txBody>
      </p:sp>
      <p:pic>
        <p:nvPicPr>
          <p:cNvPr id="6" name="8974dea6-f018-4e61-b741-1a41440abc57" descr="D8A0281E-18E8-43C7-A81B-3812FCE6304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7920880" cy="48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Carlock Systems</a:t>
            </a:r>
            <a:r>
              <a:rPr lang="en-US" sz="2800" dirty="0" smtClean="0"/>
              <a:t> – </a:t>
            </a:r>
            <a:r>
              <a:rPr lang="ru-RU" sz="2800" dirty="0" smtClean="0"/>
              <a:t>надежное, доступное решение для</a:t>
            </a:r>
            <a:r>
              <a:rPr lang="en-US" sz="2800" dirty="0" smtClean="0"/>
              <a:t> </a:t>
            </a:r>
            <a:r>
              <a:rPr lang="ru-RU" sz="2800" dirty="0" smtClean="0"/>
              <a:t>страховой телематики.</a:t>
            </a:r>
            <a:endParaRPr lang="ru-RU" sz="2800" dirty="0"/>
          </a:p>
        </p:txBody>
      </p:sp>
      <p:pic>
        <p:nvPicPr>
          <p:cNvPr id="6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7659" y="5143512"/>
            <a:ext cx="8552059" cy="148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71942"/>
            <a:ext cx="7858116" cy="10001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500043"/>
            <a:ext cx="8280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Страховая телематика, как средство повышения лояльности </a:t>
            </a:r>
          </a:p>
          <a:p>
            <a:r>
              <a:rPr lang="ru-RU" sz="2400" b="1" dirty="0" smtClean="0"/>
              <a:t>клиентов и упрощения технологии продаж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Вадим </a:t>
            </a:r>
            <a:r>
              <a:rPr lang="ru-RU" sz="2400" b="1" dirty="0" err="1" smtClean="0">
                <a:solidFill>
                  <a:schemeClr val="bg1"/>
                </a:solidFill>
              </a:rPr>
              <a:t>Глухов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– генеральный директор </a:t>
            </a:r>
            <a:r>
              <a:rPr lang="en-US" sz="2400" dirty="0" smtClean="0">
                <a:solidFill>
                  <a:schemeClr val="bg1"/>
                </a:solidFill>
              </a:rPr>
              <a:t>Carlock Systems,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член Торгово-промышленной палаты РФ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/>
              <a:t>Понятие страховой телематики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300" dirty="0" smtClean="0"/>
              <a:t>Телематический прибор – электронное устройство размером с мобильный телефон, которое монтируется в салон автомобиля с целью отслеживания места нахождения машины, поведения водителя (манера езды), состояния основных узлов автомобиля.</a:t>
            </a:r>
          </a:p>
          <a:p>
            <a:r>
              <a:rPr lang="ru-RU" sz="2300" dirty="0" smtClean="0"/>
              <a:t>Функционал телематического устройства может быть разным, как и технологии передачи информации. Опробованы две модели:</a:t>
            </a:r>
          </a:p>
          <a:p>
            <a:pPr>
              <a:buNone/>
            </a:pPr>
            <a:r>
              <a:rPr lang="ru-RU" sz="2300" dirty="0" smtClean="0"/>
              <a:t>   - передачи данных через спутниковую систему </a:t>
            </a:r>
            <a:r>
              <a:rPr lang="en-US" sz="2300" dirty="0" smtClean="0"/>
              <a:t>GPS\</a:t>
            </a:r>
            <a:r>
              <a:rPr lang="ru-RU" sz="2300" dirty="0" smtClean="0"/>
              <a:t>GLONASS</a:t>
            </a:r>
            <a:r>
              <a:rPr lang="ru-RU" sz="2300" dirty="0" smtClean="0"/>
              <a:t>;</a:t>
            </a:r>
          </a:p>
          <a:p>
            <a:pPr>
              <a:buNone/>
            </a:pPr>
            <a:r>
              <a:rPr lang="ru-RU" sz="2300" dirty="0" smtClean="0"/>
              <a:t>   - мониторинга посредством технологий сотовой связи </a:t>
            </a:r>
          </a:p>
          <a:p>
            <a:r>
              <a:rPr lang="ru-RU" sz="2300" dirty="0" smtClean="0"/>
              <a:t>По итогам собранного материала страховщик может снизить базовый тариф для страхователя или повысить его (все зависит от качества езды)</a:t>
            </a:r>
          </a:p>
          <a:p>
            <a:endParaRPr lang="ru-RU" dirty="0"/>
          </a:p>
        </p:txBody>
      </p:sp>
      <p:pic>
        <p:nvPicPr>
          <p:cNvPr id="4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767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Страховая телематика. Применение в автостраховании.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1500174"/>
            <a:ext cx="514353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Страховая телематика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8" idx="2"/>
            <a:endCxn id="11" idx="0"/>
          </p:cNvCxnSpPr>
          <p:nvPr/>
        </p:nvCxnSpPr>
        <p:spPr>
          <a:xfrm rot="5400000">
            <a:off x="2303844" y="803654"/>
            <a:ext cx="785818" cy="3607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2844" y="3000372"/>
            <a:ext cx="1500198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Евро-</a:t>
            </a:r>
            <a:br>
              <a:rPr lang="ru-RU" dirty="0" smtClean="0"/>
            </a:br>
            <a:r>
              <a:rPr lang="ru-RU" dirty="0" smtClean="0"/>
              <a:t>протокол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stCxn id="8" idx="2"/>
          </p:cNvCxnSpPr>
          <p:nvPr/>
        </p:nvCxnSpPr>
        <p:spPr>
          <a:xfrm rot="5400000">
            <a:off x="3214678" y="1714488"/>
            <a:ext cx="785818" cy="17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714480" y="3000372"/>
            <a:ext cx="1785950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Фиксация и реконструкция ДТП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868" y="3000372"/>
            <a:ext cx="1785950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Плата зависит от пробега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2857496"/>
            <a:ext cx="1857388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Плата зависит от характера использования автомобиля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58082" y="2857496"/>
            <a:ext cx="1785918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Плата зависит от стиля вождения автомобиля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>
            <a:stCxn id="8" idx="2"/>
            <a:endCxn id="18" idx="0"/>
          </p:cNvCxnSpPr>
          <p:nvPr/>
        </p:nvCxnSpPr>
        <p:spPr>
          <a:xfrm rot="5400000">
            <a:off x="4089794" y="2589604"/>
            <a:ext cx="785818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2"/>
            <a:endCxn id="19" idx="0"/>
          </p:cNvCxnSpPr>
          <p:nvPr/>
        </p:nvCxnSpPr>
        <p:spPr>
          <a:xfrm rot="16200000" flipH="1">
            <a:off x="5107785" y="1607331"/>
            <a:ext cx="642942" cy="18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8" idx="2"/>
            <a:endCxn id="20" idx="0"/>
          </p:cNvCxnSpPr>
          <p:nvPr/>
        </p:nvCxnSpPr>
        <p:spPr>
          <a:xfrm rot="16200000" flipH="1">
            <a:off x="6054330" y="660785"/>
            <a:ext cx="642942" cy="375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16200000">
            <a:off x="1643042" y="2500306"/>
            <a:ext cx="428628" cy="3429024"/>
          </a:xfrm>
          <a:prstGeom prst="leftBrace">
            <a:avLst>
              <a:gd name="adj1" fmla="val 79999"/>
              <a:gd name="adj2" fmla="val 492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85786" y="4572008"/>
            <a:ext cx="2071702" cy="7143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ОСАГО</a:t>
            </a:r>
            <a:endParaRPr lang="ru-RU" dirty="0"/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4357686" y="1143016"/>
            <a:ext cx="428628" cy="9144000"/>
          </a:xfrm>
          <a:prstGeom prst="leftBrace">
            <a:avLst>
              <a:gd name="adj1" fmla="val 79999"/>
              <a:gd name="adj2" fmla="val 492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500430" y="6000768"/>
            <a:ext cx="2071702" cy="7143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КАСКО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708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Западный опыт применения страховой телематики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892" y="1071546"/>
            <a:ext cx="787388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 smtClean="0"/>
              <a:t>В Европе принцип "плати как ездишь" работает еще с 2002 года, приблизительно в то же время он становится востребованным и в Америке. На Западе число договоров по системе pay-as-you-drive растет в среднем на 25% в год, их популяризация является одной из главных тенденций развития автострахования во всем мире. По свидетельствам экспертов, распространение данной технологии крайне благоприятно сказывается на поведении водителя на дороге: как только человек понимает, что его методы вождения отслеживаются, а аккуратность поощряется, он становится намного дисциплинированнее.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7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0042"/>
            <a:ext cx="4645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Carlock Systems. </a:t>
            </a:r>
            <a:r>
              <a:rPr lang="ru-RU" sz="2400" b="1" dirty="0" smtClean="0"/>
              <a:t>Принцип работы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7782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Устройство </a:t>
            </a:r>
            <a:r>
              <a:rPr lang="en-US" b="1" dirty="0" smtClean="0"/>
              <a:t>Carlock </a:t>
            </a:r>
            <a:r>
              <a:rPr lang="ru-RU" dirty="0" smtClean="0"/>
              <a:t>предназначено для передачи данных о местоположении </a:t>
            </a:r>
          </a:p>
          <a:p>
            <a:r>
              <a:rPr lang="ru-RU" dirty="0" smtClean="0"/>
              <a:t>автомобиля его владельцу, а также в круглосуточный  центр поддержки </a:t>
            </a:r>
          </a:p>
          <a:p>
            <a:r>
              <a:rPr lang="ru-RU" dirty="0" smtClean="0"/>
              <a:t>клиентов </a:t>
            </a:r>
            <a:r>
              <a:rPr lang="en-US" dirty="0" smtClean="0"/>
              <a:t>Carlock. </a:t>
            </a:r>
          </a:p>
          <a:p>
            <a:endParaRPr lang="ru-RU" dirty="0" smtClean="0"/>
          </a:p>
          <a:p>
            <a:r>
              <a:rPr lang="ru-RU" dirty="0" smtClean="0"/>
              <a:t>Устройства </a:t>
            </a:r>
            <a:r>
              <a:rPr lang="en-US" dirty="0" smtClean="0"/>
              <a:t>Carlock Systems - </a:t>
            </a:r>
            <a:r>
              <a:rPr lang="ru-RU" dirty="0" smtClean="0"/>
              <a:t>передают координаты объекта посредством </a:t>
            </a:r>
            <a:br>
              <a:rPr lang="ru-RU" dirty="0" smtClean="0"/>
            </a:br>
            <a:r>
              <a:rPr lang="ru-RU" dirty="0" smtClean="0"/>
              <a:t>спутниковой системы позиционирования </a:t>
            </a:r>
            <a:r>
              <a:rPr lang="ru-RU" b="1" dirty="0" smtClean="0"/>
              <a:t>(GPS, Глонасс), GSM, GPRS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8" name="Picture 3" descr="C:\Documents and Settings\klevachev\Мои документы\Google Диск\Carlson\Carlock\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7032"/>
            <a:ext cx="3500430" cy="23309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143248"/>
            <a:ext cx="6191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пользователя доступны каналы получения информации:</a:t>
            </a:r>
            <a:br>
              <a:rPr lang="ru-RU" dirty="0" smtClean="0"/>
            </a:br>
            <a:r>
              <a:rPr lang="ru-RU" dirty="0" smtClean="0"/>
              <a:t>- Круглосуточный </a:t>
            </a:r>
            <a:r>
              <a:rPr lang="en-US" dirty="0" smtClean="0"/>
              <a:t>call-</a:t>
            </a:r>
            <a:r>
              <a:rPr lang="ru-RU" dirty="0" smtClean="0"/>
              <a:t>центр;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smtClean="0"/>
              <a:t>Сайт;</a:t>
            </a:r>
            <a:br>
              <a:rPr lang="ru-RU" dirty="0" smtClean="0"/>
            </a:br>
            <a:r>
              <a:rPr lang="ru-RU" dirty="0" smtClean="0"/>
              <a:t>- Мобильное приложение.</a:t>
            </a: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9132"/>
            <a:ext cx="197160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C:\Documents and Settings\klevachev\Рабочий стол\327efd1d2ba5.png"/>
          <p:cNvPicPr>
            <a:picLocks noChangeAspect="1" noChangeArrowheads="1"/>
          </p:cNvPicPr>
          <p:nvPr/>
        </p:nvPicPr>
        <p:blipFill>
          <a:blip r:embed="rId4" cstate="print"/>
          <a:srcRect r="37974" b="73958"/>
          <a:stretch>
            <a:fillRect/>
          </a:stretch>
        </p:blipFill>
        <p:spPr bwMode="auto">
          <a:xfrm>
            <a:off x="3071801" y="4657774"/>
            <a:ext cx="1366908" cy="438108"/>
          </a:xfrm>
          <a:prstGeom prst="rect">
            <a:avLst/>
          </a:prstGeom>
          <a:noFill/>
        </p:spPr>
      </p:pic>
      <p:pic>
        <p:nvPicPr>
          <p:cNvPr id="12" name="Picture 5" descr="C:\Documents and Settings\klevachev\Рабочий стол\327efd1d2ba5.png"/>
          <p:cNvPicPr>
            <a:picLocks noChangeAspect="1" noChangeArrowheads="1"/>
          </p:cNvPicPr>
          <p:nvPr/>
        </p:nvPicPr>
        <p:blipFill>
          <a:blip r:embed="rId5" cstate="print"/>
          <a:srcRect r="37974" b="73958"/>
          <a:stretch>
            <a:fillRect/>
          </a:stretch>
        </p:blipFill>
        <p:spPr bwMode="auto">
          <a:xfrm flipH="1">
            <a:off x="3000364" y="5715016"/>
            <a:ext cx="1476272" cy="473160"/>
          </a:xfrm>
          <a:prstGeom prst="rect">
            <a:avLst/>
          </a:prstGeom>
          <a:noFill/>
        </p:spPr>
      </p:pic>
      <p:pic>
        <p:nvPicPr>
          <p:cNvPr id="13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4357686" y="4572008"/>
            <a:ext cx="357190" cy="285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6050" y="5643578"/>
            <a:ext cx="357190" cy="285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0042"/>
            <a:ext cx="563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Carlock Systems. </a:t>
            </a:r>
            <a:r>
              <a:rPr lang="ru-RU" sz="2400" b="1" dirty="0" smtClean="0"/>
              <a:t>Отличия от конкурентов</a:t>
            </a:r>
            <a:endParaRPr lang="ru-RU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5789"/>
          <a:stretch>
            <a:fillRect/>
          </a:stretch>
        </p:blipFill>
        <p:spPr bwMode="auto">
          <a:xfrm>
            <a:off x="5357818" y="1214422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1571612"/>
            <a:ext cx="52799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на устройства в </a:t>
            </a:r>
            <a:r>
              <a:rPr lang="ru-RU" b="1" dirty="0" smtClean="0"/>
              <a:t>2-4 раза дешевле </a:t>
            </a:r>
            <a:r>
              <a:rPr lang="ru-RU" dirty="0" smtClean="0"/>
              <a:t>аналогов-</a:t>
            </a:r>
          </a:p>
          <a:p>
            <a:r>
              <a:rPr lang="ru-RU" dirty="0" smtClean="0"/>
              <a:t>конкурентов</a:t>
            </a:r>
          </a:p>
          <a:p>
            <a:endParaRPr lang="ru-RU" dirty="0" smtClean="0"/>
          </a:p>
          <a:p>
            <a:r>
              <a:rPr lang="ru-RU" dirty="0" smtClean="0"/>
              <a:t>Наш путь – снижения себестоимости за счет </a:t>
            </a:r>
          </a:p>
          <a:p>
            <a:r>
              <a:rPr lang="ru-RU" dirty="0" smtClean="0"/>
              <a:t>размещения сервисных служб в регионах.</a:t>
            </a:r>
          </a:p>
          <a:p>
            <a:endParaRPr lang="ru-RU" dirty="0" smtClean="0"/>
          </a:p>
          <a:p>
            <a:r>
              <a:rPr lang="en-US" dirty="0" smtClean="0"/>
              <a:t>Carlock Systems </a:t>
            </a:r>
            <a:r>
              <a:rPr lang="ru-RU" dirty="0" smtClean="0"/>
              <a:t>– сервис, доступный для всех групп </a:t>
            </a:r>
            <a:br>
              <a:rPr lang="ru-RU" dirty="0" smtClean="0"/>
            </a:br>
            <a:r>
              <a:rPr lang="ru-RU" dirty="0" err="1" smtClean="0"/>
              <a:t>автовладельцев</a:t>
            </a:r>
            <a:r>
              <a:rPr lang="ru-RU" dirty="0" smtClean="0"/>
              <a:t>. </a:t>
            </a:r>
          </a:p>
        </p:txBody>
      </p:sp>
      <p:pic>
        <p:nvPicPr>
          <p:cNvPr id="8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501090" y="3643314"/>
            <a:ext cx="357190" cy="285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678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Carlock Systems</a:t>
            </a:r>
            <a:r>
              <a:rPr lang="ru-RU" sz="2400" b="1" dirty="0" smtClean="0"/>
              <a:t>. Выгода для страховой компании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892" y="1071546"/>
            <a:ext cx="78738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Страховая телематика позволяет: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За счет уникального предложения привлечь низкорискованных водителей: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Уменьшить операционные затраты на обслуживание  клиентской базы за счет снижения доли «рисковых» водителей;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Предложить индивидуальную стоимость страхования автомобиля в зависимости от стиля вождения;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Резко снизить риски угона/хищения застрахованного автомобиля;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Легче и объективнее урегулировать убытки;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Повысить удовлетворенность клиентов и продлить средний срок страхования.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7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758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Carlock Systems</a:t>
            </a:r>
            <a:r>
              <a:rPr lang="ru-RU" sz="2400" b="1" dirty="0" smtClean="0"/>
              <a:t>. Защита от страхового мошенничества.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892" y="1071546"/>
            <a:ext cx="78738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Carlock Systems </a:t>
            </a:r>
            <a:r>
              <a:rPr lang="ru-RU" b="1" dirty="0" smtClean="0"/>
              <a:t>позволяет:</a:t>
            </a:r>
          </a:p>
          <a:p>
            <a:pPr lvl="0"/>
            <a:endParaRPr lang="ru-RU" b="1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Просматривать маршруты автомобиля;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Оценивать скорость автомобиля;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Отслеживать, где находился автомобиль в определенное время;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Отслеживать ДТП;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Отслеживать эвакуации автомобиля.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/>
            <a:r>
              <a:rPr lang="ru-RU" dirty="0" smtClean="0"/>
              <a:t>Таким образом, рассматривая заявление клиента по страховому случаю, страховая компания сможет проверить достоверность предоставляемых данных клиентом. 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случае возникновения сомнений в достоверности данных клиента, можно провести полную аналитику по перемещению автомобиля.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7" name="Picture 2" descr="C:\Documents and Settings\klevachev\Мои документы\Google Диск\Carlson\Carlock\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83824"/>
          <a:stretch>
            <a:fillRect/>
          </a:stretch>
        </p:blipFill>
        <p:spPr bwMode="auto">
          <a:xfrm>
            <a:off x="8215338" y="6000768"/>
            <a:ext cx="642942" cy="69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872</Words>
  <Application>Microsoft Office PowerPoint</Application>
  <PresentationFormat>Экран (4:3)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Понятие страховой телематики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klevachev1</dc:creator>
  <cp:lastModifiedBy>Вадим</cp:lastModifiedBy>
  <cp:revision>176</cp:revision>
  <dcterms:created xsi:type="dcterms:W3CDTF">2015-03-26T16:55:41Z</dcterms:created>
  <dcterms:modified xsi:type="dcterms:W3CDTF">2015-08-28T05:01:08Z</dcterms:modified>
</cp:coreProperties>
</file>