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272" r:id="rId3"/>
    <p:sldId id="314" r:id="rId4"/>
    <p:sldId id="293" r:id="rId5"/>
    <p:sldId id="323" r:id="rId6"/>
    <p:sldId id="326" r:id="rId7"/>
    <p:sldId id="338" r:id="rId8"/>
    <p:sldId id="322" r:id="rId9"/>
    <p:sldId id="343" r:id="rId10"/>
    <p:sldId id="342" r:id="rId11"/>
    <p:sldId id="332" r:id="rId12"/>
    <p:sldId id="333" r:id="rId13"/>
    <p:sldId id="344" r:id="rId14"/>
    <p:sldId id="345" r:id="rId15"/>
    <p:sldId id="327" r:id="rId16"/>
    <p:sldId id="328" r:id="rId17"/>
    <p:sldId id="34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ьберт Усманов" initials="А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FAC"/>
    <a:srgbClr val="64FFDE"/>
    <a:srgbClr val="F8473E"/>
    <a:srgbClr val="F81039"/>
    <a:srgbClr val="222222"/>
    <a:srgbClr val="33332E"/>
    <a:srgbClr val="535353"/>
    <a:srgbClr val="E51222"/>
    <a:srgbClr val="F80E2C"/>
    <a:srgbClr val="F3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0" autoAdjust="0"/>
    <p:restoredTop sz="86726" autoAdjust="0"/>
  </p:normalViewPr>
  <p:slideViewPr>
    <p:cSldViewPr snapToGrid="0">
      <p:cViewPr>
        <p:scale>
          <a:sx n="100" d="100"/>
          <a:sy n="100" d="100"/>
        </p:scale>
        <p:origin x="120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7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%201:Users:kozhevnikova:Documents:WORK:44_&#1087;&#1088;&#1077;&#1079;&#1077;&#1085;&#1090;&#1072;&#1094;&#1080;&#1103;:&#1044;&#1086;&#1083;&#1103;%20&#1084;&#1086;&#1073;&#1080;&#1083;&#1100;&#1085;&#1099;&#1093;%20OS%20&#1087;&#1086;%20&#1076;&#1072;&#1085;&#1085;&#1099;&#1084;%20Liveintern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Доля!$B$1</c:f>
              <c:strCache>
                <c:ptCount val="1"/>
                <c:pt idx="0">
                  <c:v>VK.com</c:v>
                </c:pt>
              </c:strCache>
            </c:strRef>
          </c:tx>
          <c:spPr>
            <a:ln w="28575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cat>
            <c:numRef>
              <c:f>Доля!$A$17:$A$29</c:f>
              <c:numCache>
                <c:formatCode>mmm\-yy</c:formatCode>
                <c:ptCount val="13"/>
                <c:pt idx="0">
                  <c:v>41609.0</c:v>
                </c:pt>
                <c:pt idx="1">
                  <c:v>41640.0</c:v>
                </c:pt>
                <c:pt idx="2">
                  <c:v>41671.0</c:v>
                </c:pt>
                <c:pt idx="3">
                  <c:v>41699.0</c:v>
                </c:pt>
                <c:pt idx="4">
                  <c:v>41730.0</c:v>
                </c:pt>
                <c:pt idx="5">
                  <c:v>41760.0</c:v>
                </c:pt>
                <c:pt idx="6">
                  <c:v>41791.0</c:v>
                </c:pt>
                <c:pt idx="7">
                  <c:v>41821.0</c:v>
                </c:pt>
                <c:pt idx="8">
                  <c:v>41852.0</c:v>
                </c:pt>
                <c:pt idx="9">
                  <c:v>41883.0</c:v>
                </c:pt>
                <c:pt idx="10">
                  <c:v>41913.0</c:v>
                </c:pt>
                <c:pt idx="11">
                  <c:v>41944.0</c:v>
                </c:pt>
                <c:pt idx="12">
                  <c:v>41974.0</c:v>
                </c:pt>
              </c:numCache>
            </c:numRef>
          </c:cat>
          <c:val>
            <c:numRef>
              <c:f>Доля!$B$17:$B$29</c:f>
              <c:numCache>
                <c:formatCode>0%</c:formatCode>
                <c:ptCount val="13"/>
                <c:pt idx="0">
                  <c:v>0.374826979119336</c:v>
                </c:pt>
                <c:pt idx="1">
                  <c:v>0.396263911888</c:v>
                </c:pt>
                <c:pt idx="2">
                  <c:v>0.402442258036201</c:v>
                </c:pt>
                <c:pt idx="3">
                  <c:v>0.415854177891968</c:v>
                </c:pt>
                <c:pt idx="4">
                  <c:v>0.42361347717681</c:v>
                </c:pt>
                <c:pt idx="5">
                  <c:v>0.436128035811284</c:v>
                </c:pt>
                <c:pt idx="6">
                  <c:v>0.444883966397009</c:v>
                </c:pt>
                <c:pt idx="7">
                  <c:v>0.462225726277255</c:v>
                </c:pt>
                <c:pt idx="8">
                  <c:v>0.474423571502806</c:v>
                </c:pt>
                <c:pt idx="9">
                  <c:v>0.483073442629863</c:v>
                </c:pt>
                <c:pt idx="10">
                  <c:v>0.490343503696632</c:v>
                </c:pt>
                <c:pt idx="11">
                  <c:v>0.496430474861486</c:v>
                </c:pt>
                <c:pt idx="12">
                  <c:v>0.501967311988142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Доля!$C$1</c:f>
              <c:strCache>
                <c:ptCount val="1"/>
                <c:pt idx="0">
                  <c:v>OK.Ru</c:v>
                </c:pt>
              </c:strCache>
            </c:strRef>
          </c:tx>
          <c:spPr>
            <a:ln w="28575" cap="flat" cmpd="sng" algn="ctr">
              <a:solidFill>
                <a:srgbClr val="F3873A"/>
              </a:solidFill>
              <a:prstDash val="solid"/>
            </a:ln>
            <a:effectLst/>
          </c:spPr>
          <c:marker>
            <c:symbol val="none"/>
          </c:marker>
          <c:cat>
            <c:numRef>
              <c:f>Доля!$A$17:$A$29</c:f>
              <c:numCache>
                <c:formatCode>mmm\-yy</c:formatCode>
                <c:ptCount val="13"/>
                <c:pt idx="0">
                  <c:v>41609.0</c:v>
                </c:pt>
                <c:pt idx="1">
                  <c:v>41640.0</c:v>
                </c:pt>
                <c:pt idx="2">
                  <c:v>41671.0</c:v>
                </c:pt>
                <c:pt idx="3">
                  <c:v>41699.0</c:v>
                </c:pt>
                <c:pt idx="4">
                  <c:v>41730.0</c:v>
                </c:pt>
                <c:pt idx="5">
                  <c:v>41760.0</c:v>
                </c:pt>
                <c:pt idx="6">
                  <c:v>41791.0</c:v>
                </c:pt>
                <c:pt idx="7">
                  <c:v>41821.0</c:v>
                </c:pt>
                <c:pt idx="8">
                  <c:v>41852.0</c:v>
                </c:pt>
                <c:pt idx="9">
                  <c:v>41883.0</c:v>
                </c:pt>
                <c:pt idx="10">
                  <c:v>41913.0</c:v>
                </c:pt>
                <c:pt idx="11">
                  <c:v>41944.0</c:v>
                </c:pt>
                <c:pt idx="12">
                  <c:v>41974.0</c:v>
                </c:pt>
              </c:numCache>
            </c:numRef>
          </c:cat>
          <c:val>
            <c:numRef>
              <c:f>Доля!$C$17:$C$29</c:f>
              <c:numCache>
                <c:formatCode>0%</c:formatCode>
                <c:ptCount val="13"/>
                <c:pt idx="0">
                  <c:v>0.333834258318741</c:v>
                </c:pt>
                <c:pt idx="1">
                  <c:v>0.360891300247727</c:v>
                </c:pt>
                <c:pt idx="2">
                  <c:v>0.364964903189387</c:v>
                </c:pt>
                <c:pt idx="3">
                  <c:v>0.37671833046601</c:v>
                </c:pt>
                <c:pt idx="4">
                  <c:v>0.384183065081841</c:v>
                </c:pt>
                <c:pt idx="5">
                  <c:v>0.399540909737283</c:v>
                </c:pt>
                <c:pt idx="6">
                  <c:v>0.411091193510413</c:v>
                </c:pt>
                <c:pt idx="7">
                  <c:v>0.432938955663605</c:v>
                </c:pt>
                <c:pt idx="8">
                  <c:v>0.445528099805591</c:v>
                </c:pt>
                <c:pt idx="9">
                  <c:v>0.456484956226948</c:v>
                </c:pt>
                <c:pt idx="10">
                  <c:v>0.45900127629348</c:v>
                </c:pt>
                <c:pt idx="11">
                  <c:v>0.47369830779897</c:v>
                </c:pt>
                <c:pt idx="12">
                  <c:v>0.48095429728693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Доля!$D$1</c:f>
              <c:strCache>
                <c:ptCount val="1"/>
                <c:pt idx="0">
                  <c:v>Mail.Ru</c:v>
                </c:pt>
              </c:strCache>
            </c:strRef>
          </c:tx>
          <c:spPr>
            <a:ln w="28575" cap="flat" cmpd="sng" algn="ctr">
              <a:solidFill>
                <a:srgbClr val="2479D6"/>
              </a:solidFill>
              <a:prstDash val="solid"/>
            </a:ln>
            <a:effectLst/>
          </c:spPr>
          <c:marker>
            <c:symbol val="none"/>
          </c:marker>
          <c:cat>
            <c:numRef>
              <c:f>Доля!$A$17:$A$29</c:f>
              <c:numCache>
                <c:formatCode>mmm\-yy</c:formatCode>
                <c:ptCount val="13"/>
                <c:pt idx="0">
                  <c:v>41609.0</c:v>
                </c:pt>
                <c:pt idx="1">
                  <c:v>41640.0</c:v>
                </c:pt>
                <c:pt idx="2">
                  <c:v>41671.0</c:v>
                </c:pt>
                <c:pt idx="3">
                  <c:v>41699.0</c:v>
                </c:pt>
                <c:pt idx="4">
                  <c:v>41730.0</c:v>
                </c:pt>
                <c:pt idx="5">
                  <c:v>41760.0</c:v>
                </c:pt>
                <c:pt idx="6">
                  <c:v>41791.0</c:v>
                </c:pt>
                <c:pt idx="7">
                  <c:v>41821.0</c:v>
                </c:pt>
                <c:pt idx="8">
                  <c:v>41852.0</c:v>
                </c:pt>
                <c:pt idx="9">
                  <c:v>41883.0</c:v>
                </c:pt>
                <c:pt idx="10">
                  <c:v>41913.0</c:v>
                </c:pt>
                <c:pt idx="11">
                  <c:v>41944.0</c:v>
                </c:pt>
                <c:pt idx="12">
                  <c:v>41974.0</c:v>
                </c:pt>
              </c:numCache>
            </c:numRef>
          </c:cat>
          <c:val>
            <c:numRef>
              <c:f>Доля!$D$17:$D$29</c:f>
              <c:numCache>
                <c:formatCode>0%</c:formatCode>
                <c:ptCount val="13"/>
                <c:pt idx="0">
                  <c:v>0.132784147284198</c:v>
                </c:pt>
                <c:pt idx="1">
                  <c:v>0.14581810915985</c:v>
                </c:pt>
                <c:pt idx="2">
                  <c:v>0.146347580735687</c:v>
                </c:pt>
                <c:pt idx="3">
                  <c:v>0.150309403701058</c:v>
                </c:pt>
                <c:pt idx="4">
                  <c:v>0.143875901386206</c:v>
                </c:pt>
                <c:pt idx="5">
                  <c:v>0.149179645978145</c:v>
                </c:pt>
                <c:pt idx="6">
                  <c:v>0.148170099996917</c:v>
                </c:pt>
                <c:pt idx="7">
                  <c:v>0.155107803748011</c:v>
                </c:pt>
                <c:pt idx="8">
                  <c:v>0.159544902298021</c:v>
                </c:pt>
                <c:pt idx="9">
                  <c:v>0.169236924001907</c:v>
                </c:pt>
                <c:pt idx="10">
                  <c:v>0.173645898921033</c:v>
                </c:pt>
                <c:pt idx="11">
                  <c:v>0.183188867171294</c:v>
                </c:pt>
                <c:pt idx="12">
                  <c:v>0.187709299643728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765288"/>
        <c:axId val="-2123762184"/>
      </c:lineChart>
      <c:dateAx>
        <c:axId val="-2123765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pPr>
            <a:endParaRPr lang="ru-RU"/>
          </a:p>
        </c:txPr>
        <c:crossAx val="-2123762184"/>
        <c:crosses val="autoZero"/>
        <c:auto val="1"/>
        <c:lblOffset val="100"/>
        <c:baseTimeUnit val="months"/>
      </c:dateAx>
      <c:valAx>
        <c:axId val="-2123762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defRPr>
            </a:pPr>
            <a:endParaRPr lang="ru-RU"/>
          </a:p>
        </c:txPr>
        <c:crossAx val="-2123765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DBDA-D78A-634D-9F86-AACF62D1338A}" type="datetimeFigureOut">
              <a:rPr lang="ru-RU" smtClean="0"/>
              <a:t>28.08.15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69EEB-80BC-B04E-BDA4-443A598F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70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C5683-7C32-9440-807D-055425430F78}" type="datetimeFigureOut">
              <a:rPr lang="ru-RU" smtClean="0"/>
              <a:t>28.08.15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5ED36-1DF5-AC44-83E9-AEB126015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5ED36-1DF5-AC44-83E9-AEB126015C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4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5ED36-1DF5-AC44-83E9-AEB126015C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0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venir"/>
              <a:cs typeface="Avenir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120" y="8685632"/>
            <a:ext cx="2972280" cy="4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hangingPunct="0"/>
            <a:fld id="{3A6FC868-1FB7-4A10-8C6F-8814213F7CD4}" type="slidenum">
              <a:rPr lang="ru-RU" altLang="ru-RU" smtClean="0">
                <a:cs typeface="+mn-cs"/>
              </a:rPr>
              <a:pPr hangingPunct="0"/>
              <a:t>10</a:t>
            </a:fld>
            <a:endParaRPr lang="ru-RU" altLang="ru-RU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0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звание 9"/>
          <p:cNvSpPr>
            <a:spLocks noGrp="1"/>
          </p:cNvSpPr>
          <p:nvPr>
            <p:ph type="title" hasCustomPrompt="1"/>
          </p:nvPr>
        </p:nvSpPr>
        <p:spPr>
          <a:xfrm>
            <a:off x="0" y="2864701"/>
            <a:ext cx="12192000" cy="742463"/>
          </a:xfrm>
        </p:spPr>
        <p:txBody>
          <a:bodyPr/>
          <a:lstStyle>
            <a:lvl1pPr>
              <a:defRPr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9" name="Изображение 18" descr="logo-myc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77" y="3895595"/>
            <a:ext cx="1938384" cy="6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57164" y="1446245"/>
            <a:ext cx="11464972" cy="4733893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0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л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 hasCustomPrompt="1"/>
          </p:nvPr>
        </p:nvSpPr>
        <p:spPr>
          <a:xfrm>
            <a:off x="480896" y="419186"/>
            <a:ext cx="11196295" cy="597103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kern="1200" spc="-160" baseline="0">
                <a:solidFill>
                  <a:srgbClr val="E51222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Расскажите, </a:t>
            </a:r>
            <a:br>
              <a:rPr lang="ru-RU" dirty="0" smtClean="0"/>
            </a:br>
            <a:r>
              <a:rPr lang="ru-RU" dirty="0" smtClean="0"/>
              <a:t>что вас беспокоит?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95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ол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 hasCustomPrompt="1"/>
          </p:nvPr>
        </p:nvSpPr>
        <p:spPr>
          <a:xfrm>
            <a:off x="0" y="862395"/>
            <a:ext cx="12192000" cy="359069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0" kern="1200" spc="0" baseline="0">
                <a:solidFill>
                  <a:srgbClr val="E51222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65 000 000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0" hasCustomPrompt="1"/>
          </p:nvPr>
        </p:nvSpPr>
        <p:spPr>
          <a:xfrm>
            <a:off x="0" y="4939130"/>
            <a:ext cx="12192000" cy="9874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E51222"/>
                </a:solidFill>
              </a:defRPr>
            </a:lvl1pPr>
          </a:lstStyle>
          <a:p>
            <a:pPr lvl="0"/>
            <a:r>
              <a:rPr lang="ru-RU" dirty="0" smtClean="0"/>
              <a:t>Текст факта</a:t>
            </a:r>
          </a:p>
        </p:txBody>
      </p:sp>
    </p:spTree>
    <p:extLst>
      <p:ext uri="{BB962C8B-B14F-4D97-AF65-F5344CB8AC3E}">
        <p14:creationId xmlns:p14="http://schemas.microsoft.com/office/powerpoint/2010/main" val="188181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6960096" y="1453444"/>
            <a:ext cx="4672244" cy="472034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567213" y="1458231"/>
            <a:ext cx="6121454" cy="4718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47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213" y="1458231"/>
            <a:ext cx="11048326" cy="4718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43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57164" y="1446245"/>
            <a:ext cx="11464972" cy="4733893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94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ол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7"/>
          <p:cNvSpPr>
            <a:spLocks noGrp="1"/>
          </p:cNvSpPr>
          <p:nvPr>
            <p:ph type="title" hasCustomPrompt="1"/>
          </p:nvPr>
        </p:nvSpPr>
        <p:spPr>
          <a:xfrm>
            <a:off x="480896" y="419186"/>
            <a:ext cx="11196295" cy="597103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kern="1200" spc="-160" baseline="0">
                <a:solidFill>
                  <a:srgbClr val="2E2E2E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Расскажите, </a:t>
            </a:r>
            <a:br>
              <a:rPr lang="ru-RU" dirty="0" smtClean="0"/>
            </a:br>
            <a:r>
              <a:rPr lang="ru-RU" dirty="0" smtClean="0"/>
              <a:t>что вас беспокоит?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0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ол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 hasCustomPrompt="1"/>
          </p:nvPr>
        </p:nvSpPr>
        <p:spPr>
          <a:xfrm>
            <a:off x="0" y="862395"/>
            <a:ext cx="12192000" cy="359069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0" kern="1200" spc="0" baseline="0">
                <a:solidFill>
                  <a:srgbClr val="535353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65 000 000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0" hasCustomPrompt="1"/>
          </p:nvPr>
        </p:nvSpPr>
        <p:spPr>
          <a:xfrm>
            <a:off x="0" y="4939130"/>
            <a:ext cx="12192000" cy="9874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535353"/>
                </a:solidFill>
              </a:defRPr>
            </a:lvl1pPr>
          </a:lstStyle>
          <a:p>
            <a:pPr lvl="0"/>
            <a:r>
              <a:rPr lang="ru-RU" dirty="0" smtClean="0"/>
              <a:t>Текст факта</a:t>
            </a:r>
          </a:p>
        </p:txBody>
      </p:sp>
    </p:spTree>
    <p:extLst>
      <p:ext uri="{BB962C8B-B14F-4D97-AF65-F5344CB8AC3E}">
        <p14:creationId xmlns:p14="http://schemas.microsoft.com/office/powerpoint/2010/main" val="162350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6976935" y="1458667"/>
            <a:ext cx="4657453" cy="47151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/>
          </p:nvPr>
        </p:nvSpPr>
        <p:spPr>
          <a:xfrm>
            <a:off x="567213" y="1458231"/>
            <a:ext cx="6121454" cy="4718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73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звание 9"/>
          <p:cNvSpPr>
            <a:spLocks noGrp="1"/>
          </p:cNvSpPr>
          <p:nvPr>
            <p:ph type="title" hasCustomPrompt="1"/>
          </p:nvPr>
        </p:nvSpPr>
        <p:spPr>
          <a:xfrm>
            <a:off x="0" y="2864701"/>
            <a:ext cx="12192000" cy="742463"/>
          </a:xfrm>
        </p:spPr>
        <p:txBody>
          <a:bodyPr/>
          <a:lstStyle>
            <a:lvl1pPr>
              <a:defRPr baseline="0"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19" name="Изображение 18" descr="logo-myc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77" y="3895595"/>
            <a:ext cx="1938384" cy="6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0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звание 9"/>
          <p:cNvSpPr>
            <a:spLocks noGrp="1"/>
          </p:cNvSpPr>
          <p:nvPr>
            <p:ph type="title" hasCustomPrompt="1"/>
          </p:nvPr>
        </p:nvSpPr>
        <p:spPr>
          <a:xfrm>
            <a:off x="0" y="2864701"/>
            <a:ext cx="12192000" cy="742463"/>
          </a:xfrm>
        </p:spPr>
        <p:txBody>
          <a:bodyPr/>
          <a:lstStyle>
            <a:lvl1pPr>
              <a:defRPr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9" name="Изображение 18" descr="logo-myco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77" y="3895595"/>
            <a:ext cx="1938384" cy="6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67213" y="1458231"/>
            <a:ext cx="11048326" cy="47187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8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52"/>
            <a:ext cx="12192000" cy="1039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  <p:pic>
        <p:nvPicPr>
          <p:cNvPr id="8" name="Изображение 7" descr="logo-myco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64" y="6319724"/>
            <a:ext cx="1168186" cy="3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03" r:id="rId3"/>
    <p:sldLayoutId id="2147483690" r:id="rId4"/>
    <p:sldLayoutId id="2147483692" r:id="rId5"/>
    <p:sldLayoutId id="2147483684" r:id="rId6"/>
    <p:sldLayoutId id="2147483702" r:id="rId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rgbClr val="2E2E2E"/>
          </a:solidFill>
          <a:latin typeface="Open Sans Semibold"/>
          <a:ea typeface="+mj-ea"/>
          <a:cs typeface="Open Sans Semibol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2E2E2E"/>
          </a:solidFill>
          <a:latin typeface="Open Sans Light"/>
          <a:ea typeface="+mn-ea"/>
          <a:cs typeface="Open Sans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2E2E"/>
          </a:solidFill>
          <a:latin typeface="Open Sans Light"/>
          <a:ea typeface="+mn-ea"/>
          <a:cs typeface="Open Sans Light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2E2E2E"/>
          </a:solidFill>
          <a:latin typeface="Open Sans Light"/>
          <a:ea typeface="+mn-ea"/>
          <a:cs typeface="Open Sans Light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Open Sans Light"/>
          <a:ea typeface="+mn-ea"/>
          <a:cs typeface="Open Sans Light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Open Sans Light"/>
          <a:ea typeface="+mn-ea"/>
          <a:cs typeface="Open Sans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52"/>
            <a:ext cx="12192000" cy="1039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Изображение 7" descr="logo-mycom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64" y="6319724"/>
            <a:ext cx="1168186" cy="393628"/>
          </a:xfrm>
          <a:prstGeom prst="rect">
            <a:avLst/>
          </a:prstGeom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364" y="6329251"/>
            <a:ext cx="10096807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pc="6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название источника, месяц год (страна, выборка), единица измерения.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1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4" r:id="rId3"/>
    <p:sldLayoutId id="2147483697" r:id="rId4"/>
    <p:sldLayoutId id="2147483699" r:id="rId5"/>
    <p:sldLayoutId id="2147483700" r:id="rId6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rgbClr val="E51222"/>
          </a:solidFill>
          <a:latin typeface="Open Sans Semibold"/>
          <a:ea typeface="+mj-ea"/>
          <a:cs typeface="Open Sans Semibol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2E2E2E"/>
          </a:solidFill>
          <a:latin typeface="Open Sans Light"/>
          <a:ea typeface="+mn-ea"/>
          <a:cs typeface="Open Sans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2E2E"/>
          </a:solidFill>
          <a:latin typeface="Open Sans Light"/>
          <a:ea typeface="+mn-ea"/>
          <a:cs typeface="Open Sans Light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2E2E2E"/>
          </a:solidFill>
          <a:latin typeface="Open Sans Light"/>
          <a:ea typeface="+mn-ea"/>
          <a:cs typeface="Open Sans Light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Open Sans Light"/>
          <a:ea typeface="+mn-ea"/>
          <a:cs typeface="Open Sans Light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Open Sans Light"/>
          <a:ea typeface="+mn-ea"/>
          <a:cs typeface="Open Sans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1499606"/>
            <a:ext cx="12192000" cy="18238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Сегмент страхования 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 err="1" smtClean="0">
                <a:solidFill>
                  <a:srgbClr val="FF0000"/>
                </a:solidFill>
              </a:rPr>
              <a:t>таргетированной</a:t>
            </a:r>
            <a:r>
              <a:rPr lang="ru-RU" sz="4000" b="1" dirty="0" smtClean="0">
                <a:solidFill>
                  <a:srgbClr val="FF0000"/>
                </a:solidFill>
              </a:rPr>
              <a:t> рекламе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427" y="3746184"/>
            <a:ext cx="1324080" cy="7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1047749" y="193675"/>
            <a:ext cx="100774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alibri" panose="020F0502020204030204" pitchFamily="34" charset="0"/>
              </a:rPr>
              <a:t>Мобильная аудитория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alibri" panose="020F0502020204030204" pitchFamily="34" charset="0"/>
              </a:rPr>
              <a:t>Динамика </a:t>
            </a:r>
            <a:r>
              <a:rPr lang="ru-RU" sz="2400" b="1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alibri" panose="020F0502020204030204" pitchFamily="34" charset="0"/>
              </a:rPr>
              <a:t>пользования</a:t>
            </a:r>
            <a:r>
              <a:rPr lang="ru-RU" sz="2400" b="1" baseline="300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alibri" panose="020F0502020204030204" pitchFamily="34" charset="0"/>
              </a:rPr>
              <a:t>1</a:t>
            </a:r>
            <a:endParaRPr lang="ru-RU" sz="2400" b="1" baseline="300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17543" y="1839743"/>
            <a:ext cx="8536132" cy="3755175"/>
            <a:chOff x="215900" y="759964"/>
            <a:chExt cx="6325038" cy="2796036"/>
          </a:xfrm>
        </p:grpSpPr>
        <p:graphicFrame>
          <p:nvGraphicFramePr>
            <p:cNvPr id="1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6982186"/>
                </p:ext>
              </p:extLst>
            </p:nvPr>
          </p:nvGraphicFramePr>
          <p:xfrm>
            <a:off x="215900" y="759964"/>
            <a:ext cx="4937672" cy="27960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6" name="Изображение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850" y="1055478"/>
              <a:ext cx="491548" cy="491548"/>
            </a:xfrm>
            <a:prstGeom prst="rect">
              <a:avLst/>
            </a:prstGeom>
          </p:spPr>
        </p:pic>
        <p:pic>
          <p:nvPicPr>
            <p:cNvPr id="17" name="Изображение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6850" y="1822248"/>
              <a:ext cx="491548" cy="491548"/>
            </a:xfrm>
            <a:prstGeom prst="rect">
              <a:avLst/>
            </a:prstGeom>
          </p:spPr>
        </p:pic>
        <p:pic>
          <p:nvPicPr>
            <p:cNvPr id="18" name="Изображение 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6850" y="2597004"/>
              <a:ext cx="491548" cy="491548"/>
            </a:xfrm>
            <a:prstGeom prst="rect">
              <a:avLst/>
            </a:prstGeom>
          </p:spPr>
        </p:pic>
        <p:sp>
          <p:nvSpPr>
            <p:cNvPr id="19" name="Прямоугольник 16"/>
            <p:cNvSpPr>
              <a:spLocks noChangeArrowheads="1"/>
            </p:cNvSpPr>
            <p:nvPr/>
          </p:nvSpPr>
          <p:spPr bwMode="auto">
            <a:xfrm>
              <a:off x="5936554" y="1128596"/>
              <a:ext cx="603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158DE1"/>
                  </a:solidFill>
                  <a:latin typeface="+mn-lt"/>
                </a:rPr>
                <a:t>50%</a:t>
              </a:r>
              <a:endParaRPr lang="ru-RU" altLang="ru-RU" b="1" dirty="0">
                <a:solidFill>
                  <a:srgbClr val="158DE1"/>
                </a:solidFill>
                <a:latin typeface="+mn-lt"/>
              </a:endParaRPr>
            </a:p>
          </p:txBody>
        </p:sp>
        <p:sp>
          <p:nvSpPr>
            <p:cNvPr id="20" name="Прямоугольник 16"/>
            <p:cNvSpPr>
              <a:spLocks noChangeArrowheads="1"/>
            </p:cNvSpPr>
            <p:nvPr/>
          </p:nvSpPr>
          <p:spPr bwMode="auto">
            <a:xfrm>
              <a:off x="5937189" y="1888009"/>
              <a:ext cx="603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158DE1"/>
                  </a:solidFill>
                  <a:latin typeface="+mn-lt"/>
                </a:rPr>
                <a:t>48%</a:t>
              </a:r>
              <a:endParaRPr lang="ru-RU" altLang="ru-RU" b="1" dirty="0">
                <a:solidFill>
                  <a:srgbClr val="158DE1"/>
                </a:solidFill>
                <a:latin typeface="+mn-lt"/>
              </a:endParaRPr>
            </a:p>
          </p:txBody>
        </p:sp>
        <p:sp>
          <p:nvSpPr>
            <p:cNvPr id="21" name="Прямоугольник 16"/>
            <p:cNvSpPr>
              <a:spLocks noChangeArrowheads="1"/>
            </p:cNvSpPr>
            <p:nvPr/>
          </p:nvSpPr>
          <p:spPr bwMode="auto">
            <a:xfrm>
              <a:off x="5928398" y="2671909"/>
              <a:ext cx="603749" cy="27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158DE1"/>
                  </a:solidFill>
                  <a:latin typeface="+mn-lt"/>
                </a:rPr>
                <a:t>19%</a:t>
              </a:r>
              <a:r>
                <a:rPr lang="ru-RU" altLang="ru-RU" b="1" baseline="30000" dirty="0">
                  <a:solidFill>
                    <a:srgbClr val="158DE1"/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0628" y="6185565"/>
            <a:ext cx="2903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Источник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Liveinternet,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декабрь 2014</a:t>
            </a: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Мобильные пользователи портала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Mail.Ru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621" y="2270252"/>
            <a:ext cx="2344906" cy="16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766" y="2221254"/>
            <a:ext cx="2292101" cy="16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304" y="2305661"/>
            <a:ext cx="1671242" cy="1432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7" y="2251718"/>
            <a:ext cx="1706739" cy="1645784"/>
          </a:xfrm>
          <a:prstGeom prst="rect">
            <a:avLst/>
          </a:prstGeom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1047749" y="174625"/>
            <a:ext cx="100774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alibri" panose="020F0502020204030204" pitchFamily="34" charset="0"/>
              </a:rPr>
              <a:t>Аудитория</a:t>
            </a:r>
            <a:endParaRPr lang="ru-RU" sz="44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749" y="4125239"/>
            <a:ext cx="360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A3A3A"/>
                </a:solidFill>
                <a:latin typeface="Open Sans Semibold"/>
              </a:rPr>
              <a:t>36 000 000</a:t>
            </a:r>
            <a:endParaRPr lang="ru-RU" sz="24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4125239"/>
            <a:ext cx="296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A3A3A"/>
                </a:solidFill>
                <a:latin typeface="Open Sans Semibold"/>
              </a:rPr>
              <a:t>58</a:t>
            </a:r>
            <a:r>
              <a:rPr lang="ru-RU" sz="2400" dirty="0" smtClean="0">
                <a:solidFill>
                  <a:srgbClr val="3A3A3A"/>
                </a:solidFill>
                <a:latin typeface="Open Sans Semibold"/>
              </a:rPr>
              <a:t> </a:t>
            </a:r>
            <a:r>
              <a:rPr lang="en-US" sz="2400" dirty="0" smtClean="0">
                <a:solidFill>
                  <a:srgbClr val="3A3A3A"/>
                </a:solidFill>
                <a:latin typeface="Open Sans Semibold"/>
              </a:rPr>
              <a:t>000</a:t>
            </a:r>
            <a:r>
              <a:rPr lang="ru-RU" sz="2400" dirty="0" smtClean="0">
                <a:solidFill>
                  <a:srgbClr val="3A3A3A"/>
                </a:solidFill>
                <a:latin typeface="Open Sans Semibold"/>
              </a:rPr>
              <a:t> 000</a:t>
            </a:r>
            <a:endParaRPr lang="ru-RU" sz="24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2550" y="412523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A3A3A"/>
                </a:solidFill>
                <a:latin typeface="Open Sans Semibold"/>
              </a:rPr>
              <a:t>16 000 000</a:t>
            </a:r>
          </a:p>
        </p:txBody>
      </p:sp>
      <p:sp>
        <p:nvSpPr>
          <p:cNvPr id="17" name="Нижний колонтитул 3"/>
          <p:cNvSpPr txBox="1">
            <a:spLocks/>
          </p:cNvSpPr>
          <p:nvPr/>
        </p:nvSpPr>
        <p:spPr>
          <a:xfrm>
            <a:off x="1047597" y="6308960"/>
            <a:ext cx="9391804" cy="251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kern="1200" spc="60">
                <a:solidFill>
                  <a:schemeClr val="tx1">
                    <a:tint val="75000"/>
                  </a:schemeClr>
                </a:solidFill>
                <a:latin typeface="Open Sans Semibold"/>
                <a:ea typeface="+mn-ea"/>
                <a:cs typeface="Open Sans Semi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Источник:</a:t>
            </a:r>
            <a:r>
              <a:rPr lang="en-US" sz="1100" dirty="0" smtClean="0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100" dirty="0" smtClean="0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«По </a:t>
            </a:r>
            <a:r>
              <a:rPr lang="ru-RU" sz="1100" dirty="0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внутренним данным </a:t>
            </a:r>
            <a:r>
              <a:rPr lang="ru-RU" sz="1100" dirty="0" err="1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Mail.Ru</a:t>
            </a:r>
            <a:r>
              <a:rPr lang="ru-RU" sz="1100" dirty="0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100" dirty="0" err="1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Group</a:t>
            </a:r>
            <a:r>
              <a:rPr lang="ru-RU" sz="1100" dirty="0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 </a:t>
            </a:r>
            <a:r>
              <a:rPr lang="ru-RU" sz="1100" dirty="0" err="1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ВКонтакте</a:t>
            </a:r>
            <a:r>
              <a:rPr lang="ru-RU" sz="1100" dirty="0">
                <a:solidFill>
                  <a:srgbClr val="3A3A3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8697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047749" y="165100"/>
            <a:ext cx="10077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Нативный</a:t>
            </a:r>
            <a:r>
              <a:rPr lang="ru-RU" sz="4000" b="1" dirty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4000" b="1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формат – кейсы.</a:t>
            </a:r>
            <a:endParaRPr lang="ru-RU" sz="2400" b="1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0" y="1510534"/>
            <a:ext cx="2977020" cy="465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37" y="1507338"/>
            <a:ext cx="3047407" cy="46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41" y="1504917"/>
            <a:ext cx="3053348" cy="467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4556" y="104422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 2,43%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17067" y="10131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 1,65%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169400" y="1041400"/>
            <a:ext cx="8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CTR 5%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047749" y="165100"/>
            <a:ext cx="10077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Нативный</a:t>
            </a:r>
            <a:r>
              <a:rPr lang="ru-RU" sz="4000" b="1" dirty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4000" b="1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формат – </a:t>
            </a:r>
            <a:r>
              <a:rPr lang="en-US" sz="4000" b="1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VK</a:t>
            </a:r>
            <a:r>
              <a:rPr lang="ru-RU" sz="4000" b="1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ru-RU" sz="2400" b="1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Изображение 1" descr="v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90" y="1269991"/>
            <a:ext cx="3049147" cy="543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4982" y="858765"/>
            <a:ext cx="316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Средний</a:t>
            </a:r>
            <a:r>
              <a:rPr lang="en-US" dirty="0" smtClean="0"/>
              <a:t> </a:t>
            </a:r>
            <a:r>
              <a:rPr lang="ru-RU" dirty="0" smtClean="0"/>
              <a:t>по формату </a:t>
            </a:r>
            <a:r>
              <a:rPr lang="en-US" dirty="0" smtClean="0"/>
              <a:t>CTR 1.4%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86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9373" y="1729277"/>
            <a:ext cx="11111119" cy="1594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Опыт рекламодателей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17" y="3732674"/>
            <a:ext cx="1324080" cy="7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5-08-27 в 17.4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2649806"/>
          </a:xfrm>
          <a:prstGeom prst="rect">
            <a:avLst/>
          </a:prstGeom>
        </p:spPr>
      </p:pic>
      <p:pic>
        <p:nvPicPr>
          <p:cNvPr id="5" name="Picture 4" descr="Снимок экрана 2015-08-27 в 17.4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241300"/>
            <a:ext cx="3213100" cy="2643447"/>
          </a:xfrm>
          <a:prstGeom prst="rect">
            <a:avLst/>
          </a:prstGeom>
        </p:spPr>
      </p:pic>
      <p:pic>
        <p:nvPicPr>
          <p:cNvPr id="8" name="Picture 7" descr="Снимок экрана 2015-08-27 в 17.46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44500"/>
            <a:ext cx="3276600" cy="2579171"/>
          </a:xfrm>
          <a:prstGeom prst="rect">
            <a:avLst/>
          </a:prstGeom>
        </p:spPr>
      </p:pic>
      <p:pic>
        <p:nvPicPr>
          <p:cNvPr id="9" name="Picture 8" descr="Снимок экрана 2015-08-27 в 17.50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7300"/>
            <a:ext cx="3275801" cy="2717799"/>
          </a:xfrm>
          <a:prstGeom prst="rect">
            <a:avLst/>
          </a:prstGeom>
        </p:spPr>
      </p:pic>
      <p:pic>
        <p:nvPicPr>
          <p:cNvPr id="10" name="Picture 9" descr="Снимок экрана 2015-08-27 в 17.54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3486150"/>
            <a:ext cx="3086100" cy="1153140"/>
          </a:xfrm>
          <a:prstGeom prst="rect">
            <a:avLst/>
          </a:prstGeom>
        </p:spPr>
      </p:pic>
      <p:pic>
        <p:nvPicPr>
          <p:cNvPr id="11" name="Picture 10" descr="Снимок экрана 2015-08-27 в 17.54.5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3670300"/>
            <a:ext cx="2768600" cy="1107440"/>
          </a:xfrm>
          <a:prstGeom prst="rect">
            <a:avLst/>
          </a:prstGeom>
        </p:spPr>
      </p:pic>
      <p:pic>
        <p:nvPicPr>
          <p:cNvPr id="12" name="Picture 11" descr="Снимок экрана 2015-08-27 в 17.54.5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5257800"/>
            <a:ext cx="2806700" cy="10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ida\works\prezentacia\My_target\inf\myTarge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989206"/>
            <a:ext cx="4305300" cy="26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838700"/>
            <a:ext cx="1219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Яков </a:t>
            </a:r>
            <a:r>
              <a:rPr lang="ru-RU" dirty="0" err="1"/>
              <a:t>Пейсахзон</a:t>
            </a:r>
            <a:endParaRPr lang="ru-RU" dirty="0"/>
          </a:p>
          <a:p>
            <a:pPr algn="ctr"/>
            <a:r>
              <a:rPr lang="ru-RU" dirty="0"/>
              <a:t>Руководитель по работе с клиентами мобильного департамента</a:t>
            </a:r>
          </a:p>
          <a:p>
            <a:pPr algn="ctr"/>
            <a:r>
              <a:rPr lang="ru-RU" dirty="0" err="1"/>
              <a:t>Mail.Ru</a:t>
            </a:r>
            <a:r>
              <a:rPr lang="ru-RU" dirty="0"/>
              <a:t> </a:t>
            </a:r>
            <a:r>
              <a:rPr lang="ru-RU" dirty="0" err="1"/>
              <a:t>Group</a:t>
            </a:r>
            <a:endParaRPr lang="ru-RU" dirty="0"/>
          </a:p>
          <a:p>
            <a:pPr algn="ctr"/>
            <a:r>
              <a:rPr lang="ru-RU" dirty="0"/>
              <a:t>Тел.: +7 (909)-902-4980</a:t>
            </a:r>
          </a:p>
          <a:p>
            <a:pPr algn="ctr"/>
            <a:r>
              <a:rPr lang="ru-RU" dirty="0" err="1"/>
              <a:t>Skype</a:t>
            </a:r>
            <a:r>
              <a:rPr lang="ru-RU" dirty="0"/>
              <a:t>: </a:t>
            </a:r>
            <a:r>
              <a:rPr lang="ru-RU" dirty="0" err="1"/>
              <a:t>peysahzon</a:t>
            </a:r>
            <a:endParaRPr lang="ru-RU" dirty="0"/>
          </a:p>
          <a:p>
            <a:pPr algn="ctr"/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ru-RU" dirty="0" err="1"/>
              <a:t>y.peysahzon@corp.mail.ru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8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94" y="0"/>
            <a:ext cx="10322057" cy="605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84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нимок экрана 2015-04-15 в 14.1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2" y="0"/>
            <a:ext cx="10874917" cy="61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/>
        </p:nvSpPr>
        <p:spPr>
          <a:xfrm>
            <a:off x="0" y="6498010"/>
            <a:ext cx="10096807" cy="2519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согласно статистике проекта  </a:t>
            </a:r>
            <a:r>
              <a:rPr lang="en-US" dirty="0" err="1" smtClean="0"/>
              <a:t>myTarget</a:t>
            </a:r>
            <a:r>
              <a:rPr lang="en-US" dirty="0" smtClean="0"/>
              <a:t> (</a:t>
            </a:r>
            <a:r>
              <a:rPr lang="ru-RU" dirty="0" smtClean="0"/>
              <a:t>июнь</a:t>
            </a:r>
            <a:r>
              <a:rPr lang="en-US" dirty="0" smtClean="0"/>
              <a:t> 2015)</a:t>
            </a:r>
            <a:endParaRPr lang="ru-RU" dirty="0"/>
          </a:p>
        </p:txBody>
      </p:sp>
      <p:pic>
        <p:nvPicPr>
          <p:cNvPr id="10" name="Picture 9" descr="Снимок экрана 2015-06-29 в 18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36" y="1134837"/>
            <a:ext cx="9571339" cy="384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9373" y="1729277"/>
            <a:ext cx="11111119" cy="1594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Инструментарий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для выбора целевой аудитории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17" y="3732674"/>
            <a:ext cx="1324080" cy="7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0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Lida\works\prezentacia\My_target\inf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6" y="1795060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Lida\works\prezentacia\My_target\inf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4" y="1805391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Lida\works\prezentacia\My_target\inf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62" y="1805391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Lida\works\prezentacia\My_target\inf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65" y="1800225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Lida\works\prezentacia\My_target\inf\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8" y="1805391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:\Lida\works\prezentacia\My_target\inf\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86" y="1805391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Lida\works\prezentacia\My_target\inf\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764" y="1800225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:\Lida\works\prezentacia\My_target\inf\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6" y="4152706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E:\Lida\works\prezentacia\My_target\inf\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4" y="4163037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E:\Lida\works\prezentacia\My_target\inf\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62" y="4152706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E:\Lida\works\prezentacia\My_target\inf\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70" y="4152706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E:\Lida\works\prezentacia\My_target\inf\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48" y="4152706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E:\Lida\works\prezentacia\My_target\inf\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86" y="4152706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E:\Lida\works\prezentacia\My_target\inf\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94" y="4152706"/>
            <a:ext cx="1101798" cy="11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224" y="22152"/>
            <a:ext cx="10096501" cy="103913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3A3A3A"/>
                </a:solidFill>
              </a:rPr>
              <a:t>Ключевые </a:t>
            </a:r>
            <a:r>
              <a:rPr lang="ru-RU" sz="4000" dirty="0" err="1" smtClean="0">
                <a:solidFill>
                  <a:srgbClr val="3A3A3A"/>
                </a:solidFill>
              </a:rPr>
              <a:t>таргетинги</a:t>
            </a:r>
            <a:endParaRPr lang="ru-RU" sz="4000" dirty="0">
              <a:solidFill>
                <a:srgbClr val="3A3A3A"/>
              </a:solidFill>
            </a:endParaRPr>
          </a:p>
        </p:txBody>
      </p:sp>
      <p:sp>
        <p:nvSpPr>
          <p:cNvPr id="9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A3A3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57" y="3045838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демография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7465" y="3045838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</a:t>
            </a:r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еография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1373" y="3045838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образование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5281" y="3045838"/>
            <a:ext cx="131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день рождения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9189" y="3045838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занятость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3097" y="3045838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доход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67005" y="3045838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статус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3557" y="5403484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ОС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47465" y="5403484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интересы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31373" y="5403484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сеть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5281" y="5403484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устройство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36509" y="5403484"/>
            <a:ext cx="1440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производитель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83097" y="5403484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ретаргетинг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67005" y="5403484"/>
            <a:ext cx="131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телезрители</a:t>
            </a:r>
            <a:endParaRPr lang="ru-RU" sz="1200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5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33" y="922636"/>
            <a:ext cx="5112072" cy="588663"/>
          </a:xfrm>
          <a:prstGeom prst="rect">
            <a:avLst/>
          </a:prstGeom>
        </p:spPr>
      </p:pic>
      <p:pic>
        <p:nvPicPr>
          <p:cNvPr id="2" name="Picture 1" descr="Снимок экрана 2015-08-27 в 18.01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76250"/>
            <a:ext cx="5105400" cy="1331340"/>
          </a:xfrm>
          <a:prstGeom prst="rect">
            <a:avLst/>
          </a:prstGeom>
        </p:spPr>
      </p:pic>
      <p:pic>
        <p:nvPicPr>
          <p:cNvPr id="3" name="Picture 2" descr="Снимок экрана 2015-08-27 в 18.01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1339850"/>
            <a:ext cx="3594100" cy="596900"/>
          </a:xfrm>
          <a:prstGeom prst="rect">
            <a:avLst/>
          </a:prstGeom>
        </p:spPr>
      </p:pic>
      <p:pic>
        <p:nvPicPr>
          <p:cNvPr id="6" name="Picture 5" descr="Снимок экрана 2015-08-27 в 18.06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3" y="2870200"/>
            <a:ext cx="3516936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08000" y="174626"/>
            <a:ext cx="11294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A3A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Работа с аудиторией</a:t>
            </a:r>
            <a:endParaRPr lang="ru-RU" sz="4000" b="1" dirty="0">
              <a:solidFill>
                <a:srgbClr val="3A3A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Изображение 5" descr="1b0fcfbc9dee5fa74f61b15f49212b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7" y="913731"/>
            <a:ext cx="9922711" cy="53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59373" y="1729277"/>
            <a:ext cx="11111119" cy="1594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FF0000"/>
                </a:solidFill>
              </a:rPr>
              <a:t>Мобильное размещение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17" y="3732674"/>
            <a:ext cx="1324080" cy="7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54521</TotalTime>
  <Words>145</Words>
  <Application>Microsoft Macintosh PowerPoint</Application>
  <PresentationFormat>Другой</PresentationFormat>
  <Paragraphs>48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Сегмент страхования в  в таргетированной рекламе</vt:lpstr>
      <vt:lpstr>Презентация PowerPoint</vt:lpstr>
      <vt:lpstr>Презентация PowerPoint</vt:lpstr>
      <vt:lpstr>Презентация PowerPoint</vt:lpstr>
      <vt:lpstr> Инструментарий  для выбора целевой аудитории</vt:lpstr>
      <vt:lpstr>Ключевые таргетинги</vt:lpstr>
      <vt:lpstr>Презентация PowerPoint</vt:lpstr>
      <vt:lpstr>Презентация PowerPoint</vt:lpstr>
      <vt:lpstr>Мобильное размещение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 Опыт рекламодателей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myTarget</dc:title>
  <dc:creator>Альберт Усманов</dc:creator>
  <cp:lastModifiedBy>Yakov 1</cp:lastModifiedBy>
  <cp:revision>307</cp:revision>
  <cp:lastPrinted>2015-04-15T14:20:39Z</cp:lastPrinted>
  <dcterms:created xsi:type="dcterms:W3CDTF">2014-12-23T21:43:21Z</dcterms:created>
  <dcterms:modified xsi:type="dcterms:W3CDTF">2015-08-28T06:07:12Z</dcterms:modified>
</cp:coreProperties>
</file>