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1"/>
    <p:sldMasterId id="2147483870" r:id="rId2"/>
  </p:sldMasterIdLst>
  <p:notesMasterIdLst>
    <p:notesMasterId r:id="rId34"/>
  </p:notesMasterIdLst>
  <p:handoutMasterIdLst>
    <p:handoutMasterId r:id="rId35"/>
  </p:handoutMasterIdLst>
  <p:sldIdLst>
    <p:sldId id="433" r:id="rId3"/>
    <p:sldId id="752" r:id="rId4"/>
    <p:sldId id="712" r:id="rId5"/>
    <p:sldId id="753" r:id="rId6"/>
    <p:sldId id="747" r:id="rId7"/>
    <p:sldId id="679" r:id="rId8"/>
    <p:sldId id="733" r:id="rId9"/>
    <p:sldId id="716" r:id="rId10"/>
    <p:sldId id="681" r:id="rId11"/>
    <p:sldId id="498" r:id="rId12"/>
    <p:sldId id="684" r:id="rId13"/>
    <p:sldId id="489" r:id="rId14"/>
    <p:sldId id="700" r:id="rId15"/>
    <p:sldId id="748" r:id="rId16"/>
    <p:sldId id="744" r:id="rId17"/>
    <p:sldId id="690" r:id="rId18"/>
    <p:sldId id="689" r:id="rId19"/>
    <p:sldId id="734" r:id="rId20"/>
    <p:sldId id="735" r:id="rId21"/>
    <p:sldId id="736" r:id="rId22"/>
    <p:sldId id="737" r:id="rId23"/>
    <p:sldId id="738" r:id="rId24"/>
    <p:sldId id="739" r:id="rId25"/>
    <p:sldId id="740" r:id="rId26"/>
    <p:sldId id="741" r:id="rId27"/>
    <p:sldId id="743" r:id="rId28"/>
    <p:sldId id="742" r:id="rId29"/>
    <p:sldId id="723" r:id="rId30"/>
    <p:sldId id="751" r:id="rId31"/>
    <p:sldId id="727" r:id="rId32"/>
    <p:sldId id="715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C8"/>
    <a:srgbClr val="0099FF"/>
    <a:srgbClr val="3C4652"/>
    <a:srgbClr val="384152"/>
    <a:srgbClr val="3A4450"/>
    <a:srgbClr val="669900"/>
    <a:srgbClr val="E6D0D0"/>
    <a:srgbClr val="C89898"/>
    <a:srgbClr val="E3CBCB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8978" autoAdjust="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8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Посевная</a:t>
            </a:r>
            <a:r>
              <a:rPr lang="ru-RU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площадь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млн. га*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пахотных земель, Млн. га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Южная Европа</c:v>
                </c:pt>
                <c:pt idx="1">
                  <c:v>Западная Европа</c:v>
                </c:pt>
                <c:pt idx="2">
                  <c:v>Канада</c:v>
                </c:pt>
                <c:pt idx="3">
                  <c:v>Бразилия</c:v>
                </c:pt>
                <c:pt idx="4">
                  <c:v>Россия</c:v>
                </c:pt>
                <c:pt idx="5">
                  <c:v>Индия</c:v>
                </c:pt>
                <c:pt idx="6">
                  <c:v>США</c:v>
                </c:pt>
                <c:pt idx="7">
                  <c:v>Китай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34</c:v>
                </c:pt>
                <c:pt idx="2">
                  <c:v>45.1</c:v>
                </c:pt>
                <c:pt idx="3">
                  <c:v>61.1</c:v>
                </c:pt>
                <c:pt idx="4">
                  <c:v>121.8</c:v>
                </c:pt>
                <c:pt idx="5">
                  <c:v>158</c:v>
                </c:pt>
                <c:pt idx="6">
                  <c:v>162.6</c:v>
                </c:pt>
                <c:pt idx="7">
                  <c:v>220.2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11072"/>
        <c:axId val="37416960"/>
      </c:barChart>
      <c:catAx>
        <c:axId val="37411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7416960"/>
        <c:crosses val="autoZero"/>
        <c:auto val="1"/>
        <c:lblAlgn val="ctr"/>
        <c:lblOffset val="100"/>
        <c:noMultiLvlLbl val="0"/>
      </c:catAx>
      <c:valAx>
        <c:axId val="37416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741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премия на 1 га,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695.1</c:v>
                </c:pt>
                <c:pt idx="1">
                  <c:v>919</c:v>
                </c:pt>
                <c:pt idx="2">
                  <c:v>967.2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64992"/>
        <c:axId val="117811840"/>
      </c:barChart>
      <c:catAx>
        <c:axId val="11736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11840"/>
        <c:crosses val="autoZero"/>
        <c:auto val="1"/>
        <c:lblAlgn val="ctr"/>
        <c:lblOffset val="100"/>
        <c:noMultiLvlLbl val="0"/>
      </c:catAx>
      <c:valAx>
        <c:axId val="117811840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11736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Число заявлений об убытках, ед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669900"/>
              </a:solidFill>
              <a:ln>
                <a:solidFill>
                  <a:schemeClr val="accent1"/>
                </a:solidFill>
                <a:prstDash val="sysDash"/>
              </a:ln>
            </c:spPr>
          </c:dPt>
          <c:dLbls>
            <c:dLbl>
              <c:idx val="1"/>
              <c:layout>
                <c:manualLayout>
                  <c:x val="2.2046161537606961E-2"/>
                  <c:y val="4.1992688643060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50302957791014E-2"/>
                  <c:y val="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819</c:v>
                </c:pt>
                <c:pt idx="1">
                  <c:v>556</c:v>
                </c:pt>
                <c:pt idx="2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86944"/>
        <c:axId val="114009216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ЧС в регионах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917171596318388E-3"/>
                  <c:y val="0.1973656366223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17171596318388E-3"/>
                  <c:y val="0.18896709889377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917171596318388E-3"/>
                  <c:y val="0.15117367911501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Объем заявленных убытков*, млрд. руб.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dLbl>
              <c:idx val="0"/>
              <c:layout>
                <c:manualLayout>
                  <c:x val="1.6958585798159211E-3"/>
                  <c:y val="0.14697441025071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875757394477483E-3"/>
                  <c:y val="0.10918099047195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613030176134292E-2"/>
                  <c:y val="3.779341977875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2.6</c:v>
                </c:pt>
                <c:pt idx="2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16640"/>
        <c:axId val="114010752"/>
      </c:barChart>
      <c:catAx>
        <c:axId val="11398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4009216"/>
        <c:crosses val="autoZero"/>
        <c:auto val="1"/>
        <c:lblAlgn val="ctr"/>
        <c:lblOffset val="100"/>
        <c:noMultiLvlLbl val="0"/>
      </c:catAx>
      <c:valAx>
        <c:axId val="1140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3986944"/>
        <c:crosses val="autoZero"/>
        <c:crossBetween val="between"/>
      </c:valAx>
      <c:valAx>
        <c:axId val="1140107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crossAx val="114016640"/>
        <c:crosses val="max"/>
        <c:crossBetween val="between"/>
      </c:valAx>
      <c:catAx>
        <c:axId val="114016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01075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7688162082832115"/>
          <c:y val="0.2568332863300089"/>
          <c:w val="0.32311837917168029"/>
          <c:h val="0.4867471990291678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29093694081277E-2"/>
          <c:y val="3.6138413814587052E-2"/>
          <c:w val="0.87145060123343265"/>
          <c:h val="0.699800240060472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господдержкой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п 2012</c:v>
                </c:pt>
                <c:pt idx="1">
                  <c:v>1 п 2013 </c:v>
                </c:pt>
                <c:pt idx="2">
                  <c:v>1 п 2014</c:v>
                </c:pt>
                <c:pt idx="3">
                  <c:v>1 п 2015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5.8109869999999999</c:v>
                </c:pt>
                <c:pt idx="1">
                  <c:v>5.1017020000000004</c:v>
                </c:pt>
                <c:pt idx="2">
                  <c:v>7.7132160000000001</c:v>
                </c:pt>
                <c:pt idx="3">
                  <c:v>4.6700400000000002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господдержки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628807201091132E-3"/>
                  <c:y val="1.77747134849940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п 2012</c:v>
                </c:pt>
                <c:pt idx="1">
                  <c:v>1 п 2013 </c:v>
                </c:pt>
                <c:pt idx="2">
                  <c:v>1 п 2014</c:v>
                </c:pt>
                <c:pt idx="3">
                  <c:v>1 п 2015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1.2300469999999999</c:v>
                </c:pt>
                <c:pt idx="1">
                  <c:v>1.331081</c:v>
                </c:pt>
                <c:pt idx="2">
                  <c:v>1.109515</c:v>
                </c:pt>
                <c:pt idx="3">
                  <c:v>0.77191699999999996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82528"/>
        <c:axId val="34584064"/>
      </c:barChart>
      <c:catAx>
        <c:axId val="34582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4584064"/>
        <c:crosses val="autoZero"/>
        <c:auto val="1"/>
        <c:lblAlgn val="ctr"/>
        <c:lblOffset val="100"/>
        <c:noMultiLvlLbl val="0"/>
      </c:catAx>
      <c:valAx>
        <c:axId val="345840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4582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 отрасли АПК, млрд. $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 отрасли АПК, млн. $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Канада</c:v>
                </c:pt>
                <c:pt idx="1">
                  <c:v>Россия</c:v>
                </c:pt>
                <c:pt idx="2">
                  <c:v>Бразилия</c:v>
                </c:pt>
                <c:pt idx="3">
                  <c:v>Западная Европа</c:v>
                </c:pt>
                <c:pt idx="4">
                  <c:v>Южная Европа</c:v>
                </c:pt>
                <c:pt idx="5">
                  <c:v>Индия</c:v>
                </c:pt>
                <c:pt idx="6">
                  <c:v>Китай</c:v>
                </c:pt>
                <c:pt idx="7">
                  <c:v>США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100.5</c:v>
                </c:pt>
                <c:pt idx="1">
                  <c:v>167.6</c:v>
                </c:pt>
                <c:pt idx="2">
                  <c:v>212.2</c:v>
                </c:pt>
                <c:pt idx="3">
                  <c:v>221.2</c:v>
                </c:pt>
                <c:pt idx="4">
                  <c:v>223.2</c:v>
                </c:pt>
                <c:pt idx="5">
                  <c:v>369.1</c:v>
                </c:pt>
                <c:pt idx="6">
                  <c:v>559.5</c:v>
                </c:pt>
                <c:pt idx="7">
                  <c:v>619.1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49376"/>
        <c:axId val="30950912"/>
      </c:barChart>
      <c:catAx>
        <c:axId val="30949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0950912"/>
        <c:crosses val="autoZero"/>
        <c:auto val="1"/>
        <c:lblAlgn val="ctr"/>
        <c:lblOffset val="100"/>
        <c:noMultiLvlLbl val="0"/>
      </c:catAx>
      <c:valAx>
        <c:axId val="30950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094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34380632912742"/>
          <c:y val="6.6548237294109108E-2"/>
          <c:w val="0.55862977602108166"/>
          <c:h val="0.837944664031620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00"/>
            </a:solidFill>
          </c:spPr>
          <c:explosion val="27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7472438050618519"/>
                  <c:y val="-0.22633306761193039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не менее
80%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numFmt formatCode="0%" sourceLinked="0"/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г/п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г/п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348992"/>
        <c:axId val="117350784"/>
      </c:barChart>
      <c:catAx>
        <c:axId val="1173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350784"/>
        <c:crosses val="autoZero"/>
        <c:auto val="1"/>
        <c:lblAlgn val="ctr"/>
        <c:lblOffset val="100"/>
        <c:noMultiLvlLbl val="0"/>
      </c:catAx>
      <c:valAx>
        <c:axId val="11735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489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Агрострахование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господдержкой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02480914260749E-3"/>
          <c:y val="0.171182030093890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5425048609515404"/>
          <c:y val="0.33191709577902118"/>
          <c:w val="0.44131769046938046"/>
          <c:h val="0.610057056592182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рынке сельхозстрахования с господдержкой</c:v>
                </c:pt>
              </c:strCache>
            </c:strRef>
          </c:tx>
          <c:dPt>
            <c:idx val="1"/>
            <c:bubble3D val="0"/>
            <c:spPr>
              <a:solidFill>
                <a:srgbClr val="336699"/>
              </a:solidFill>
            </c:spPr>
          </c:dPt>
          <c:dLbls>
            <c:dLbl>
              <c:idx val="1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НСА</c:v>
                </c:pt>
                <c:pt idx="1">
                  <c:v>Остальные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legend>
      <c:legendPos val="r"/>
      <c:layout>
        <c:manualLayout>
          <c:xMode val="edge"/>
          <c:yMode val="edge"/>
          <c:x val="5.5597745054297341E-2"/>
          <c:y val="0.53436118795672538"/>
          <c:w val="0.30250746370970599"/>
          <c:h val="0.19998112953998964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Агрострахование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без господдержки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1967330577997464"/>
          <c:y val="0.2178680383013154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598963633720347E-2"/>
          <c:y val="0.3474790985148295"/>
          <c:w val="0.37785961286838771"/>
          <c:h val="0.594495053856374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рынке сельхозстрахования с господдержкой</c:v>
                </c:pt>
              </c:strCache>
            </c:strRef>
          </c:tx>
          <c:dPt>
            <c:idx val="1"/>
            <c:bubble3D val="0"/>
            <c:spPr>
              <a:solidFill>
                <a:srgbClr val="33669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241001889966568E-3"/>
                  <c:y val="-3.256951538453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024507915196184E-2"/>
                  <c:y val="-3.067511725621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НСА</c:v>
                </c:pt>
                <c:pt idx="1">
                  <c:v>Остальные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</c:plotArea>
    <c:legend>
      <c:legendPos val="r"/>
      <c:layout>
        <c:manualLayout>
          <c:xMode val="edge"/>
          <c:yMode val="edge"/>
          <c:x val="0.61548370682672537"/>
          <c:y val="0.5574354309633206"/>
          <c:w val="0.3647339508608694"/>
          <c:h val="0.20051865173422384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Клиентская база</a:t>
            </a:r>
          </a:p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(по уровню страховых сумм на 1 договор)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От 500 млн. и выше</c:v>
                </c:pt>
                <c:pt idx="1">
                  <c:v>От 200 до 500 млн.</c:v>
                </c:pt>
                <c:pt idx="2">
                  <c:v>От 100 до 200 млн.</c:v>
                </c:pt>
                <c:pt idx="3">
                  <c:v>От 50 до 100 млн.</c:v>
                </c:pt>
                <c:pt idx="4">
                  <c:v>От 10 до 50 млн.</c:v>
                </c:pt>
                <c:pt idx="5">
                  <c:v>Менее 10 млн.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3.2737345756736337E-3</c:v>
                </c:pt>
                <c:pt idx="1">
                  <c:v>2.0397884663812642E-2</c:v>
                </c:pt>
                <c:pt idx="2">
                  <c:v>5.2631578947368418E-2</c:v>
                </c:pt>
                <c:pt idx="3">
                  <c:v>8.3606144547972799E-2</c:v>
                </c:pt>
                <c:pt idx="4">
                  <c:v>0.31503399647443969</c:v>
                </c:pt>
                <c:pt idx="5">
                  <c:v>0.52505666079073277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2143531106755"/>
          <c:y val="0.29661219559482499"/>
          <c:w val="0.23626986754351056"/>
          <c:h val="0.44577073135664658"/>
        </c:manualLayout>
      </c:layout>
      <c:overlay val="0"/>
      <c:txPr>
        <a:bodyPr/>
        <a:lstStyle/>
        <a:p>
          <a:pPr>
            <a:lnSpc>
              <a:spcPts val="1920"/>
            </a:lnSpc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тариф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5.09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93120"/>
        <c:axId val="37233792"/>
      </c:barChart>
      <c:catAx>
        <c:axId val="350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233792"/>
        <c:crosses val="autoZero"/>
        <c:auto val="1"/>
        <c:lblAlgn val="ctr"/>
        <c:lblOffset val="100"/>
        <c:noMultiLvlLbl val="0"/>
      </c:catAx>
      <c:valAx>
        <c:axId val="37233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09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D01AA-86F0-44BC-921A-1BF181F0FB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EF2F8E-6956-4778-BB1E-A26D012981B2}">
      <dgm:prSet phldrT="[Текст]" custT="1"/>
      <dgm:spPr/>
      <dgm:t>
        <a:bodyPr vert="vert270"/>
        <a:lstStyle/>
        <a:p>
          <a:pPr algn="ctr"/>
          <a:r>
            <a: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Для агрария</a:t>
          </a:r>
          <a:endParaRPr lang="ru-RU" sz="28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FA130-F20D-4F53-BA66-CF1A70803903}" type="parTrans" cxnId="{66AF07C2-2919-4857-8A76-C823FB36557C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3CF85-C2EC-44E6-B6FF-3C0EE51173A7}" type="sibTrans" cxnId="{66AF07C2-2919-4857-8A76-C823FB36557C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CC82B-5E61-4C56-80C5-779EE37E9F0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финансового планирования без учета риска неурожая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C4E77-D159-4129-A7D5-A2ECF6B0538E}" type="parTrans" cxnId="{5E03717B-D6E0-4324-956E-3CC101069A3B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666C9-59B6-45F5-9DFE-B94043FA7A6B}" type="sibTrans" cxnId="{5E03717B-D6E0-4324-956E-3CC101069A3B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15F03-54B7-4AE8-8F3A-93DD73CFDC2F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Возмещение убытка вне зависимости от возможностей государственного бюджета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0A091-3420-4793-8377-7B7E9C6A919A}" type="parTrans" cxnId="{9173AC2A-C135-45B4-A77C-13764EFBC4E2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871C6-6EB4-4654-A020-BA4FC43F3F5E}" type="sibTrans" cxnId="{9173AC2A-C135-45B4-A77C-13764EFBC4E2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9CC28-EE31-438D-95EE-D0AE6E1B8DD8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уровня закредитованности за счет большей опоры на собственные средства в случае убытка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476EB-FAAC-4096-ADA9-7C2EA95CE61F}" type="parTrans" cxnId="{F2C4684D-94BE-448F-9CB9-EFE8D9EBD53C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6AEEF-DC5B-4830-A976-E462E815AC6E}" type="sibTrans" cxnId="{F2C4684D-94BE-448F-9CB9-EFE8D9EBD53C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3A0F65-0CBE-494C-BE9A-4076B3FFE183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выбора страховщика по качеству услуг (в отличие от системы компенсации при ЧС)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DA7FD-B5B7-471A-89BB-8684C3542A08}" type="parTrans" cxnId="{DD740CD3-0079-4AB3-B1F2-A2D3A74D7047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A93C4-27E8-4AE2-BEC5-76C9711EA5C1}" type="sibTrans" cxnId="{DD740CD3-0079-4AB3-B1F2-A2D3A74D7047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4F2C15-38B1-4CEA-A1E8-4363DCF4F675}" type="pres">
      <dgm:prSet presAssocID="{8ECD01AA-86F0-44BC-921A-1BF181F0FB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4FBCC2-022D-46C0-993A-90F207BE05FE}" type="pres">
      <dgm:prSet presAssocID="{4BEF2F8E-6956-4778-BB1E-A26D012981B2}" presName="thickLine" presStyleLbl="alignNode1" presStyleIdx="0" presStyleCnt="1"/>
      <dgm:spPr/>
    </dgm:pt>
    <dgm:pt modelId="{FC3F49F4-1FAE-44E7-8162-CD7400DDC2F4}" type="pres">
      <dgm:prSet presAssocID="{4BEF2F8E-6956-4778-BB1E-A26D012981B2}" presName="horz1" presStyleCnt="0"/>
      <dgm:spPr/>
    </dgm:pt>
    <dgm:pt modelId="{87402164-F9C6-4FA4-B988-5D498170C868}" type="pres">
      <dgm:prSet presAssocID="{4BEF2F8E-6956-4778-BB1E-A26D012981B2}" presName="tx1" presStyleLbl="revTx" presStyleIdx="0" presStyleCnt="5"/>
      <dgm:spPr/>
      <dgm:t>
        <a:bodyPr/>
        <a:lstStyle/>
        <a:p>
          <a:endParaRPr lang="ru-RU"/>
        </a:p>
      </dgm:t>
    </dgm:pt>
    <dgm:pt modelId="{8121D54E-39EB-4C60-8147-0F07742191EB}" type="pres">
      <dgm:prSet presAssocID="{4BEF2F8E-6956-4778-BB1E-A26D012981B2}" presName="vert1" presStyleCnt="0"/>
      <dgm:spPr/>
    </dgm:pt>
    <dgm:pt modelId="{71F285F0-C0CC-4A39-B37A-563A317C1F0A}" type="pres">
      <dgm:prSet presAssocID="{3DDCC82B-5E61-4C56-80C5-779EE37E9F00}" presName="vertSpace2a" presStyleCnt="0"/>
      <dgm:spPr/>
    </dgm:pt>
    <dgm:pt modelId="{E14FE36A-F338-4C26-BA64-071BD7ABCF40}" type="pres">
      <dgm:prSet presAssocID="{3DDCC82B-5E61-4C56-80C5-779EE37E9F00}" presName="horz2" presStyleCnt="0"/>
      <dgm:spPr/>
    </dgm:pt>
    <dgm:pt modelId="{C6AB6D05-8320-4A1B-9060-3A9440148DE7}" type="pres">
      <dgm:prSet presAssocID="{3DDCC82B-5E61-4C56-80C5-779EE37E9F00}" presName="horzSpace2" presStyleCnt="0"/>
      <dgm:spPr/>
    </dgm:pt>
    <dgm:pt modelId="{DFCDF473-D0B8-45BB-B1F3-B65FB61A768C}" type="pres">
      <dgm:prSet presAssocID="{3DDCC82B-5E61-4C56-80C5-779EE37E9F00}" presName="tx2" presStyleLbl="revTx" presStyleIdx="1" presStyleCnt="5"/>
      <dgm:spPr/>
      <dgm:t>
        <a:bodyPr/>
        <a:lstStyle/>
        <a:p>
          <a:endParaRPr lang="ru-RU"/>
        </a:p>
      </dgm:t>
    </dgm:pt>
    <dgm:pt modelId="{14015BD3-1DD5-497C-9622-04342F5127F4}" type="pres">
      <dgm:prSet presAssocID="{3DDCC82B-5E61-4C56-80C5-779EE37E9F00}" presName="vert2" presStyleCnt="0"/>
      <dgm:spPr/>
    </dgm:pt>
    <dgm:pt modelId="{C8B6E7A4-1BFF-4C0B-8B09-E7738DFCF0C0}" type="pres">
      <dgm:prSet presAssocID="{3DDCC82B-5E61-4C56-80C5-779EE37E9F00}" presName="thinLine2b" presStyleLbl="callout" presStyleIdx="0" presStyleCnt="4"/>
      <dgm:spPr/>
    </dgm:pt>
    <dgm:pt modelId="{B810A3C9-009A-42B5-94B8-47D0974E444D}" type="pres">
      <dgm:prSet presAssocID="{3DDCC82B-5E61-4C56-80C5-779EE37E9F00}" presName="vertSpace2b" presStyleCnt="0"/>
      <dgm:spPr/>
    </dgm:pt>
    <dgm:pt modelId="{3E19963B-B453-4526-B69B-49CB9FC7D0AE}" type="pres">
      <dgm:prSet presAssocID="{41715F03-54B7-4AE8-8F3A-93DD73CFDC2F}" presName="horz2" presStyleCnt="0"/>
      <dgm:spPr/>
    </dgm:pt>
    <dgm:pt modelId="{28A730C3-71D8-4DB4-A684-5081DF2E6DE2}" type="pres">
      <dgm:prSet presAssocID="{41715F03-54B7-4AE8-8F3A-93DD73CFDC2F}" presName="horzSpace2" presStyleCnt="0"/>
      <dgm:spPr/>
    </dgm:pt>
    <dgm:pt modelId="{2FB18D19-A62A-41F1-B3F4-D142E0EC595B}" type="pres">
      <dgm:prSet presAssocID="{41715F03-54B7-4AE8-8F3A-93DD73CFDC2F}" presName="tx2" presStyleLbl="revTx" presStyleIdx="2" presStyleCnt="5"/>
      <dgm:spPr/>
      <dgm:t>
        <a:bodyPr/>
        <a:lstStyle/>
        <a:p>
          <a:endParaRPr lang="ru-RU"/>
        </a:p>
      </dgm:t>
    </dgm:pt>
    <dgm:pt modelId="{9C7BB2F7-DE2E-4C3F-87E7-16DFEA868725}" type="pres">
      <dgm:prSet presAssocID="{41715F03-54B7-4AE8-8F3A-93DD73CFDC2F}" presName="vert2" presStyleCnt="0"/>
      <dgm:spPr/>
    </dgm:pt>
    <dgm:pt modelId="{17838DB2-AA0D-4CBA-913A-4A02CB7EB65A}" type="pres">
      <dgm:prSet presAssocID="{41715F03-54B7-4AE8-8F3A-93DD73CFDC2F}" presName="thinLine2b" presStyleLbl="callout" presStyleIdx="1" presStyleCnt="4"/>
      <dgm:spPr/>
    </dgm:pt>
    <dgm:pt modelId="{A163D66C-0443-4E11-B3FE-276E336B0D03}" type="pres">
      <dgm:prSet presAssocID="{41715F03-54B7-4AE8-8F3A-93DD73CFDC2F}" presName="vertSpace2b" presStyleCnt="0"/>
      <dgm:spPr/>
    </dgm:pt>
    <dgm:pt modelId="{1A73EF18-32D0-4064-A0B1-E493879687BB}" type="pres">
      <dgm:prSet presAssocID="{0709CC28-EE31-438D-95EE-D0AE6E1B8DD8}" presName="horz2" presStyleCnt="0"/>
      <dgm:spPr/>
    </dgm:pt>
    <dgm:pt modelId="{33B47308-1A06-4917-947A-0B1D26474673}" type="pres">
      <dgm:prSet presAssocID="{0709CC28-EE31-438D-95EE-D0AE6E1B8DD8}" presName="horzSpace2" presStyleCnt="0"/>
      <dgm:spPr/>
    </dgm:pt>
    <dgm:pt modelId="{4E7C3738-DD07-46BB-8DE5-045A4DC3AEA6}" type="pres">
      <dgm:prSet presAssocID="{0709CC28-EE31-438D-95EE-D0AE6E1B8DD8}" presName="tx2" presStyleLbl="revTx" presStyleIdx="3" presStyleCnt="5"/>
      <dgm:spPr/>
      <dgm:t>
        <a:bodyPr/>
        <a:lstStyle/>
        <a:p>
          <a:endParaRPr lang="ru-RU"/>
        </a:p>
      </dgm:t>
    </dgm:pt>
    <dgm:pt modelId="{85EC4050-D1A4-42A9-9FC6-753AB6391552}" type="pres">
      <dgm:prSet presAssocID="{0709CC28-EE31-438D-95EE-D0AE6E1B8DD8}" presName="vert2" presStyleCnt="0"/>
      <dgm:spPr/>
    </dgm:pt>
    <dgm:pt modelId="{8D3FA53E-B68D-4CA5-924F-A822EA076338}" type="pres">
      <dgm:prSet presAssocID="{0709CC28-EE31-438D-95EE-D0AE6E1B8DD8}" presName="thinLine2b" presStyleLbl="callout" presStyleIdx="2" presStyleCnt="4"/>
      <dgm:spPr/>
    </dgm:pt>
    <dgm:pt modelId="{86E5A09A-7564-47A0-A97E-AE844BFDD6D6}" type="pres">
      <dgm:prSet presAssocID="{0709CC28-EE31-438D-95EE-D0AE6E1B8DD8}" presName="vertSpace2b" presStyleCnt="0"/>
      <dgm:spPr/>
    </dgm:pt>
    <dgm:pt modelId="{6574A7B7-0980-4B4B-A366-1AD06D2506D3}" type="pres">
      <dgm:prSet presAssocID="{3A3A0F65-0CBE-494C-BE9A-4076B3FFE183}" presName="horz2" presStyleCnt="0"/>
      <dgm:spPr/>
    </dgm:pt>
    <dgm:pt modelId="{CC9C93A0-84DF-4522-84A6-D2BF5735E68C}" type="pres">
      <dgm:prSet presAssocID="{3A3A0F65-0CBE-494C-BE9A-4076B3FFE183}" presName="horzSpace2" presStyleCnt="0"/>
      <dgm:spPr/>
    </dgm:pt>
    <dgm:pt modelId="{D0C1A2B2-6D97-403F-9314-CB875E8CC4CA}" type="pres">
      <dgm:prSet presAssocID="{3A3A0F65-0CBE-494C-BE9A-4076B3FFE183}" presName="tx2" presStyleLbl="revTx" presStyleIdx="4" presStyleCnt="5"/>
      <dgm:spPr/>
      <dgm:t>
        <a:bodyPr/>
        <a:lstStyle/>
        <a:p>
          <a:endParaRPr lang="ru-RU"/>
        </a:p>
      </dgm:t>
    </dgm:pt>
    <dgm:pt modelId="{9610F5B1-D6BF-47AA-89A6-8063B9F2E3D0}" type="pres">
      <dgm:prSet presAssocID="{3A3A0F65-0CBE-494C-BE9A-4076B3FFE183}" presName="vert2" presStyleCnt="0"/>
      <dgm:spPr/>
    </dgm:pt>
    <dgm:pt modelId="{3DBB1267-41C3-479B-9003-EE08A8CEC421}" type="pres">
      <dgm:prSet presAssocID="{3A3A0F65-0CBE-494C-BE9A-4076B3FFE183}" presName="thinLine2b" presStyleLbl="callout" presStyleIdx="3" presStyleCnt="4"/>
      <dgm:spPr/>
    </dgm:pt>
    <dgm:pt modelId="{9697701C-D051-42B9-BB3E-13DF3F266A46}" type="pres">
      <dgm:prSet presAssocID="{3A3A0F65-0CBE-494C-BE9A-4076B3FFE183}" presName="vertSpace2b" presStyleCnt="0"/>
      <dgm:spPr/>
    </dgm:pt>
  </dgm:ptLst>
  <dgm:cxnLst>
    <dgm:cxn modelId="{DD740CD3-0079-4AB3-B1F2-A2D3A74D7047}" srcId="{4BEF2F8E-6956-4778-BB1E-A26D012981B2}" destId="{3A3A0F65-0CBE-494C-BE9A-4076B3FFE183}" srcOrd="3" destOrd="0" parTransId="{DBCDA7FD-B5B7-471A-89BB-8684C3542A08}" sibTransId="{AA3A93C4-27E8-4AE2-BEC5-76C9711EA5C1}"/>
    <dgm:cxn modelId="{B087F923-77A7-4953-AFD9-FCC842E2FBB3}" type="presOf" srcId="{41715F03-54B7-4AE8-8F3A-93DD73CFDC2F}" destId="{2FB18D19-A62A-41F1-B3F4-D142E0EC595B}" srcOrd="0" destOrd="0" presId="urn:microsoft.com/office/officeart/2008/layout/LinedList"/>
    <dgm:cxn modelId="{75EA6CDD-10E7-43BE-A16F-A02E0CB13BA1}" type="presOf" srcId="{4BEF2F8E-6956-4778-BB1E-A26D012981B2}" destId="{87402164-F9C6-4FA4-B988-5D498170C868}" srcOrd="0" destOrd="0" presId="urn:microsoft.com/office/officeart/2008/layout/LinedList"/>
    <dgm:cxn modelId="{F2C4684D-94BE-448F-9CB9-EFE8D9EBD53C}" srcId="{4BEF2F8E-6956-4778-BB1E-A26D012981B2}" destId="{0709CC28-EE31-438D-95EE-D0AE6E1B8DD8}" srcOrd="2" destOrd="0" parTransId="{184476EB-FAAC-4096-ADA9-7C2EA95CE61F}" sibTransId="{1246AEEF-DC5B-4830-A976-E462E815AC6E}"/>
    <dgm:cxn modelId="{53EAF2E1-47DA-460F-A58C-7A7E0EA5C187}" type="presOf" srcId="{3DDCC82B-5E61-4C56-80C5-779EE37E9F00}" destId="{DFCDF473-D0B8-45BB-B1F3-B65FB61A768C}" srcOrd="0" destOrd="0" presId="urn:microsoft.com/office/officeart/2008/layout/LinedList"/>
    <dgm:cxn modelId="{5E03717B-D6E0-4324-956E-3CC101069A3B}" srcId="{4BEF2F8E-6956-4778-BB1E-A26D012981B2}" destId="{3DDCC82B-5E61-4C56-80C5-779EE37E9F00}" srcOrd="0" destOrd="0" parTransId="{5FEC4E77-D159-4129-A7D5-A2ECF6B0538E}" sibTransId="{247666C9-59B6-45F5-9DFE-B94043FA7A6B}"/>
    <dgm:cxn modelId="{66AF07C2-2919-4857-8A76-C823FB36557C}" srcId="{8ECD01AA-86F0-44BC-921A-1BF181F0FB9B}" destId="{4BEF2F8E-6956-4778-BB1E-A26D012981B2}" srcOrd="0" destOrd="0" parTransId="{333FA130-F20D-4F53-BA66-CF1A70803903}" sibTransId="{0BE3CF85-C2EC-44E6-B6FF-3C0EE51173A7}"/>
    <dgm:cxn modelId="{2C41A0B2-0A55-46DA-95B9-3D80A9E9D07B}" type="presOf" srcId="{3A3A0F65-0CBE-494C-BE9A-4076B3FFE183}" destId="{D0C1A2B2-6D97-403F-9314-CB875E8CC4CA}" srcOrd="0" destOrd="0" presId="urn:microsoft.com/office/officeart/2008/layout/LinedList"/>
    <dgm:cxn modelId="{A6E74C6C-2B65-4330-9B4B-98041A8CF1ED}" type="presOf" srcId="{0709CC28-EE31-438D-95EE-D0AE6E1B8DD8}" destId="{4E7C3738-DD07-46BB-8DE5-045A4DC3AEA6}" srcOrd="0" destOrd="0" presId="urn:microsoft.com/office/officeart/2008/layout/LinedList"/>
    <dgm:cxn modelId="{9173AC2A-C135-45B4-A77C-13764EFBC4E2}" srcId="{4BEF2F8E-6956-4778-BB1E-A26D012981B2}" destId="{41715F03-54B7-4AE8-8F3A-93DD73CFDC2F}" srcOrd="1" destOrd="0" parTransId="{D160A091-3420-4793-8377-7B7E9C6A919A}" sibTransId="{AA1871C6-6EB4-4654-A020-BA4FC43F3F5E}"/>
    <dgm:cxn modelId="{CB3BAE5F-B68D-4FC4-B81A-2601674C4719}" type="presOf" srcId="{8ECD01AA-86F0-44BC-921A-1BF181F0FB9B}" destId="{6E4F2C15-38B1-4CEA-A1E8-4363DCF4F675}" srcOrd="0" destOrd="0" presId="urn:microsoft.com/office/officeart/2008/layout/LinedList"/>
    <dgm:cxn modelId="{DE0C53EE-C32B-4752-9688-735A4958427C}" type="presParOf" srcId="{6E4F2C15-38B1-4CEA-A1E8-4363DCF4F675}" destId="{9C4FBCC2-022D-46C0-993A-90F207BE05FE}" srcOrd="0" destOrd="0" presId="urn:microsoft.com/office/officeart/2008/layout/LinedList"/>
    <dgm:cxn modelId="{D3F57C76-E16B-436C-83AF-77A3024A0039}" type="presParOf" srcId="{6E4F2C15-38B1-4CEA-A1E8-4363DCF4F675}" destId="{FC3F49F4-1FAE-44E7-8162-CD7400DDC2F4}" srcOrd="1" destOrd="0" presId="urn:microsoft.com/office/officeart/2008/layout/LinedList"/>
    <dgm:cxn modelId="{2CC8C9CA-FC7E-4214-A555-ABE96B624D4B}" type="presParOf" srcId="{FC3F49F4-1FAE-44E7-8162-CD7400DDC2F4}" destId="{87402164-F9C6-4FA4-B988-5D498170C868}" srcOrd="0" destOrd="0" presId="urn:microsoft.com/office/officeart/2008/layout/LinedList"/>
    <dgm:cxn modelId="{CFA4B59E-936C-4660-81DB-64E30B8D30A0}" type="presParOf" srcId="{FC3F49F4-1FAE-44E7-8162-CD7400DDC2F4}" destId="{8121D54E-39EB-4C60-8147-0F07742191EB}" srcOrd="1" destOrd="0" presId="urn:microsoft.com/office/officeart/2008/layout/LinedList"/>
    <dgm:cxn modelId="{EEB20826-617B-4C05-8855-6D6C60BE3E2E}" type="presParOf" srcId="{8121D54E-39EB-4C60-8147-0F07742191EB}" destId="{71F285F0-C0CC-4A39-B37A-563A317C1F0A}" srcOrd="0" destOrd="0" presId="urn:microsoft.com/office/officeart/2008/layout/LinedList"/>
    <dgm:cxn modelId="{82B1F145-B921-44D8-BBB2-C09C526FFAA2}" type="presParOf" srcId="{8121D54E-39EB-4C60-8147-0F07742191EB}" destId="{E14FE36A-F338-4C26-BA64-071BD7ABCF40}" srcOrd="1" destOrd="0" presId="urn:microsoft.com/office/officeart/2008/layout/LinedList"/>
    <dgm:cxn modelId="{1B29FEBA-E6D3-40E7-B99D-7705C634A1A7}" type="presParOf" srcId="{E14FE36A-F338-4C26-BA64-071BD7ABCF40}" destId="{C6AB6D05-8320-4A1B-9060-3A9440148DE7}" srcOrd="0" destOrd="0" presId="urn:microsoft.com/office/officeart/2008/layout/LinedList"/>
    <dgm:cxn modelId="{F042C1D8-F1E9-4A04-85B4-FFE7A02FD5CF}" type="presParOf" srcId="{E14FE36A-F338-4C26-BA64-071BD7ABCF40}" destId="{DFCDF473-D0B8-45BB-B1F3-B65FB61A768C}" srcOrd="1" destOrd="0" presId="urn:microsoft.com/office/officeart/2008/layout/LinedList"/>
    <dgm:cxn modelId="{BC382E15-0ACE-4345-8077-22AD93FAA9C4}" type="presParOf" srcId="{E14FE36A-F338-4C26-BA64-071BD7ABCF40}" destId="{14015BD3-1DD5-497C-9622-04342F5127F4}" srcOrd="2" destOrd="0" presId="urn:microsoft.com/office/officeart/2008/layout/LinedList"/>
    <dgm:cxn modelId="{D5C6D957-D014-4B34-A51B-E505C163120D}" type="presParOf" srcId="{8121D54E-39EB-4C60-8147-0F07742191EB}" destId="{C8B6E7A4-1BFF-4C0B-8B09-E7738DFCF0C0}" srcOrd="2" destOrd="0" presId="urn:microsoft.com/office/officeart/2008/layout/LinedList"/>
    <dgm:cxn modelId="{DA06A575-BAF7-4694-91B5-D1D2B60ED365}" type="presParOf" srcId="{8121D54E-39EB-4C60-8147-0F07742191EB}" destId="{B810A3C9-009A-42B5-94B8-47D0974E444D}" srcOrd="3" destOrd="0" presId="urn:microsoft.com/office/officeart/2008/layout/LinedList"/>
    <dgm:cxn modelId="{697CCFC0-20E1-447C-800A-FA89C1F5359C}" type="presParOf" srcId="{8121D54E-39EB-4C60-8147-0F07742191EB}" destId="{3E19963B-B453-4526-B69B-49CB9FC7D0AE}" srcOrd="4" destOrd="0" presId="urn:microsoft.com/office/officeart/2008/layout/LinedList"/>
    <dgm:cxn modelId="{632D583A-1646-479B-BA75-20A762A67F71}" type="presParOf" srcId="{3E19963B-B453-4526-B69B-49CB9FC7D0AE}" destId="{28A730C3-71D8-4DB4-A684-5081DF2E6DE2}" srcOrd="0" destOrd="0" presId="urn:microsoft.com/office/officeart/2008/layout/LinedList"/>
    <dgm:cxn modelId="{243B6E27-CF03-4AE3-BA80-836FE3C6F1C7}" type="presParOf" srcId="{3E19963B-B453-4526-B69B-49CB9FC7D0AE}" destId="{2FB18D19-A62A-41F1-B3F4-D142E0EC595B}" srcOrd="1" destOrd="0" presId="urn:microsoft.com/office/officeart/2008/layout/LinedList"/>
    <dgm:cxn modelId="{7757F5F5-6D44-4162-9FFD-084314D93D06}" type="presParOf" srcId="{3E19963B-B453-4526-B69B-49CB9FC7D0AE}" destId="{9C7BB2F7-DE2E-4C3F-87E7-16DFEA868725}" srcOrd="2" destOrd="0" presId="urn:microsoft.com/office/officeart/2008/layout/LinedList"/>
    <dgm:cxn modelId="{FDD35E34-0CBF-40D8-8065-3593F63DE14F}" type="presParOf" srcId="{8121D54E-39EB-4C60-8147-0F07742191EB}" destId="{17838DB2-AA0D-4CBA-913A-4A02CB7EB65A}" srcOrd="5" destOrd="0" presId="urn:microsoft.com/office/officeart/2008/layout/LinedList"/>
    <dgm:cxn modelId="{C3C0259C-C76B-4744-B6A4-D9212F6B5635}" type="presParOf" srcId="{8121D54E-39EB-4C60-8147-0F07742191EB}" destId="{A163D66C-0443-4E11-B3FE-276E336B0D03}" srcOrd="6" destOrd="0" presId="urn:microsoft.com/office/officeart/2008/layout/LinedList"/>
    <dgm:cxn modelId="{38230F1C-A536-4AD7-8268-14F0B381CED8}" type="presParOf" srcId="{8121D54E-39EB-4C60-8147-0F07742191EB}" destId="{1A73EF18-32D0-4064-A0B1-E493879687BB}" srcOrd="7" destOrd="0" presId="urn:microsoft.com/office/officeart/2008/layout/LinedList"/>
    <dgm:cxn modelId="{26590CB1-8802-4475-AD23-D4453CE41F14}" type="presParOf" srcId="{1A73EF18-32D0-4064-A0B1-E493879687BB}" destId="{33B47308-1A06-4917-947A-0B1D26474673}" srcOrd="0" destOrd="0" presId="urn:microsoft.com/office/officeart/2008/layout/LinedList"/>
    <dgm:cxn modelId="{B2D30160-726A-4169-9C50-8D682A23930A}" type="presParOf" srcId="{1A73EF18-32D0-4064-A0B1-E493879687BB}" destId="{4E7C3738-DD07-46BB-8DE5-045A4DC3AEA6}" srcOrd="1" destOrd="0" presId="urn:microsoft.com/office/officeart/2008/layout/LinedList"/>
    <dgm:cxn modelId="{220DE9BA-05E1-4A82-B386-56AD60747531}" type="presParOf" srcId="{1A73EF18-32D0-4064-A0B1-E493879687BB}" destId="{85EC4050-D1A4-42A9-9FC6-753AB6391552}" srcOrd="2" destOrd="0" presId="urn:microsoft.com/office/officeart/2008/layout/LinedList"/>
    <dgm:cxn modelId="{E1E4D2B8-3235-4DAC-A1B4-B924882FCE08}" type="presParOf" srcId="{8121D54E-39EB-4C60-8147-0F07742191EB}" destId="{8D3FA53E-B68D-4CA5-924F-A822EA076338}" srcOrd="8" destOrd="0" presId="urn:microsoft.com/office/officeart/2008/layout/LinedList"/>
    <dgm:cxn modelId="{8342E89F-8536-493A-903E-BC5E9B05640A}" type="presParOf" srcId="{8121D54E-39EB-4C60-8147-0F07742191EB}" destId="{86E5A09A-7564-47A0-A97E-AE844BFDD6D6}" srcOrd="9" destOrd="0" presId="urn:microsoft.com/office/officeart/2008/layout/LinedList"/>
    <dgm:cxn modelId="{68A4996A-9ECA-4344-BCAF-2D4EC20D2AE6}" type="presParOf" srcId="{8121D54E-39EB-4C60-8147-0F07742191EB}" destId="{6574A7B7-0980-4B4B-A366-1AD06D2506D3}" srcOrd="10" destOrd="0" presId="urn:microsoft.com/office/officeart/2008/layout/LinedList"/>
    <dgm:cxn modelId="{F0E7B8DD-5E7B-4B97-895C-4263F374B8AF}" type="presParOf" srcId="{6574A7B7-0980-4B4B-A366-1AD06D2506D3}" destId="{CC9C93A0-84DF-4522-84A6-D2BF5735E68C}" srcOrd="0" destOrd="0" presId="urn:microsoft.com/office/officeart/2008/layout/LinedList"/>
    <dgm:cxn modelId="{BFEF06C3-690A-4C3A-80E2-44112A883D75}" type="presParOf" srcId="{6574A7B7-0980-4B4B-A366-1AD06D2506D3}" destId="{D0C1A2B2-6D97-403F-9314-CB875E8CC4CA}" srcOrd="1" destOrd="0" presId="urn:microsoft.com/office/officeart/2008/layout/LinedList"/>
    <dgm:cxn modelId="{E8AFB88C-6A64-415E-BCAB-5BB866269ECB}" type="presParOf" srcId="{6574A7B7-0980-4B4B-A366-1AD06D2506D3}" destId="{9610F5B1-D6BF-47AA-89A6-8063B9F2E3D0}" srcOrd="2" destOrd="0" presId="urn:microsoft.com/office/officeart/2008/layout/LinedList"/>
    <dgm:cxn modelId="{61B18275-0ACC-42CC-B542-5F968600462F}" type="presParOf" srcId="{8121D54E-39EB-4C60-8147-0F07742191EB}" destId="{3DBB1267-41C3-479B-9003-EE08A8CEC421}" srcOrd="11" destOrd="0" presId="urn:microsoft.com/office/officeart/2008/layout/LinedList"/>
    <dgm:cxn modelId="{4D0D1704-1481-46E4-A2D9-FFE1BB1EA941}" type="presParOf" srcId="{8121D54E-39EB-4C60-8147-0F07742191EB}" destId="{9697701C-D051-42B9-BB3E-13DF3F266A4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8DC80-9EC8-428F-8FB4-BCAFEF4651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200FBE-18B7-4A11-BF78-DEF2506097E5}">
      <dgm:prSet phldrT="[Текст]" custT="1"/>
      <dgm:spPr/>
      <dgm:t>
        <a:bodyPr vert="vert270"/>
        <a:lstStyle/>
        <a:p>
          <a:pPr algn="ctr"/>
          <a:r>
            <a: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Для государства</a:t>
          </a:r>
          <a:endParaRPr lang="ru-RU" sz="28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F5210-F58B-43DE-97EC-B430AEEBA57E}" type="parTrans" cxnId="{148C3FE0-4946-4B2D-A67E-828897F55A57}">
      <dgm:prSet/>
      <dgm:spPr/>
      <dgm:t>
        <a:bodyPr/>
        <a:lstStyle/>
        <a:p>
          <a:endParaRPr lang="ru-RU"/>
        </a:p>
      </dgm:t>
    </dgm:pt>
    <dgm:pt modelId="{694897CF-AB2E-43C2-87DC-A6803BBDDE51}" type="sibTrans" cxnId="{148C3FE0-4946-4B2D-A67E-828897F55A57}">
      <dgm:prSet/>
      <dgm:spPr/>
      <dgm:t>
        <a:bodyPr/>
        <a:lstStyle/>
        <a:p>
          <a:endParaRPr lang="ru-RU"/>
        </a:p>
      </dgm:t>
    </dgm:pt>
    <dgm:pt modelId="{C3425B2E-8942-44C3-B4E4-DCAFDA961B6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риска внезапной нагрузки на бюджет при ЧС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55A66-3860-4381-8801-A1880EF3D356}" type="parTrans" cxnId="{A1539355-946A-4732-9B75-E529F3424963}">
      <dgm:prSet/>
      <dgm:spPr/>
      <dgm:t>
        <a:bodyPr/>
        <a:lstStyle/>
        <a:p>
          <a:endParaRPr lang="ru-RU"/>
        </a:p>
      </dgm:t>
    </dgm:pt>
    <dgm:pt modelId="{3DA1FC6C-8BD3-4441-B77D-74AD58904460}" type="sibTrans" cxnId="{A1539355-946A-4732-9B75-E529F3424963}">
      <dgm:prSet/>
      <dgm:spPr/>
      <dgm:t>
        <a:bodyPr/>
        <a:lstStyle/>
        <a:p>
          <a:endParaRPr lang="ru-RU"/>
        </a:p>
      </dgm:t>
    </dgm:pt>
    <dgm:pt modelId="{FBC32B11-F4B9-4061-B4E2-EBAE930446A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аграриев к риск-менеджменту. Аккумулирование средств аграриев в системе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D9CD9C-1556-453A-BA2E-B72952B32304}" type="parTrans" cxnId="{C5FCAFAA-9192-4466-AD2F-674BDB3E719A}">
      <dgm:prSet/>
      <dgm:spPr/>
      <dgm:t>
        <a:bodyPr/>
        <a:lstStyle/>
        <a:p>
          <a:endParaRPr lang="ru-RU"/>
        </a:p>
      </dgm:t>
    </dgm:pt>
    <dgm:pt modelId="{B87C2F0A-E8A9-409A-907A-34E148A86D22}" type="sibTrans" cxnId="{C5FCAFAA-9192-4466-AD2F-674BDB3E719A}">
      <dgm:prSet/>
      <dgm:spPr/>
      <dgm:t>
        <a:bodyPr/>
        <a:lstStyle/>
        <a:p>
          <a:endParaRPr lang="ru-RU"/>
        </a:p>
      </dgm:t>
    </dgm:pt>
    <dgm:pt modelId="{4ACADDEE-8CB9-4DD2-8E7A-A50D90784291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Выплаты только реально пострадавшим аграриям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B0B77-D54A-4F49-B5E5-DB87B7633C31}" type="parTrans" cxnId="{E508DD2F-4A85-4230-9F5C-18B0CBE1C387}">
      <dgm:prSet/>
      <dgm:spPr/>
      <dgm:t>
        <a:bodyPr/>
        <a:lstStyle/>
        <a:p>
          <a:endParaRPr lang="ru-RU"/>
        </a:p>
      </dgm:t>
    </dgm:pt>
    <dgm:pt modelId="{FEE0C5FC-4258-431C-9A49-F9CA9E8247C3}" type="sibTrans" cxnId="{E508DD2F-4A85-4230-9F5C-18B0CBE1C387}">
      <dgm:prSet/>
      <dgm:spPr/>
      <dgm:t>
        <a:bodyPr/>
        <a:lstStyle/>
        <a:p>
          <a:endParaRPr lang="ru-RU"/>
        </a:p>
      </dgm:t>
    </dgm:pt>
    <dgm:pt modelId="{27545D6A-3FE1-400E-B5FE-46C027380FE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Стабилизация аграрного сектора с финансовой точки зрения – элемент продовольственной безопасности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C3931-20C1-4514-8F08-08F0E0201720}" type="parTrans" cxnId="{67D47C80-29A2-43E8-B7E6-E476A9ACFB5B}">
      <dgm:prSet/>
      <dgm:spPr/>
      <dgm:t>
        <a:bodyPr/>
        <a:lstStyle/>
        <a:p>
          <a:endParaRPr lang="ru-RU"/>
        </a:p>
      </dgm:t>
    </dgm:pt>
    <dgm:pt modelId="{721B74DC-EB40-42C6-8CFE-D777D844E3CA}" type="sibTrans" cxnId="{67D47C80-29A2-43E8-B7E6-E476A9ACFB5B}">
      <dgm:prSet/>
      <dgm:spPr/>
      <dgm:t>
        <a:bodyPr/>
        <a:lstStyle/>
        <a:p>
          <a:endParaRPr lang="ru-RU"/>
        </a:p>
      </dgm:t>
    </dgm:pt>
    <dgm:pt modelId="{C2525DC9-A768-4B7A-AB67-3CE37EB9BF58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ВТО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712C6-00C7-4DD7-A3AC-3C7F7CE432B5}" type="parTrans" cxnId="{C6211C0B-217C-4BC4-B494-B478E4BE7456}">
      <dgm:prSet/>
      <dgm:spPr/>
      <dgm:t>
        <a:bodyPr/>
        <a:lstStyle/>
        <a:p>
          <a:endParaRPr lang="ru-RU"/>
        </a:p>
      </dgm:t>
    </dgm:pt>
    <dgm:pt modelId="{038EB4B8-589C-4A04-9CEE-CB786B1F4B8D}" type="sibTrans" cxnId="{C6211C0B-217C-4BC4-B494-B478E4BE7456}">
      <dgm:prSet/>
      <dgm:spPr/>
      <dgm:t>
        <a:bodyPr/>
        <a:lstStyle/>
        <a:p>
          <a:endParaRPr lang="ru-RU"/>
        </a:p>
      </dgm:t>
    </dgm:pt>
    <dgm:pt modelId="{C98673BE-A6FF-4890-8DE9-6F7EA59C2768}" type="pres">
      <dgm:prSet presAssocID="{ABF8DC80-9EC8-428F-8FB4-BCAFEF4651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8B02C4-D4C7-4AF2-A71A-D194CC78DF1A}" type="pres">
      <dgm:prSet presAssocID="{5E200FBE-18B7-4A11-BF78-DEF2506097E5}" presName="thickLine" presStyleLbl="alignNode1" presStyleIdx="0" presStyleCnt="1"/>
      <dgm:spPr/>
    </dgm:pt>
    <dgm:pt modelId="{932B7DC7-D9B2-41C7-A05E-DB59F558AF77}" type="pres">
      <dgm:prSet presAssocID="{5E200FBE-18B7-4A11-BF78-DEF2506097E5}" presName="horz1" presStyleCnt="0"/>
      <dgm:spPr/>
    </dgm:pt>
    <dgm:pt modelId="{702F99FA-B516-46BB-8C24-79E03D0F04C6}" type="pres">
      <dgm:prSet presAssocID="{5E200FBE-18B7-4A11-BF78-DEF2506097E5}" presName="tx1" presStyleLbl="revTx" presStyleIdx="0" presStyleCnt="6"/>
      <dgm:spPr/>
      <dgm:t>
        <a:bodyPr/>
        <a:lstStyle/>
        <a:p>
          <a:endParaRPr lang="ru-RU"/>
        </a:p>
      </dgm:t>
    </dgm:pt>
    <dgm:pt modelId="{A23B9482-B3BC-45B0-B0C0-5CDBB5931711}" type="pres">
      <dgm:prSet presAssocID="{5E200FBE-18B7-4A11-BF78-DEF2506097E5}" presName="vert1" presStyleCnt="0"/>
      <dgm:spPr/>
    </dgm:pt>
    <dgm:pt modelId="{E027C1B5-4367-4CCB-85A0-F78E0B850306}" type="pres">
      <dgm:prSet presAssocID="{C3425B2E-8942-44C3-B4E4-DCAFDA961B60}" presName="vertSpace2a" presStyleCnt="0"/>
      <dgm:spPr/>
    </dgm:pt>
    <dgm:pt modelId="{6958971B-E935-4186-A5A3-E200E0926990}" type="pres">
      <dgm:prSet presAssocID="{C3425B2E-8942-44C3-B4E4-DCAFDA961B60}" presName="horz2" presStyleCnt="0"/>
      <dgm:spPr/>
    </dgm:pt>
    <dgm:pt modelId="{1012F6BE-F23B-4FC7-A5B5-DCC9E4ACCF11}" type="pres">
      <dgm:prSet presAssocID="{C3425B2E-8942-44C3-B4E4-DCAFDA961B60}" presName="horzSpace2" presStyleCnt="0"/>
      <dgm:spPr/>
    </dgm:pt>
    <dgm:pt modelId="{8445E8F1-61E1-4DE4-8920-03C95F63609B}" type="pres">
      <dgm:prSet presAssocID="{C3425B2E-8942-44C3-B4E4-DCAFDA961B60}" presName="tx2" presStyleLbl="revTx" presStyleIdx="1" presStyleCnt="6" custScaleY="80666"/>
      <dgm:spPr/>
      <dgm:t>
        <a:bodyPr/>
        <a:lstStyle/>
        <a:p>
          <a:endParaRPr lang="ru-RU"/>
        </a:p>
      </dgm:t>
    </dgm:pt>
    <dgm:pt modelId="{D1F42E21-7EF1-49B5-8090-1B18E4DFA259}" type="pres">
      <dgm:prSet presAssocID="{C3425B2E-8942-44C3-B4E4-DCAFDA961B60}" presName="vert2" presStyleCnt="0"/>
      <dgm:spPr/>
    </dgm:pt>
    <dgm:pt modelId="{C0BCC2BF-0389-4ECC-88B8-4091C2599BD4}" type="pres">
      <dgm:prSet presAssocID="{C3425B2E-8942-44C3-B4E4-DCAFDA961B60}" presName="thinLine2b" presStyleLbl="callout" presStyleIdx="0" presStyleCnt="5"/>
      <dgm:spPr/>
    </dgm:pt>
    <dgm:pt modelId="{5CD8410D-4943-43FD-98CD-76D27D881352}" type="pres">
      <dgm:prSet presAssocID="{C3425B2E-8942-44C3-B4E4-DCAFDA961B60}" presName="vertSpace2b" presStyleCnt="0"/>
      <dgm:spPr/>
    </dgm:pt>
    <dgm:pt modelId="{2168FF1C-D7CA-4102-A4F5-E00DAB7D59B0}" type="pres">
      <dgm:prSet presAssocID="{FBC32B11-F4B9-4061-B4E2-EBAE930446A0}" presName="horz2" presStyleCnt="0"/>
      <dgm:spPr/>
    </dgm:pt>
    <dgm:pt modelId="{90839D18-B5F4-4C04-B11A-308EAE12C270}" type="pres">
      <dgm:prSet presAssocID="{FBC32B11-F4B9-4061-B4E2-EBAE930446A0}" presName="horzSpace2" presStyleCnt="0"/>
      <dgm:spPr/>
    </dgm:pt>
    <dgm:pt modelId="{3897BCB9-0F0F-47E1-9343-4628AED9844B}" type="pres">
      <dgm:prSet presAssocID="{FBC32B11-F4B9-4061-B4E2-EBAE930446A0}" presName="tx2" presStyleLbl="revTx" presStyleIdx="2" presStyleCnt="6" custScaleY="80972"/>
      <dgm:spPr/>
      <dgm:t>
        <a:bodyPr/>
        <a:lstStyle/>
        <a:p>
          <a:endParaRPr lang="ru-RU"/>
        </a:p>
      </dgm:t>
    </dgm:pt>
    <dgm:pt modelId="{10E8BF9A-FB11-43F3-BE22-8CEDD8580C70}" type="pres">
      <dgm:prSet presAssocID="{FBC32B11-F4B9-4061-B4E2-EBAE930446A0}" presName="vert2" presStyleCnt="0"/>
      <dgm:spPr/>
    </dgm:pt>
    <dgm:pt modelId="{B20B237C-08DB-4F2D-A893-43CC74F99084}" type="pres">
      <dgm:prSet presAssocID="{FBC32B11-F4B9-4061-B4E2-EBAE930446A0}" presName="thinLine2b" presStyleLbl="callout" presStyleIdx="1" presStyleCnt="5"/>
      <dgm:spPr/>
    </dgm:pt>
    <dgm:pt modelId="{E5F4B942-F560-4587-85B1-6868D8CAADCD}" type="pres">
      <dgm:prSet presAssocID="{FBC32B11-F4B9-4061-B4E2-EBAE930446A0}" presName="vertSpace2b" presStyleCnt="0"/>
      <dgm:spPr/>
    </dgm:pt>
    <dgm:pt modelId="{2CB73767-9B2A-4763-AAFB-2142955C35EC}" type="pres">
      <dgm:prSet presAssocID="{4ACADDEE-8CB9-4DD2-8E7A-A50D90784291}" presName="horz2" presStyleCnt="0"/>
      <dgm:spPr/>
    </dgm:pt>
    <dgm:pt modelId="{1BCB010D-F0CC-4FF5-B0B5-77642E99A91E}" type="pres">
      <dgm:prSet presAssocID="{4ACADDEE-8CB9-4DD2-8E7A-A50D90784291}" presName="horzSpace2" presStyleCnt="0"/>
      <dgm:spPr/>
    </dgm:pt>
    <dgm:pt modelId="{D2EEEC8D-EF70-4F00-A6E7-9327632F3A6D}" type="pres">
      <dgm:prSet presAssocID="{4ACADDEE-8CB9-4DD2-8E7A-A50D90784291}" presName="tx2" presStyleLbl="revTx" presStyleIdx="3" presStyleCnt="6" custScaleY="63686"/>
      <dgm:spPr/>
      <dgm:t>
        <a:bodyPr/>
        <a:lstStyle/>
        <a:p>
          <a:endParaRPr lang="ru-RU"/>
        </a:p>
      </dgm:t>
    </dgm:pt>
    <dgm:pt modelId="{D220A20D-E985-4455-B7D9-4AD3C49C03C9}" type="pres">
      <dgm:prSet presAssocID="{4ACADDEE-8CB9-4DD2-8E7A-A50D90784291}" presName="vert2" presStyleCnt="0"/>
      <dgm:spPr/>
    </dgm:pt>
    <dgm:pt modelId="{C391EDEE-AF87-45C7-A2F2-EE9F5A717739}" type="pres">
      <dgm:prSet presAssocID="{4ACADDEE-8CB9-4DD2-8E7A-A50D90784291}" presName="thinLine2b" presStyleLbl="callout" presStyleIdx="2" presStyleCnt="5"/>
      <dgm:spPr/>
    </dgm:pt>
    <dgm:pt modelId="{3A0DAD90-3AAF-49DB-8761-F70781B93DD2}" type="pres">
      <dgm:prSet presAssocID="{4ACADDEE-8CB9-4DD2-8E7A-A50D90784291}" presName="vertSpace2b" presStyleCnt="0"/>
      <dgm:spPr/>
    </dgm:pt>
    <dgm:pt modelId="{BB4EFDEC-C01F-4CCB-BC6D-76F35E766CE5}" type="pres">
      <dgm:prSet presAssocID="{27545D6A-3FE1-400E-B5FE-46C027380FEA}" presName="horz2" presStyleCnt="0"/>
      <dgm:spPr/>
    </dgm:pt>
    <dgm:pt modelId="{C0F59747-41C8-4C21-97D6-0EEC17CB9E10}" type="pres">
      <dgm:prSet presAssocID="{27545D6A-3FE1-400E-B5FE-46C027380FEA}" presName="horzSpace2" presStyleCnt="0"/>
      <dgm:spPr/>
    </dgm:pt>
    <dgm:pt modelId="{9C0CCE59-5EA4-4985-A390-49EB91A83A83}" type="pres">
      <dgm:prSet presAssocID="{27545D6A-3FE1-400E-B5FE-46C027380FEA}" presName="tx2" presStyleLbl="revTx" presStyleIdx="4" presStyleCnt="6" custScaleY="80666"/>
      <dgm:spPr/>
      <dgm:t>
        <a:bodyPr/>
        <a:lstStyle/>
        <a:p>
          <a:endParaRPr lang="ru-RU"/>
        </a:p>
      </dgm:t>
    </dgm:pt>
    <dgm:pt modelId="{C0125108-5377-4772-887C-AB31C2A8DE92}" type="pres">
      <dgm:prSet presAssocID="{27545D6A-3FE1-400E-B5FE-46C027380FEA}" presName="vert2" presStyleCnt="0"/>
      <dgm:spPr/>
    </dgm:pt>
    <dgm:pt modelId="{24A1958D-8DD7-422A-B578-DBFA8060D900}" type="pres">
      <dgm:prSet presAssocID="{27545D6A-3FE1-400E-B5FE-46C027380FEA}" presName="thinLine2b" presStyleLbl="callout" presStyleIdx="3" presStyleCnt="5"/>
      <dgm:spPr/>
    </dgm:pt>
    <dgm:pt modelId="{0D67F114-39E2-4F76-8C1F-77F9B5D6477D}" type="pres">
      <dgm:prSet presAssocID="{27545D6A-3FE1-400E-B5FE-46C027380FEA}" presName="vertSpace2b" presStyleCnt="0"/>
      <dgm:spPr/>
    </dgm:pt>
    <dgm:pt modelId="{03124F24-1C9F-470A-A8C9-53BDA7816A13}" type="pres">
      <dgm:prSet presAssocID="{C2525DC9-A768-4B7A-AB67-3CE37EB9BF58}" presName="horz2" presStyleCnt="0"/>
      <dgm:spPr/>
    </dgm:pt>
    <dgm:pt modelId="{7B00F186-8D53-41F2-8C71-E78335E1F105}" type="pres">
      <dgm:prSet presAssocID="{C2525DC9-A768-4B7A-AB67-3CE37EB9BF58}" presName="horzSpace2" presStyleCnt="0"/>
      <dgm:spPr/>
    </dgm:pt>
    <dgm:pt modelId="{E8E72982-B7A3-4FA0-9E7F-8FEA5D66D508}" type="pres">
      <dgm:prSet presAssocID="{C2525DC9-A768-4B7A-AB67-3CE37EB9BF58}" presName="tx2" presStyleLbl="revTx" presStyleIdx="5" presStyleCnt="6" custScaleY="34363"/>
      <dgm:spPr/>
      <dgm:t>
        <a:bodyPr/>
        <a:lstStyle/>
        <a:p>
          <a:endParaRPr lang="ru-RU"/>
        </a:p>
      </dgm:t>
    </dgm:pt>
    <dgm:pt modelId="{37836349-E5B4-4FA9-8D36-57870FE94554}" type="pres">
      <dgm:prSet presAssocID="{C2525DC9-A768-4B7A-AB67-3CE37EB9BF58}" presName="vert2" presStyleCnt="0"/>
      <dgm:spPr/>
    </dgm:pt>
    <dgm:pt modelId="{520B4AD4-E3BD-4BFB-AC35-FC4722348609}" type="pres">
      <dgm:prSet presAssocID="{C2525DC9-A768-4B7A-AB67-3CE37EB9BF58}" presName="thinLine2b" presStyleLbl="callout" presStyleIdx="4" presStyleCnt="5"/>
      <dgm:spPr/>
    </dgm:pt>
    <dgm:pt modelId="{806973D7-DC7B-48BC-BB18-731E6F74400F}" type="pres">
      <dgm:prSet presAssocID="{C2525DC9-A768-4B7A-AB67-3CE37EB9BF58}" presName="vertSpace2b" presStyleCnt="0"/>
      <dgm:spPr/>
    </dgm:pt>
  </dgm:ptLst>
  <dgm:cxnLst>
    <dgm:cxn modelId="{67D47C80-29A2-43E8-B7E6-E476A9ACFB5B}" srcId="{5E200FBE-18B7-4A11-BF78-DEF2506097E5}" destId="{27545D6A-3FE1-400E-B5FE-46C027380FEA}" srcOrd="3" destOrd="0" parTransId="{D58C3931-20C1-4514-8F08-08F0E0201720}" sibTransId="{721B74DC-EB40-42C6-8CFE-D777D844E3CA}"/>
    <dgm:cxn modelId="{2A21C3A1-A6A5-494D-B1DE-C2CC4A7ECA3E}" type="presOf" srcId="{ABF8DC80-9EC8-428F-8FB4-BCAFEF465130}" destId="{C98673BE-A6FF-4890-8DE9-6F7EA59C2768}" srcOrd="0" destOrd="0" presId="urn:microsoft.com/office/officeart/2008/layout/LinedList"/>
    <dgm:cxn modelId="{C9747205-D963-4EE6-94B6-3014E7F863E3}" type="presOf" srcId="{4ACADDEE-8CB9-4DD2-8E7A-A50D90784291}" destId="{D2EEEC8D-EF70-4F00-A6E7-9327632F3A6D}" srcOrd="0" destOrd="0" presId="urn:microsoft.com/office/officeart/2008/layout/LinedList"/>
    <dgm:cxn modelId="{C6211C0B-217C-4BC4-B494-B478E4BE7456}" srcId="{5E200FBE-18B7-4A11-BF78-DEF2506097E5}" destId="{C2525DC9-A768-4B7A-AB67-3CE37EB9BF58}" srcOrd="4" destOrd="0" parTransId="{76A712C6-00C7-4DD7-A3AC-3C7F7CE432B5}" sibTransId="{038EB4B8-589C-4A04-9CEE-CB786B1F4B8D}"/>
    <dgm:cxn modelId="{A1539355-946A-4732-9B75-E529F3424963}" srcId="{5E200FBE-18B7-4A11-BF78-DEF2506097E5}" destId="{C3425B2E-8942-44C3-B4E4-DCAFDA961B60}" srcOrd="0" destOrd="0" parTransId="{D2755A66-3860-4381-8801-A1880EF3D356}" sibTransId="{3DA1FC6C-8BD3-4441-B77D-74AD58904460}"/>
    <dgm:cxn modelId="{21B6049B-C2EA-49D0-8EA6-A526CD9DFBF1}" type="presOf" srcId="{C3425B2E-8942-44C3-B4E4-DCAFDA961B60}" destId="{8445E8F1-61E1-4DE4-8920-03C95F63609B}" srcOrd="0" destOrd="0" presId="urn:microsoft.com/office/officeart/2008/layout/LinedList"/>
    <dgm:cxn modelId="{F59BED16-38E0-460E-9039-F1B7B4390827}" type="presOf" srcId="{FBC32B11-F4B9-4061-B4E2-EBAE930446A0}" destId="{3897BCB9-0F0F-47E1-9343-4628AED9844B}" srcOrd="0" destOrd="0" presId="urn:microsoft.com/office/officeart/2008/layout/LinedList"/>
    <dgm:cxn modelId="{B4906674-4C0B-4294-88FF-ABC1DCFC2639}" type="presOf" srcId="{5E200FBE-18B7-4A11-BF78-DEF2506097E5}" destId="{702F99FA-B516-46BB-8C24-79E03D0F04C6}" srcOrd="0" destOrd="0" presId="urn:microsoft.com/office/officeart/2008/layout/LinedList"/>
    <dgm:cxn modelId="{148C3FE0-4946-4B2D-A67E-828897F55A57}" srcId="{ABF8DC80-9EC8-428F-8FB4-BCAFEF465130}" destId="{5E200FBE-18B7-4A11-BF78-DEF2506097E5}" srcOrd="0" destOrd="0" parTransId="{3A8F5210-F58B-43DE-97EC-B430AEEBA57E}" sibTransId="{694897CF-AB2E-43C2-87DC-A6803BBDDE51}"/>
    <dgm:cxn modelId="{822D8E68-F1BD-432B-8729-FFB3D18490DC}" type="presOf" srcId="{27545D6A-3FE1-400E-B5FE-46C027380FEA}" destId="{9C0CCE59-5EA4-4985-A390-49EB91A83A83}" srcOrd="0" destOrd="0" presId="urn:microsoft.com/office/officeart/2008/layout/LinedList"/>
    <dgm:cxn modelId="{179E650D-AFD5-48D0-96EA-AE66B41A831C}" type="presOf" srcId="{C2525DC9-A768-4B7A-AB67-3CE37EB9BF58}" destId="{E8E72982-B7A3-4FA0-9E7F-8FEA5D66D508}" srcOrd="0" destOrd="0" presId="urn:microsoft.com/office/officeart/2008/layout/LinedList"/>
    <dgm:cxn modelId="{E508DD2F-4A85-4230-9F5C-18B0CBE1C387}" srcId="{5E200FBE-18B7-4A11-BF78-DEF2506097E5}" destId="{4ACADDEE-8CB9-4DD2-8E7A-A50D90784291}" srcOrd="2" destOrd="0" parTransId="{F8DB0B77-D54A-4F49-B5E5-DB87B7633C31}" sibTransId="{FEE0C5FC-4258-431C-9A49-F9CA9E8247C3}"/>
    <dgm:cxn modelId="{C5FCAFAA-9192-4466-AD2F-674BDB3E719A}" srcId="{5E200FBE-18B7-4A11-BF78-DEF2506097E5}" destId="{FBC32B11-F4B9-4061-B4E2-EBAE930446A0}" srcOrd="1" destOrd="0" parTransId="{DDD9CD9C-1556-453A-BA2E-B72952B32304}" sibTransId="{B87C2F0A-E8A9-409A-907A-34E148A86D22}"/>
    <dgm:cxn modelId="{6763E8F7-88D4-4939-92CF-BE259EC7BC3E}" type="presParOf" srcId="{C98673BE-A6FF-4890-8DE9-6F7EA59C2768}" destId="{B78B02C4-D4C7-4AF2-A71A-D194CC78DF1A}" srcOrd="0" destOrd="0" presId="urn:microsoft.com/office/officeart/2008/layout/LinedList"/>
    <dgm:cxn modelId="{83B455EB-8D2E-4E51-9097-9840C1696485}" type="presParOf" srcId="{C98673BE-A6FF-4890-8DE9-6F7EA59C2768}" destId="{932B7DC7-D9B2-41C7-A05E-DB59F558AF77}" srcOrd="1" destOrd="0" presId="urn:microsoft.com/office/officeart/2008/layout/LinedList"/>
    <dgm:cxn modelId="{92283176-F9ED-41DC-B72B-EECDFC6187A0}" type="presParOf" srcId="{932B7DC7-D9B2-41C7-A05E-DB59F558AF77}" destId="{702F99FA-B516-46BB-8C24-79E03D0F04C6}" srcOrd="0" destOrd="0" presId="urn:microsoft.com/office/officeart/2008/layout/LinedList"/>
    <dgm:cxn modelId="{E750FEF7-472D-4CD6-A8C2-ABBFF78AA98B}" type="presParOf" srcId="{932B7DC7-D9B2-41C7-A05E-DB59F558AF77}" destId="{A23B9482-B3BC-45B0-B0C0-5CDBB5931711}" srcOrd="1" destOrd="0" presId="urn:microsoft.com/office/officeart/2008/layout/LinedList"/>
    <dgm:cxn modelId="{04490F72-ABCE-43AD-8097-00E440102339}" type="presParOf" srcId="{A23B9482-B3BC-45B0-B0C0-5CDBB5931711}" destId="{E027C1B5-4367-4CCB-85A0-F78E0B850306}" srcOrd="0" destOrd="0" presId="urn:microsoft.com/office/officeart/2008/layout/LinedList"/>
    <dgm:cxn modelId="{4D97BBBD-13DD-4902-99CC-924E0BA1CD01}" type="presParOf" srcId="{A23B9482-B3BC-45B0-B0C0-5CDBB5931711}" destId="{6958971B-E935-4186-A5A3-E200E0926990}" srcOrd="1" destOrd="0" presId="urn:microsoft.com/office/officeart/2008/layout/LinedList"/>
    <dgm:cxn modelId="{7A6D2D5B-4711-416E-A038-35E7684AAC43}" type="presParOf" srcId="{6958971B-E935-4186-A5A3-E200E0926990}" destId="{1012F6BE-F23B-4FC7-A5B5-DCC9E4ACCF11}" srcOrd="0" destOrd="0" presId="urn:microsoft.com/office/officeart/2008/layout/LinedList"/>
    <dgm:cxn modelId="{4E0FF6F1-CEB1-4B89-AF46-BB0E9296AEBC}" type="presParOf" srcId="{6958971B-E935-4186-A5A3-E200E0926990}" destId="{8445E8F1-61E1-4DE4-8920-03C95F63609B}" srcOrd="1" destOrd="0" presId="urn:microsoft.com/office/officeart/2008/layout/LinedList"/>
    <dgm:cxn modelId="{0B74FB80-DA7F-4D2E-9521-706D08EC31AA}" type="presParOf" srcId="{6958971B-E935-4186-A5A3-E200E0926990}" destId="{D1F42E21-7EF1-49B5-8090-1B18E4DFA259}" srcOrd="2" destOrd="0" presId="urn:microsoft.com/office/officeart/2008/layout/LinedList"/>
    <dgm:cxn modelId="{561C5D3A-E789-48EB-8724-1F6C7A1FF7F7}" type="presParOf" srcId="{A23B9482-B3BC-45B0-B0C0-5CDBB5931711}" destId="{C0BCC2BF-0389-4ECC-88B8-4091C2599BD4}" srcOrd="2" destOrd="0" presId="urn:microsoft.com/office/officeart/2008/layout/LinedList"/>
    <dgm:cxn modelId="{AF8856E5-F535-4755-AA7A-BAE812829E15}" type="presParOf" srcId="{A23B9482-B3BC-45B0-B0C0-5CDBB5931711}" destId="{5CD8410D-4943-43FD-98CD-76D27D881352}" srcOrd="3" destOrd="0" presId="urn:microsoft.com/office/officeart/2008/layout/LinedList"/>
    <dgm:cxn modelId="{2EA94653-D7E3-42CF-BCF6-732B051347A2}" type="presParOf" srcId="{A23B9482-B3BC-45B0-B0C0-5CDBB5931711}" destId="{2168FF1C-D7CA-4102-A4F5-E00DAB7D59B0}" srcOrd="4" destOrd="0" presId="urn:microsoft.com/office/officeart/2008/layout/LinedList"/>
    <dgm:cxn modelId="{5B04F827-434C-4399-BAE8-8B9A6CB83494}" type="presParOf" srcId="{2168FF1C-D7CA-4102-A4F5-E00DAB7D59B0}" destId="{90839D18-B5F4-4C04-B11A-308EAE12C270}" srcOrd="0" destOrd="0" presId="urn:microsoft.com/office/officeart/2008/layout/LinedList"/>
    <dgm:cxn modelId="{E0B84DB6-1DC6-4D72-9302-A3D5BBBD88F0}" type="presParOf" srcId="{2168FF1C-D7CA-4102-A4F5-E00DAB7D59B0}" destId="{3897BCB9-0F0F-47E1-9343-4628AED9844B}" srcOrd="1" destOrd="0" presId="urn:microsoft.com/office/officeart/2008/layout/LinedList"/>
    <dgm:cxn modelId="{1353E06D-7BA1-41F5-BED5-BA80203F5549}" type="presParOf" srcId="{2168FF1C-D7CA-4102-A4F5-E00DAB7D59B0}" destId="{10E8BF9A-FB11-43F3-BE22-8CEDD8580C70}" srcOrd="2" destOrd="0" presId="urn:microsoft.com/office/officeart/2008/layout/LinedList"/>
    <dgm:cxn modelId="{D6D75D87-D8CF-48CD-A8E3-28F490AB9D73}" type="presParOf" srcId="{A23B9482-B3BC-45B0-B0C0-5CDBB5931711}" destId="{B20B237C-08DB-4F2D-A893-43CC74F99084}" srcOrd="5" destOrd="0" presId="urn:microsoft.com/office/officeart/2008/layout/LinedList"/>
    <dgm:cxn modelId="{7DD06C24-58B3-438F-A800-7637AEC233C8}" type="presParOf" srcId="{A23B9482-B3BC-45B0-B0C0-5CDBB5931711}" destId="{E5F4B942-F560-4587-85B1-6868D8CAADCD}" srcOrd="6" destOrd="0" presId="urn:microsoft.com/office/officeart/2008/layout/LinedList"/>
    <dgm:cxn modelId="{90ED02CF-C467-4FB9-A7F2-6007BA8BDED6}" type="presParOf" srcId="{A23B9482-B3BC-45B0-B0C0-5CDBB5931711}" destId="{2CB73767-9B2A-4763-AAFB-2142955C35EC}" srcOrd="7" destOrd="0" presId="urn:microsoft.com/office/officeart/2008/layout/LinedList"/>
    <dgm:cxn modelId="{97886499-57F2-4297-A421-69AE9827FC04}" type="presParOf" srcId="{2CB73767-9B2A-4763-AAFB-2142955C35EC}" destId="{1BCB010D-F0CC-4FF5-B0B5-77642E99A91E}" srcOrd="0" destOrd="0" presId="urn:microsoft.com/office/officeart/2008/layout/LinedList"/>
    <dgm:cxn modelId="{1D7A9381-C06F-43B3-BF2C-83747E0B3778}" type="presParOf" srcId="{2CB73767-9B2A-4763-AAFB-2142955C35EC}" destId="{D2EEEC8D-EF70-4F00-A6E7-9327632F3A6D}" srcOrd="1" destOrd="0" presId="urn:microsoft.com/office/officeart/2008/layout/LinedList"/>
    <dgm:cxn modelId="{D76F538A-F8D5-4BAA-92C7-D50BD7EA5BF4}" type="presParOf" srcId="{2CB73767-9B2A-4763-AAFB-2142955C35EC}" destId="{D220A20D-E985-4455-B7D9-4AD3C49C03C9}" srcOrd="2" destOrd="0" presId="urn:microsoft.com/office/officeart/2008/layout/LinedList"/>
    <dgm:cxn modelId="{CE40C74D-24DB-4B90-AFCA-93CB5EF2159E}" type="presParOf" srcId="{A23B9482-B3BC-45B0-B0C0-5CDBB5931711}" destId="{C391EDEE-AF87-45C7-A2F2-EE9F5A717739}" srcOrd="8" destOrd="0" presId="urn:microsoft.com/office/officeart/2008/layout/LinedList"/>
    <dgm:cxn modelId="{AFF6000D-A133-4A83-9A19-F11CCB615CCC}" type="presParOf" srcId="{A23B9482-B3BC-45B0-B0C0-5CDBB5931711}" destId="{3A0DAD90-3AAF-49DB-8761-F70781B93DD2}" srcOrd="9" destOrd="0" presId="urn:microsoft.com/office/officeart/2008/layout/LinedList"/>
    <dgm:cxn modelId="{38FBEE85-5F45-4444-98AD-D6E0C2049BE5}" type="presParOf" srcId="{A23B9482-B3BC-45B0-B0C0-5CDBB5931711}" destId="{BB4EFDEC-C01F-4CCB-BC6D-76F35E766CE5}" srcOrd="10" destOrd="0" presId="urn:microsoft.com/office/officeart/2008/layout/LinedList"/>
    <dgm:cxn modelId="{2A1CB096-E6A6-411D-A5A4-451CBEF5A94C}" type="presParOf" srcId="{BB4EFDEC-C01F-4CCB-BC6D-76F35E766CE5}" destId="{C0F59747-41C8-4C21-97D6-0EEC17CB9E10}" srcOrd="0" destOrd="0" presId="urn:microsoft.com/office/officeart/2008/layout/LinedList"/>
    <dgm:cxn modelId="{8E1BD28A-A7CC-4EC4-BBF9-092143E449A1}" type="presParOf" srcId="{BB4EFDEC-C01F-4CCB-BC6D-76F35E766CE5}" destId="{9C0CCE59-5EA4-4985-A390-49EB91A83A83}" srcOrd="1" destOrd="0" presId="urn:microsoft.com/office/officeart/2008/layout/LinedList"/>
    <dgm:cxn modelId="{EF376FD3-FD1B-4924-8336-C0FB8802054E}" type="presParOf" srcId="{BB4EFDEC-C01F-4CCB-BC6D-76F35E766CE5}" destId="{C0125108-5377-4772-887C-AB31C2A8DE92}" srcOrd="2" destOrd="0" presId="urn:microsoft.com/office/officeart/2008/layout/LinedList"/>
    <dgm:cxn modelId="{6143A8EB-8C7A-43E3-839F-29C7E8E4806E}" type="presParOf" srcId="{A23B9482-B3BC-45B0-B0C0-5CDBB5931711}" destId="{24A1958D-8DD7-422A-B578-DBFA8060D900}" srcOrd="11" destOrd="0" presId="urn:microsoft.com/office/officeart/2008/layout/LinedList"/>
    <dgm:cxn modelId="{FFBBF202-2D65-424F-8CD5-7C3C299C75F9}" type="presParOf" srcId="{A23B9482-B3BC-45B0-B0C0-5CDBB5931711}" destId="{0D67F114-39E2-4F76-8C1F-77F9B5D6477D}" srcOrd="12" destOrd="0" presId="urn:microsoft.com/office/officeart/2008/layout/LinedList"/>
    <dgm:cxn modelId="{371E6823-153C-4493-9F29-2852E38EDB6A}" type="presParOf" srcId="{A23B9482-B3BC-45B0-B0C0-5CDBB5931711}" destId="{03124F24-1C9F-470A-A8C9-53BDA7816A13}" srcOrd="13" destOrd="0" presId="urn:microsoft.com/office/officeart/2008/layout/LinedList"/>
    <dgm:cxn modelId="{6298160E-09D1-4246-AEC7-361D827DC498}" type="presParOf" srcId="{03124F24-1C9F-470A-A8C9-53BDA7816A13}" destId="{7B00F186-8D53-41F2-8C71-E78335E1F105}" srcOrd="0" destOrd="0" presId="urn:microsoft.com/office/officeart/2008/layout/LinedList"/>
    <dgm:cxn modelId="{1659468C-F7F8-4C5D-9265-A97B81EE17BD}" type="presParOf" srcId="{03124F24-1C9F-470A-A8C9-53BDA7816A13}" destId="{E8E72982-B7A3-4FA0-9E7F-8FEA5D66D508}" srcOrd="1" destOrd="0" presId="urn:microsoft.com/office/officeart/2008/layout/LinedList"/>
    <dgm:cxn modelId="{CFA0DD57-29DC-43E0-B2B4-105963B4FD84}" type="presParOf" srcId="{03124F24-1C9F-470A-A8C9-53BDA7816A13}" destId="{37836349-E5B4-4FA9-8D36-57870FE94554}" srcOrd="2" destOrd="0" presId="urn:microsoft.com/office/officeart/2008/layout/LinedList"/>
    <dgm:cxn modelId="{4368888B-E156-48A1-96BC-A8971A51D9A2}" type="presParOf" srcId="{A23B9482-B3BC-45B0-B0C0-5CDBB5931711}" destId="{520B4AD4-E3BD-4BFB-AC35-FC4722348609}" srcOrd="14" destOrd="0" presId="urn:microsoft.com/office/officeart/2008/layout/LinedList"/>
    <dgm:cxn modelId="{07147A4C-5556-47D5-9BBE-E0A9B7539A41}" type="presParOf" srcId="{A23B9482-B3BC-45B0-B0C0-5CDBB5931711}" destId="{806973D7-DC7B-48BC-BB18-731E6F74400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68BA5-773E-48A1-BC87-45159F7B537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2E236-8FF4-403E-ACF4-095E5C93112A}">
      <dgm:prSet phldrT="[Текст]" custT="1"/>
      <dgm:spPr/>
      <dgm:t>
        <a:bodyPr/>
        <a:lstStyle/>
        <a:p>
          <a:r>
            <a:rPr lang="ru-RU" sz="2800" dirty="0" smtClean="0"/>
            <a:t>Драйверы</a:t>
          </a:r>
          <a:endParaRPr lang="ru-RU" sz="2800" dirty="0"/>
        </a:p>
      </dgm:t>
    </dgm:pt>
    <dgm:pt modelId="{ACDE1048-4949-4EAE-BDFC-729F653C70AC}" type="parTrans" cxnId="{9992D9D1-45F3-4229-B464-169146BCB232}">
      <dgm:prSet/>
      <dgm:spPr/>
      <dgm:t>
        <a:bodyPr/>
        <a:lstStyle/>
        <a:p>
          <a:endParaRPr lang="ru-RU"/>
        </a:p>
      </dgm:t>
    </dgm:pt>
    <dgm:pt modelId="{26C95529-5EA7-4574-9EEC-D7BDAC89FB7C}" type="sibTrans" cxnId="{9992D9D1-45F3-4229-B464-169146BCB232}">
      <dgm:prSet/>
      <dgm:spPr/>
      <dgm:t>
        <a:bodyPr/>
        <a:lstStyle/>
        <a:p>
          <a:endParaRPr lang="ru-RU"/>
        </a:p>
      </dgm:t>
    </dgm:pt>
    <dgm:pt modelId="{82534222-2E53-4DC8-B7B5-98E1F424F6BC}">
      <dgm:prSet phldrT="[Текст]" custT="1"/>
      <dgm:spPr/>
      <dgm:t>
        <a:bodyPr/>
        <a:lstStyle/>
        <a:p>
          <a:r>
            <a:rPr lang="ru-RU" sz="1500" b="1" dirty="0" smtClean="0">
              <a:latin typeface="Calibri" panose="020F0502020204030204" pitchFamily="34" charset="0"/>
            </a:rPr>
            <a:t>Рост цен на продовольствие</a:t>
          </a:r>
          <a:endParaRPr lang="ru-RU" sz="1500" b="1" dirty="0"/>
        </a:p>
      </dgm:t>
    </dgm:pt>
    <dgm:pt modelId="{C31BFE7B-92C9-4E5B-A14F-510A3CDA9CA0}" type="parTrans" cxnId="{AE2400F2-E04C-4093-BCD8-BD7F21A93A63}">
      <dgm:prSet/>
      <dgm:spPr/>
      <dgm:t>
        <a:bodyPr/>
        <a:lstStyle/>
        <a:p>
          <a:endParaRPr lang="ru-RU"/>
        </a:p>
      </dgm:t>
    </dgm:pt>
    <dgm:pt modelId="{9CEADCD8-02A8-4E51-9BC0-010351D68E91}" type="sibTrans" cxnId="{AE2400F2-E04C-4093-BCD8-BD7F21A93A63}">
      <dgm:prSet/>
      <dgm:spPr/>
      <dgm:t>
        <a:bodyPr/>
        <a:lstStyle/>
        <a:p>
          <a:endParaRPr lang="ru-RU"/>
        </a:p>
      </dgm:t>
    </dgm:pt>
    <dgm:pt modelId="{E8E4C945-650D-465F-ADD4-1828F9E890E8}">
      <dgm:prSet phldrT="[Текст]" custT="1"/>
      <dgm:spPr/>
      <dgm:t>
        <a:bodyPr/>
        <a:lstStyle/>
        <a:p>
          <a:r>
            <a:rPr lang="ru-RU" sz="1500" b="1" dirty="0" smtClean="0">
              <a:latin typeface="Calibri" panose="020F0502020204030204" pitchFamily="34" charset="0"/>
            </a:rPr>
            <a:t>Создание систем страхования на развивающихся рынках (доля </a:t>
          </a:r>
          <a:r>
            <a:rPr lang="en-US" sz="1500" b="1" dirty="0" smtClean="0">
              <a:latin typeface="Calibri" panose="020F0502020204030204" pitchFamily="34" charset="0"/>
            </a:rPr>
            <a:t>EM</a:t>
          </a:r>
          <a:r>
            <a:rPr lang="ru-RU" sz="1500" b="1" dirty="0" smtClean="0">
              <a:latin typeface="Calibri" panose="020F0502020204030204" pitchFamily="34" charset="0"/>
            </a:rPr>
            <a:t> в премии в 2005 г. - 13,4%, в 2011 г. – 22%)</a:t>
          </a:r>
          <a:endParaRPr lang="ru-RU" sz="1500" b="1" dirty="0"/>
        </a:p>
      </dgm:t>
    </dgm:pt>
    <dgm:pt modelId="{F074BC7E-86B2-4230-966E-A0380610F84A}" type="parTrans" cxnId="{B729E14A-B0F6-411F-A388-EB621708AF51}">
      <dgm:prSet/>
      <dgm:spPr/>
      <dgm:t>
        <a:bodyPr/>
        <a:lstStyle/>
        <a:p>
          <a:endParaRPr lang="ru-RU"/>
        </a:p>
      </dgm:t>
    </dgm:pt>
    <dgm:pt modelId="{8974604F-D1E2-418C-B1AA-4A9DC1FFADA2}" type="sibTrans" cxnId="{B729E14A-B0F6-411F-A388-EB621708AF51}">
      <dgm:prSet/>
      <dgm:spPr/>
      <dgm:t>
        <a:bodyPr/>
        <a:lstStyle/>
        <a:p>
          <a:endParaRPr lang="ru-RU"/>
        </a:p>
      </dgm:t>
    </dgm:pt>
    <dgm:pt modelId="{2CDAE2C5-AC8C-4F3C-A5CB-3099AC894CB5}">
      <dgm:prSet phldrT="[Текст]"/>
      <dgm:spPr/>
      <dgm:t>
        <a:bodyPr/>
        <a:lstStyle/>
        <a:p>
          <a:r>
            <a:rPr lang="en-US" dirty="0" smtClean="0"/>
            <a:t>IT-</a:t>
          </a:r>
          <a:r>
            <a:rPr lang="ru-RU" dirty="0" smtClean="0"/>
            <a:t>технологии</a:t>
          </a:r>
          <a:endParaRPr lang="ru-RU" dirty="0"/>
        </a:p>
      </dgm:t>
    </dgm:pt>
    <dgm:pt modelId="{5F8EA7FE-56E2-48F2-A50C-CA41F9280E13}" type="parTrans" cxnId="{17131733-F88A-43B0-A1C1-4F529835E25C}">
      <dgm:prSet/>
      <dgm:spPr/>
      <dgm:t>
        <a:bodyPr/>
        <a:lstStyle/>
        <a:p>
          <a:endParaRPr lang="ru-RU"/>
        </a:p>
      </dgm:t>
    </dgm:pt>
    <dgm:pt modelId="{4336049E-0F5F-444E-AC21-0957E5208CFB}" type="sibTrans" cxnId="{17131733-F88A-43B0-A1C1-4F529835E25C}">
      <dgm:prSet/>
      <dgm:spPr/>
      <dgm:t>
        <a:bodyPr/>
        <a:lstStyle/>
        <a:p>
          <a:endParaRPr lang="ru-RU"/>
        </a:p>
      </dgm:t>
    </dgm:pt>
    <dgm:pt modelId="{34AB8A73-FF44-41D1-9EAC-325FC6AD5A93}">
      <dgm:prSet phldrT="[Текст]"/>
      <dgm:spPr/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Использование </a:t>
          </a:r>
          <a:r>
            <a:rPr lang="en-US" b="1" dirty="0" smtClean="0">
              <a:latin typeface="Calibri" panose="020F0502020204030204" pitchFamily="34" charset="0"/>
            </a:rPr>
            <a:t>Big Data</a:t>
          </a:r>
          <a:r>
            <a:rPr lang="ru-RU" b="1" dirty="0" smtClean="0">
              <a:latin typeface="Calibri" panose="020F0502020204030204" pitchFamily="34" charset="0"/>
            </a:rPr>
            <a:t>, современных технологий </a:t>
          </a:r>
          <a:r>
            <a:rPr lang="en-US" b="1" dirty="0" smtClean="0">
              <a:latin typeface="Calibri" panose="020F0502020204030204" pitchFamily="34" charset="0"/>
            </a:rPr>
            <a:t>IT </a:t>
          </a:r>
          <a:r>
            <a:rPr lang="ru-RU" b="1" dirty="0" smtClean="0">
              <a:latin typeface="Calibri" panose="020F0502020204030204" pitchFamily="34" charset="0"/>
            </a:rPr>
            <a:t>и геолокации</a:t>
          </a:r>
          <a:endParaRPr lang="ru-RU" dirty="0"/>
        </a:p>
      </dgm:t>
    </dgm:pt>
    <dgm:pt modelId="{D252572B-FC18-4201-8404-32E981DAE290}" type="parTrans" cxnId="{A29BB949-F835-4313-B562-DAC814EF7ACA}">
      <dgm:prSet/>
      <dgm:spPr/>
      <dgm:t>
        <a:bodyPr/>
        <a:lstStyle/>
        <a:p>
          <a:endParaRPr lang="ru-RU"/>
        </a:p>
      </dgm:t>
    </dgm:pt>
    <dgm:pt modelId="{58BF9DD9-A7F4-445E-A3F3-E51499777FF8}" type="sibTrans" cxnId="{A29BB949-F835-4313-B562-DAC814EF7ACA}">
      <dgm:prSet/>
      <dgm:spPr/>
      <dgm:t>
        <a:bodyPr/>
        <a:lstStyle/>
        <a:p>
          <a:endParaRPr lang="ru-RU"/>
        </a:p>
      </dgm:t>
    </dgm:pt>
    <dgm:pt modelId="{F22326AF-3E6B-4040-927C-E038B6EE5574}">
      <dgm:prSet phldrT="[Текст]"/>
      <dgm:spPr/>
      <dgm:t>
        <a:bodyPr/>
        <a:lstStyle/>
        <a:p>
          <a:r>
            <a:rPr lang="ru-RU" dirty="0" smtClean="0"/>
            <a:t>Инвестиции</a:t>
          </a:r>
        </a:p>
        <a:p>
          <a:r>
            <a:rPr lang="ru-RU" dirty="0" smtClean="0"/>
            <a:t>(страховые, </a:t>
          </a:r>
          <a:r>
            <a:rPr lang="en-US" dirty="0" smtClean="0"/>
            <a:t>Re)</a:t>
          </a:r>
          <a:endParaRPr lang="ru-RU" dirty="0"/>
        </a:p>
      </dgm:t>
    </dgm:pt>
    <dgm:pt modelId="{D1BE9FFB-0E5D-4331-A931-88AC389A0373}" type="parTrans" cxnId="{26EC5749-F129-452D-B375-47ECB4599F61}">
      <dgm:prSet/>
      <dgm:spPr/>
      <dgm:t>
        <a:bodyPr/>
        <a:lstStyle/>
        <a:p>
          <a:endParaRPr lang="ru-RU"/>
        </a:p>
      </dgm:t>
    </dgm:pt>
    <dgm:pt modelId="{DC2B1F5E-0C7A-4F66-822F-06EEA955459E}" type="sibTrans" cxnId="{26EC5749-F129-452D-B375-47ECB4599F61}">
      <dgm:prSet/>
      <dgm:spPr/>
      <dgm:t>
        <a:bodyPr/>
        <a:lstStyle/>
        <a:p>
          <a:endParaRPr lang="ru-RU"/>
        </a:p>
      </dgm:t>
    </dgm:pt>
    <dgm:pt modelId="{E30D0770-7FF6-417E-BF51-8E049682E295}">
      <dgm:prSet phldrT="[Текст]" custT="1"/>
      <dgm:spPr/>
      <dgm:t>
        <a:bodyPr/>
        <a:lstStyle/>
        <a:p>
          <a:r>
            <a:rPr lang="ru-RU" sz="1500" b="1" dirty="0" smtClean="0">
              <a:latin typeface="Calibri" panose="020F0502020204030204" pitchFamily="34" charset="0"/>
            </a:rPr>
            <a:t>Агрострахование </a:t>
          </a:r>
          <a:r>
            <a:rPr lang="en-US" sz="1500" b="1" dirty="0" smtClean="0">
              <a:latin typeface="Calibri" panose="020F0502020204030204" pitchFamily="34" charset="0"/>
            </a:rPr>
            <a:t>c 2013 </a:t>
          </a:r>
          <a:r>
            <a:rPr lang="ru-RU" sz="1500" b="1" dirty="0" smtClean="0">
              <a:latin typeface="Calibri" panose="020F0502020204030204" pitchFamily="34" charset="0"/>
            </a:rPr>
            <a:t>г. – зона </a:t>
          </a:r>
          <a:r>
            <a:rPr lang="en-US" sz="1500" b="1" dirty="0" smtClean="0">
              <a:latin typeface="Calibri" panose="020F0502020204030204" pitchFamily="34" charset="0"/>
            </a:rPr>
            <a:t>M&amp;A</a:t>
          </a:r>
          <a:r>
            <a:rPr lang="ru-RU" sz="1500" b="1" dirty="0" smtClean="0">
              <a:latin typeface="Calibri" panose="020F0502020204030204" pitchFamily="34" charset="0"/>
            </a:rPr>
            <a:t> (</a:t>
          </a:r>
          <a:r>
            <a:rPr lang="en-US" sz="1500" b="1" dirty="0" smtClean="0">
              <a:latin typeface="Calibri" panose="020F0502020204030204" pitchFamily="34" charset="0"/>
            </a:rPr>
            <a:t>Starr, XL Group, HCC Insurance Holdings, Validus Re)</a:t>
          </a:r>
          <a:endParaRPr lang="ru-RU" sz="1500" b="1" dirty="0">
            <a:latin typeface="Calibri" panose="020F0502020204030204" pitchFamily="34" charset="0"/>
          </a:endParaRPr>
        </a:p>
      </dgm:t>
    </dgm:pt>
    <dgm:pt modelId="{A5891F1A-0374-407F-A476-1BDDA20CCEC3}" type="parTrans" cxnId="{3A613FF4-E1F9-453C-B9B7-44F26E2AB621}">
      <dgm:prSet/>
      <dgm:spPr/>
      <dgm:t>
        <a:bodyPr/>
        <a:lstStyle/>
        <a:p>
          <a:endParaRPr lang="ru-RU"/>
        </a:p>
      </dgm:t>
    </dgm:pt>
    <dgm:pt modelId="{9751B1EA-C431-44A0-856D-7C52F3BC126D}" type="sibTrans" cxnId="{3A613FF4-E1F9-453C-B9B7-44F26E2AB621}">
      <dgm:prSet/>
      <dgm:spPr/>
      <dgm:t>
        <a:bodyPr/>
        <a:lstStyle/>
        <a:p>
          <a:endParaRPr lang="ru-RU"/>
        </a:p>
      </dgm:t>
    </dgm:pt>
    <dgm:pt modelId="{074A8943-D323-4FB9-AD59-2972ACA36F49}">
      <dgm:prSet phldrT="[Текст]" custT="1"/>
      <dgm:spPr/>
      <dgm:t>
        <a:bodyPr/>
        <a:lstStyle/>
        <a:p>
          <a:r>
            <a:rPr lang="ru-RU" sz="1500" b="1" dirty="0" smtClean="0">
              <a:latin typeface="Calibri" panose="020F0502020204030204" pitchFamily="34" charset="0"/>
            </a:rPr>
            <a:t>В 2013 г. в перестрахование в основных макрорегионах мира отдавалось более 70-90% принятого риска</a:t>
          </a:r>
          <a:endParaRPr lang="ru-RU" sz="1500" b="1" dirty="0">
            <a:latin typeface="Calibri" panose="020F0502020204030204" pitchFamily="34" charset="0"/>
          </a:endParaRPr>
        </a:p>
      </dgm:t>
    </dgm:pt>
    <dgm:pt modelId="{5F2015AA-DD67-46B6-B889-4BF08192408B}" type="parTrans" cxnId="{6CAC7B88-076C-43AA-A4B9-685D68E59F79}">
      <dgm:prSet/>
      <dgm:spPr/>
      <dgm:t>
        <a:bodyPr/>
        <a:lstStyle/>
        <a:p>
          <a:endParaRPr lang="ru-RU"/>
        </a:p>
      </dgm:t>
    </dgm:pt>
    <dgm:pt modelId="{30751C67-A4FD-44B0-81EC-4C478B72DFAA}" type="sibTrans" cxnId="{6CAC7B88-076C-43AA-A4B9-685D68E59F79}">
      <dgm:prSet/>
      <dgm:spPr/>
      <dgm:t>
        <a:bodyPr/>
        <a:lstStyle/>
        <a:p>
          <a:endParaRPr lang="ru-RU"/>
        </a:p>
      </dgm:t>
    </dgm:pt>
    <dgm:pt modelId="{F544D836-CDB1-4DD4-8606-C90776025CE4}">
      <dgm:prSet phldrT="[Текст]" custT="1"/>
      <dgm:spPr/>
      <dgm:t>
        <a:bodyPr/>
        <a:lstStyle/>
        <a:p>
          <a:r>
            <a:rPr lang="ru-RU" sz="1500" b="1" dirty="0" smtClean="0">
              <a:latin typeface="Calibri" panose="020F0502020204030204" pitchFamily="34" charset="0"/>
            </a:rPr>
            <a:t>Рост  субсидирования в США (с 5 млрд. до 9 млрд. </a:t>
          </a:r>
          <a:r>
            <a:rPr lang="en-US" sz="1500" b="1" dirty="0" smtClean="0">
              <a:latin typeface="Calibri" panose="020F0502020204030204" pitchFamily="34" charset="0"/>
            </a:rPr>
            <a:t>$</a:t>
          </a:r>
          <a:r>
            <a:rPr lang="ru-RU" sz="1500" b="1" dirty="0" smtClean="0">
              <a:latin typeface="Calibri" panose="020F0502020204030204" pitchFamily="34" charset="0"/>
            </a:rPr>
            <a:t>).</a:t>
          </a:r>
          <a:endParaRPr lang="ru-RU" sz="1500" b="1" dirty="0"/>
        </a:p>
      </dgm:t>
    </dgm:pt>
    <dgm:pt modelId="{E8FE5140-6F02-402E-82B8-9CE58DC55A35}" type="parTrans" cxnId="{49D03228-522A-4B42-B585-8AA9866D2A16}">
      <dgm:prSet/>
      <dgm:spPr/>
      <dgm:t>
        <a:bodyPr/>
        <a:lstStyle/>
        <a:p>
          <a:endParaRPr lang="ru-RU"/>
        </a:p>
      </dgm:t>
    </dgm:pt>
    <dgm:pt modelId="{77BB1DE6-4D3D-41DE-ACC6-F7ADA0D21250}" type="sibTrans" cxnId="{49D03228-522A-4B42-B585-8AA9866D2A16}">
      <dgm:prSet/>
      <dgm:spPr/>
      <dgm:t>
        <a:bodyPr/>
        <a:lstStyle/>
        <a:p>
          <a:endParaRPr lang="ru-RU"/>
        </a:p>
      </dgm:t>
    </dgm:pt>
    <dgm:pt modelId="{7878FFE9-F2FE-40E4-9997-C3D94FC71147}" type="pres">
      <dgm:prSet presAssocID="{1CD68BA5-773E-48A1-BC87-45159F7B53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9DF6E-5747-4C8E-9EC9-3D7C5F2071B4}" type="pres">
      <dgm:prSet presAssocID="{4702E236-8FF4-403E-ACF4-095E5C93112A}" presName="circle1" presStyleLbl="node1" presStyleIdx="0" presStyleCnt="3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CCA108E5-87CC-4109-A9F9-30B4F069D683}" type="pres">
      <dgm:prSet presAssocID="{4702E236-8FF4-403E-ACF4-095E5C93112A}" presName="space" presStyleCnt="0"/>
      <dgm:spPr/>
    </dgm:pt>
    <dgm:pt modelId="{1275F530-CC65-4EE1-975B-78C51C3AE3A7}" type="pres">
      <dgm:prSet presAssocID="{4702E236-8FF4-403E-ACF4-095E5C93112A}" presName="rect1" presStyleLbl="alignAcc1" presStyleIdx="0" presStyleCnt="3"/>
      <dgm:spPr/>
      <dgm:t>
        <a:bodyPr/>
        <a:lstStyle/>
        <a:p>
          <a:endParaRPr lang="ru-RU"/>
        </a:p>
      </dgm:t>
    </dgm:pt>
    <dgm:pt modelId="{616493BB-8BE3-4DB2-A0B2-657FB8D5BC77}" type="pres">
      <dgm:prSet presAssocID="{2CDAE2C5-AC8C-4F3C-A5CB-3099AC894CB5}" presName="vertSpace2" presStyleLbl="node1" presStyleIdx="0" presStyleCnt="3"/>
      <dgm:spPr/>
    </dgm:pt>
    <dgm:pt modelId="{6A213891-F197-4C1A-AEEE-801134451C23}" type="pres">
      <dgm:prSet presAssocID="{2CDAE2C5-AC8C-4F3C-A5CB-3099AC894CB5}" presName="circle2" presStyleLbl="node1" presStyleIdx="1" presStyleCnt="3"/>
      <dgm:spPr>
        <a:solidFill>
          <a:srgbClr val="0070C0"/>
        </a:solidFill>
      </dgm:spPr>
    </dgm:pt>
    <dgm:pt modelId="{C9FD0B18-CD59-4A31-A4A8-8AFF3FF4608B}" type="pres">
      <dgm:prSet presAssocID="{2CDAE2C5-AC8C-4F3C-A5CB-3099AC894CB5}" presName="rect2" presStyleLbl="alignAcc1" presStyleIdx="1" presStyleCnt="3"/>
      <dgm:spPr/>
      <dgm:t>
        <a:bodyPr/>
        <a:lstStyle/>
        <a:p>
          <a:endParaRPr lang="ru-RU"/>
        </a:p>
      </dgm:t>
    </dgm:pt>
    <dgm:pt modelId="{5E81969E-BCA9-4E8B-AC27-5067EB87E242}" type="pres">
      <dgm:prSet presAssocID="{F22326AF-3E6B-4040-927C-E038B6EE5574}" presName="vertSpace3" presStyleLbl="node1" presStyleIdx="1" presStyleCnt="3"/>
      <dgm:spPr/>
    </dgm:pt>
    <dgm:pt modelId="{52AA9D60-58B4-4397-9704-C609A3BDA7B7}" type="pres">
      <dgm:prSet presAssocID="{F22326AF-3E6B-4040-927C-E038B6EE5574}" presName="circle3" presStyleLbl="node1" presStyleIdx="2" presStyleCnt="3"/>
      <dgm:spPr/>
    </dgm:pt>
    <dgm:pt modelId="{8FD46319-044F-436D-83A9-4A2B9ED53306}" type="pres">
      <dgm:prSet presAssocID="{F22326AF-3E6B-4040-927C-E038B6EE5574}" presName="rect3" presStyleLbl="alignAcc1" presStyleIdx="2" presStyleCnt="3"/>
      <dgm:spPr/>
      <dgm:t>
        <a:bodyPr/>
        <a:lstStyle/>
        <a:p>
          <a:endParaRPr lang="ru-RU"/>
        </a:p>
      </dgm:t>
    </dgm:pt>
    <dgm:pt modelId="{A0A7DA0B-A4AD-4970-A48E-BF37401784C9}" type="pres">
      <dgm:prSet presAssocID="{4702E236-8FF4-403E-ACF4-095E5C93112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84997-CF31-4A2D-9D90-48062475B95C}" type="pres">
      <dgm:prSet presAssocID="{4702E236-8FF4-403E-ACF4-095E5C93112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17D55-E213-432F-81BB-38371F13F71C}" type="pres">
      <dgm:prSet presAssocID="{2CDAE2C5-AC8C-4F3C-A5CB-3099AC894CB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1D9ED-B385-458E-B0EC-9EBA95D4EE82}" type="pres">
      <dgm:prSet presAssocID="{2CDAE2C5-AC8C-4F3C-A5CB-3099AC894CB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1B4D-A841-4E13-9255-2A6BF65FB116}" type="pres">
      <dgm:prSet presAssocID="{F22326AF-3E6B-4040-927C-E038B6EE557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9E6A3-8C5E-43F9-B0DB-50851ABB9046}" type="pres">
      <dgm:prSet presAssocID="{F22326AF-3E6B-4040-927C-E038B6EE557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9E14A-B0F6-411F-A388-EB621708AF51}" srcId="{4702E236-8FF4-403E-ACF4-095E5C93112A}" destId="{E8E4C945-650D-465F-ADD4-1828F9E890E8}" srcOrd="1" destOrd="0" parTransId="{F074BC7E-86B2-4230-966E-A0380610F84A}" sibTransId="{8974604F-D1E2-418C-B1AA-4A9DC1FFADA2}"/>
    <dgm:cxn modelId="{437DCCE7-EBC8-4D0F-8105-0BB58A9096A1}" type="presOf" srcId="{2CDAE2C5-AC8C-4F3C-A5CB-3099AC894CB5}" destId="{19D17D55-E213-432F-81BB-38371F13F71C}" srcOrd="1" destOrd="0" presId="urn:microsoft.com/office/officeart/2005/8/layout/target3"/>
    <dgm:cxn modelId="{B1F2D81B-C2D7-462D-885A-C9E3B94F7F11}" type="presOf" srcId="{82534222-2E53-4DC8-B7B5-98E1F424F6BC}" destId="{F4484997-CF31-4A2D-9D90-48062475B95C}" srcOrd="0" destOrd="0" presId="urn:microsoft.com/office/officeart/2005/8/layout/target3"/>
    <dgm:cxn modelId="{88210BA9-8F3B-4E95-9DBF-FDB2FD3D5169}" type="presOf" srcId="{E30D0770-7FF6-417E-BF51-8E049682E295}" destId="{A559E6A3-8C5E-43F9-B0DB-50851ABB9046}" srcOrd="0" destOrd="0" presId="urn:microsoft.com/office/officeart/2005/8/layout/target3"/>
    <dgm:cxn modelId="{9BC46BF9-3C55-4ECE-9C57-B2944BBA792D}" type="presOf" srcId="{34AB8A73-FF44-41D1-9EAC-325FC6AD5A93}" destId="{0D01D9ED-B385-458E-B0EC-9EBA95D4EE82}" srcOrd="0" destOrd="0" presId="urn:microsoft.com/office/officeart/2005/8/layout/target3"/>
    <dgm:cxn modelId="{6CAC7B88-076C-43AA-A4B9-685D68E59F79}" srcId="{F22326AF-3E6B-4040-927C-E038B6EE5574}" destId="{074A8943-D323-4FB9-AD59-2972ACA36F49}" srcOrd="1" destOrd="0" parTransId="{5F2015AA-DD67-46B6-B889-4BF08192408B}" sibTransId="{30751C67-A4FD-44B0-81EC-4C478B72DFAA}"/>
    <dgm:cxn modelId="{8DA8D9AE-FCFC-41F2-9856-9EE12B1876F8}" type="presOf" srcId="{4702E236-8FF4-403E-ACF4-095E5C93112A}" destId="{A0A7DA0B-A4AD-4970-A48E-BF37401784C9}" srcOrd="1" destOrd="0" presId="urn:microsoft.com/office/officeart/2005/8/layout/target3"/>
    <dgm:cxn modelId="{49D03228-522A-4B42-B585-8AA9866D2A16}" srcId="{4702E236-8FF4-403E-ACF4-095E5C93112A}" destId="{F544D836-CDB1-4DD4-8606-C90776025CE4}" srcOrd="2" destOrd="0" parTransId="{E8FE5140-6F02-402E-82B8-9CE58DC55A35}" sibTransId="{77BB1DE6-4D3D-41DE-ACC6-F7ADA0D21250}"/>
    <dgm:cxn modelId="{A29BB949-F835-4313-B562-DAC814EF7ACA}" srcId="{2CDAE2C5-AC8C-4F3C-A5CB-3099AC894CB5}" destId="{34AB8A73-FF44-41D1-9EAC-325FC6AD5A93}" srcOrd="0" destOrd="0" parTransId="{D252572B-FC18-4201-8404-32E981DAE290}" sibTransId="{58BF9DD9-A7F4-445E-A3F3-E51499777FF8}"/>
    <dgm:cxn modelId="{DDFA354A-0C3E-49E4-9F6A-7D2D0537FB5A}" type="presOf" srcId="{2CDAE2C5-AC8C-4F3C-A5CB-3099AC894CB5}" destId="{C9FD0B18-CD59-4A31-A4A8-8AFF3FF4608B}" srcOrd="0" destOrd="0" presId="urn:microsoft.com/office/officeart/2005/8/layout/target3"/>
    <dgm:cxn modelId="{26EC5749-F129-452D-B375-47ECB4599F61}" srcId="{1CD68BA5-773E-48A1-BC87-45159F7B537E}" destId="{F22326AF-3E6B-4040-927C-E038B6EE5574}" srcOrd="2" destOrd="0" parTransId="{D1BE9FFB-0E5D-4331-A931-88AC389A0373}" sibTransId="{DC2B1F5E-0C7A-4F66-822F-06EEA955459E}"/>
    <dgm:cxn modelId="{70BD9346-28F4-4591-978B-06DD9180712D}" type="presOf" srcId="{F544D836-CDB1-4DD4-8606-C90776025CE4}" destId="{F4484997-CF31-4A2D-9D90-48062475B95C}" srcOrd="0" destOrd="2" presId="urn:microsoft.com/office/officeart/2005/8/layout/target3"/>
    <dgm:cxn modelId="{57ECE6C2-2110-472F-A3E4-3D9E87875FD2}" type="presOf" srcId="{F22326AF-3E6B-4040-927C-E038B6EE5574}" destId="{10B11B4D-A841-4E13-9255-2A6BF65FB116}" srcOrd="1" destOrd="0" presId="urn:microsoft.com/office/officeart/2005/8/layout/target3"/>
    <dgm:cxn modelId="{17131733-F88A-43B0-A1C1-4F529835E25C}" srcId="{1CD68BA5-773E-48A1-BC87-45159F7B537E}" destId="{2CDAE2C5-AC8C-4F3C-A5CB-3099AC894CB5}" srcOrd="1" destOrd="0" parTransId="{5F8EA7FE-56E2-48F2-A50C-CA41F9280E13}" sibTransId="{4336049E-0F5F-444E-AC21-0957E5208CFB}"/>
    <dgm:cxn modelId="{AE2400F2-E04C-4093-BCD8-BD7F21A93A63}" srcId="{4702E236-8FF4-403E-ACF4-095E5C93112A}" destId="{82534222-2E53-4DC8-B7B5-98E1F424F6BC}" srcOrd="0" destOrd="0" parTransId="{C31BFE7B-92C9-4E5B-A14F-510A3CDA9CA0}" sibTransId="{9CEADCD8-02A8-4E51-9BC0-010351D68E91}"/>
    <dgm:cxn modelId="{50D23FA7-B369-41BC-8382-A69DFE14591D}" type="presOf" srcId="{F22326AF-3E6B-4040-927C-E038B6EE5574}" destId="{8FD46319-044F-436D-83A9-4A2B9ED53306}" srcOrd="0" destOrd="0" presId="urn:microsoft.com/office/officeart/2005/8/layout/target3"/>
    <dgm:cxn modelId="{A27CD053-51A3-4812-ADA8-05C725509621}" type="presOf" srcId="{4702E236-8FF4-403E-ACF4-095E5C93112A}" destId="{1275F530-CC65-4EE1-975B-78C51C3AE3A7}" srcOrd="0" destOrd="0" presId="urn:microsoft.com/office/officeart/2005/8/layout/target3"/>
    <dgm:cxn modelId="{FCED9FD4-77EA-41AD-A2BA-A677B4EA48E3}" type="presOf" srcId="{1CD68BA5-773E-48A1-BC87-45159F7B537E}" destId="{7878FFE9-F2FE-40E4-9997-C3D94FC71147}" srcOrd="0" destOrd="0" presId="urn:microsoft.com/office/officeart/2005/8/layout/target3"/>
    <dgm:cxn modelId="{D5CE4D4D-59EF-429A-AC86-7826FA77DEA4}" type="presOf" srcId="{E8E4C945-650D-465F-ADD4-1828F9E890E8}" destId="{F4484997-CF31-4A2D-9D90-48062475B95C}" srcOrd="0" destOrd="1" presId="urn:microsoft.com/office/officeart/2005/8/layout/target3"/>
    <dgm:cxn modelId="{4EDB53FC-725D-4DC7-BDED-02455816BE56}" type="presOf" srcId="{074A8943-D323-4FB9-AD59-2972ACA36F49}" destId="{A559E6A3-8C5E-43F9-B0DB-50851ABB9046}" srcOrd="0" destOrd="1" presId="urn:microsoft.com/office/officeart/2005/8/layout/target3"/>
    <dgm:cxn modelId="{9992D9D1-45F3-4229-B464-169146BCB232}" srcId="{1CD68BA5-773E-48A1-BC87-45159F7B537E}" destId="{4702E236-8FF4-403E-ACF4-095E5C93112A}" srcOrd="0" destOrd="0" parTransId="{ACDE1048-4949-4EAE-BDFC-729F653C70AC}" sibTransId="{26C95529-5EA7-4574-9EEC-D7BDAC89FB7C}"/>
    <dgm:cxn modelId="{3A613FF4-E1F9-453C-B9B7-44F26E2AB621}" srcId="{F22326AF-3E6B-4040-927C-E038B6EE5574}" destId="{E30D0770-7FF6-417E-BF51-8E049682E295}" srcOrd="0" destOrd="0" parTransId="{A5891F1A-0374-407F-A476-1BDDA20CCEC3}" sibTransId="{9751B1EA-C431-44A0-856D-7C52F3BC126D}"/>
    <dgm:cxn modelId="{DE284197-DB98-4714-A2FB-A80665D05941}" type="presParOf" srcId="{7878FFE9-F2FE-40E4-9997-C3D94FC71147}" destId="{1769DF6E-5747-4C8E-9EC9-3D7C5F2071B4}" srcOrd="0" destOrd="0" presId="urn:microsoft.com/office/officeart/2005/8/layout/target3"/>
    <dgm:cxn modelId="{68A0CCBA-A86B-4DEA-8DFB-DB6191167493}" type="presParOf" srcId="{7878FFE9-F2FE-40E4-9997-C3D94FC71147}" destId="{CCA108E5-87CC-4109-A9F9-30B4F069D683}" srcOrd="1" destOrd="0" presId="urn:microsoft.com/office/officeart/2005/8/layout/target3"/>
    <dgm:cxn modelId="{8996B580-71DC-482B-9C46-1809E240017E}" type="presParOf" srcId="{7878FFE9-F2FE-40E4-9997-C3D94FC71147}" destId="{1275F530-CC65-4EE1-975B-78C51C3AE3A7}" srcOrd="2" destOrd="0" presId="urn:microsoft.com/office/officeart/2005/8/layout/target3"/>
    <dgm:cxn modelId="{57ED306E-6C57-4630-A617-6C857F20DC7E}" type="presParOf" srcId="{7878FFE9-F2FE-40E4-9997-C3D94FC71147}" destId="{616493BB-8BE3-4DB2-A0B2-657FB8D5BC77}" srcOrd="3" destOrd="0" presId="urn:microsoft.com/office/officeart/2005/8/layout/target3"/>
    <dgm:cxn modelId="{72E06219-14F8-4CEC-9EBE-16374DA4B33C}" type="presParOf" srcId="{7878FFE9-F2FE-40E4-9997-C3D94FC71147}" destId="{6A213891-F197-4C1A-AEEE-801134451C23}" srcOrd="4" destOrd="0" presId="urn:microsoft.com/office/officeart/2005/8/layout/target3"/>
    <dgm:cxn modelId="{30B7C7B0-64CB-4424-83F1-E546AFC9ED2F}" type="presParOf" srcId="{7878FFE9-F2FE-40E4-9997-C3D94FC71147}" destId="{C9FD0B18-CD59-4A31-A4A8-8AFF3FF4608B}" srcOrd="5" destOrd="0" presId="urn:microsoft.com/office/officeart/2005/8/layout/target3"/>
    <dgm:cxn modelId="{A827AA83-CFA1-42DD-A13D-8A39439EACDE}" type="presParOf" srcId="{7878FFE9-F2FE-40E4-9997-C3D94FC71147}" destId="{5E81969E-BCA9-4E8B-AC27-5067EB87E242}" srcOrd="6" destOrd="0" presId="urn:microsoft.com/office/officeart/2005/8/layout/target3"/>
    <dgm:cxn modelId="{26F113FC-48CE-4950-BF94-22AB5052894C}" type="presParOf" srcId="{7878FFE9-F2FE-40E4-9997-C3D94FC71147}" destId="{52AA9D60-58B4-4397-9704-C609A3BDA7B7}" srcOrd="7" destOrd="0" presId="urn:microsoft.com/office/officeart/2005/8/layout/target3"/>
    <dgm:cxn modelId="{3C294F83-C859-47A5-97CE-A6B0DFE2CEAE}" type="presParOf" srcId="{7878FFE9-F2FE-40E4-9997-C3D94FC71147}" destId="{8FD46319-044F-436D-83A9-4A2B9ED53306}" srcOrd="8" destOrd="0" presId="urn:microsoft.com/office/officeart/2005/8/layout/target3"/>
    <dgm:cxn modelId="{D6EA3708-98A2-454D-89F7-FCB34071D025}" type="presParOf" srcId="{7878FFE9-F2FE-40E4-9997-C3D94FC71147}" destId="{A0A7DA0B-A4AD-4970-A48E-BF37401784C9}" srcOrd="9" destOrd="0" presId="urn:microsoft.com/office/officeart/2005/8/layout/target3"/>
    <dgm:cxn modelId="{32EAE9D1-AC70-4634-AC8E-0DD7F3AA72F5}" type="presParOf" srcId="{7878FFE9-F2FE-40E4-9997-C3D94FC71147}" destId="{F4484997-CF31-4A2D-9D90-48062475B95C}" srcOrd="10" destOrd="0" presId="urn:microsoft.com/office/officeart/2005/8/layout/target3"/>
    <dgm:cxn modelId="{A7837319-82FF-4C9B-80CF-3E8FC0485171}" type="presParOf" srcId="{7878FFE9-F2FE-40E4-9997-C3D94FC71147}" destId="{19D17D55-E213-432F-81BB-38371F13F71C}" srcOrd="11" destOrd="0" presId="urn:microsoft.com/office/officeart/2005/8/layout/target3"/>
    <dgm:cxn modelId="{A21B7439-89F3-4978-B69A-279C22C9057D}" type="presParOf" srcId="{7878FFE9-F2FE-40E4-9997-C3D94FC71147}" destId="{0D01D9ED-B385-458E-B0EC-9EBA95D4EE82}" srcOrd="12" destOrd="0" presId="urn:microsoft.com/office/officeart/2005/8/layout/target3"/>
    <dgm:cxn modelId="{07AA230C-93BC-4924-BCE9-21E8F1524CEA}" type="presParOf" srcId="{7878FFE9-F2FE-40E4-9997-C3D94FC71147}" destId="{10B11B4D-A841-4E13-9255-2A6BF65FB116}" srcOrd="13" destOrd="0" presId="urn:microsoft.com/office/officeart/2005/8/layout/target3"/>
    <dgm:cxn modelId="{B6F28074-CAD7-4223-B5B1-1DEDEF074D76}" type="presParOf" srcId="{7878FFE9-F2FE-40E4-9997-C3D94FC71147}" destId="{A559E6A3-8C5E-43F9-B0DB-50851ABB904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08DB24-1510-4D7B-AEBB-26D73C587917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80CF6FDB-8982-48D2-AD57-2FDECFE84FF2}">
      <dgm:prSet phldrT="[Текст]" custT="1"/>
      <dgm:spPr/>
      <dgm:t>
        <a:bodyPr/>
        <a:lstStyle/>
        <a:p>
          <a:r>
            <a:rPr lang="en-US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</a:t>
          </a:r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  <a:endParaRPr lang="en-US" sz="1800" b="1" kern="1200" dirty="0" smtClean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США (вменен-ность)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BC673CE-20BB-4760-9A55-07843D14927C}" type="parTrans" cxnId="{C46C378F-E69D-4C5A-9891-C2FDC917F147}">
      <dgm:prSet/>
      <dgm:spPr/>
      <dgm:t>
        <a:bodyPr/>
        <a:lstStyle/>
        <a:p>
          <a:endParaRPr lang="ru-RU"/>
        </a:p>
      </dgm:t>
    </dgm:pt>
    <dgm:pt modelId="{888868D2-13A2-49A3-B6F3-24E683179C55}" type="sibTrans" cxnId="{C46C378F-E69D-4C5A-9891-C2FDC917F147}">
      <dgm:prSet/>
      <dgm:spPr/>
      <dgm:t>
        <a:bodyPr/>
        <a:lstStyle/>
        <a:p>
          <a:endParaRPr lang="ru-RU"/>
        </a:p>
      </dgm:t>
    </dgm:pt>
    <dgm:pt modelId="{8B408471-CFF1-4CD7-93E6-2FA1A72CC346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2002</a:t>
          </a:r>
        </a:p>
        <a:p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Индия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128645B-6AE7-4D0D-B397-0BFF9B1547D8}" type="parTrans" cxnId="{ECFAAABC-DC71-4250-B972-9AA4937CD161}">
      <dgm:prSet/>
      <dgm:spPr/>
      <dgm:t>
        <a:bodyPr/>
        <a:lstStyle/>
        <a:p>
          <a:endParaRPr lang="ru-RU"/>
        </a:p>
      </dgm:t>
    </dgm:pt>
    <dgm:pt modelId="{56FB344B-7C4D-4CD6-B3B1-EB28006BF9CE}" type="sibTrans" cxnId="{ECFAAABC-DC71-4250-B972-9AA4937CD161}">
      <dgm:prSet/>
      <dgm:spPr/>
      <dgm:t>
        <a:bodyPr/>
        <a:lstStyle/>
        <a:p>
          <a:endParaRPr lang="ru-RU"/>
        </a:p>
      </dgm:t>
    </dgm:pt>
    <dgm:pt modelId="{861886D7-076F-4026-8450-DA933DD4F499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2006</a:t>
          </a:r>
        </a:p>
        <a:p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Турция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EC51E77-E38D-4848-B461-C1DE23A2DA63}" type="parTrans" cxnId="{745B9036-68AC-45E6-961D-11C9A888C273}">
      <dgm:prSet/>
      <dgm:spPr/>
      <dgm:t>
        <a:bodyPr/>
        <a:lstStyle/>
        <a:p>
          <a:endParaRPr lang="ru-RU"/>
        </a:p>
      </dgm:t>
    </dgm:pt>
    <dgm:pt modelId="{D1EE63AF-857F-4B6A-AD57-F5C17756CB4E}" type="sibTrans" cxnId="{745B9036-68AC-45E6-961D-11C9A888C273}">
      <dgm:prSet/>
      <dgm:spPr/>
      <dgm:t>
        <a:bodyPr/>
        <a:lstStyle/>
        <a:p>
          <a:endParaRPr lang="ru-RU"/>
        </a:p>
      </dgm:t>
    </dgm:pt>
    <dgm:pt modelId="{76998849-C53F-46A4-8A05-14AA9AFD6092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2007</a:t>
          </a:r>
        </a:p>
        <a:p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Китай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DA2C91-29F0-41A0-9BE2-6F222E90DF40}" type="parTrans" cxnId="{99F7500E-0FF5-41F0-8852-FB28CAC2F236}">
      <dgm:prSet/>
      <dgm:spPr/>
      <dgm:t>
        <a:bodyPr/>
        <a:lstStyle/>
        <a:p>
          <a:endParaRPr lang="ru-RU"/>
        </a:p>
      </dgm:t>
    </dgm:pt>
    <dgm:pt modelId="{0B3E0C15-CDF2-44CA-B564-3B35DA168E7F}" type="sibTrans" cxnId="{99F7500E-0FF5-41F0-8852-FB28CAC2F236}">
      <dgm:prSet/>
      <dgm:spPr/>
      <dgm:t>
        <a:bodyPr/>
        <a:lstStyle/>
        <a:p>
          <a:endParaRPr lang="ru-RU"/>
        </a:p>
      </dgm:t>
    </dgm:pt>
    <dgm:pt modelId="{0ACE0E92-925F-47F0-9F71-6BB8B6D7EC1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2012</a:t>
          </a:r>
        </a:p>
        <a:p>
          <a:r>
            <a:rPr lang="ru-RU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Россия</a:t>
          </a:r>
          <a:endParaRPr lang="ru-RU" sz="16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95ACF-9F1C-44F6-B1BB-8FCF29436A41}" type="parTrans" cxnId="{338368C2-51DF-46E2-890D-08D85127589E}">
      <dgm:prSet/>
      <dgm:spPr/>
      <dgm:t>
        <a:bodyPr/>
        <a:lstStyle/>
        <a:p>
          <a:endParaRPr lang="ru-RU"/>
        </a:p>
      </dgm:t>
    </dgm:pt>
    <dgm:pt modelId="{0143C855-9344-450D-9091-1D7EF3F388CB}" type="sibTrans" cxnId="{338368C2-51DF-46E2-890D-08D85127589E}">
      <dgm:prSet/>
      <dgm:spPr/>
      <dgm:t>
        <a:bodyPr/>
        <a:lstStyle/>
        <a:p>
          <a:endParaRPr lang="ru-RU"/>
        </a:p>
      </dgm:t>
    </dgm:pt>
    <dgm:pt modelId="{AF07A40C-487D-4914-849B-7DF794401237}">
      <dgm:prSet phldrT="[Текст]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059104-8309-4790-8F87-3D30ADB994F3}" type="parTrans" cxnId="{284070BF-75F1-41B7-9137-C9BCFFC5E346}">
      <dgm:prSet/>
      <dgm:spPr/>
      <dgm:t>
        <a:bodyPr/>
        <a:lstStyle/>
        <a:p>
          <a:endParaRPr lang="ru-RU"/>
        </a:p>
      </dgm:t>
    </dgm:pt>
    <dgm:pt modelId="{90351DC5-1653-4E84-AC64-058B89E60E24}" type="sibTrans" cxnId="{284070BF-75F1-41B7-9137-C9BCFFC5E346}">
      <dgm:prSet/>
      <dgm:spPr/>
      <dgm:t>
        <a:bodyPr/>
        <a:lstStyle/>
        <a:p>
          <a:endParaRPr lang="ru-RU"/>
        </a:p>
      </dgm:t>
    </dgm:pt>
    <dgm:pt modelId="{BA47E7C4-8AD7-45FC-AE20-9709EA34341F}" type="pres">
      <dgm:prSet presAssocID="{AF08DB24-1510-4D7B-AEBB-26D73C587917}" presName="Name0" presStyleCnt="0">
        <dgm:presLayoutVars>
          <dgm:dir/>
          <dgm:resizeHandles val="exact"/>
        </dgm:presLayoutVars>
      </dgm:prSet>
      <dgm:spPr/>
    </dgm:pt>
    <dgm:pt modelId="{A88D68BB-7940-4D90-89C4-3A18209251D9}" type="pres">
      <dgm:prSet presAssocID="{AF08DB24-1510-4D7B-AEBB-26D73C587917}" presName="arrow" presStyleLbl="bgShp" presStyleIdx="0" presStyleCnt="1" custLinFactNeighborX="2443" custLinFactNeighborY="-1636"/>
      <dgm:spPr>
        <a:solidFill>
          <a:srgbClr val="E6D0D0"/>
        </a:solidFill>
      </dgm:spPr>
    </dgm:pt>
    <dgm:pt modelId="{A0B700BA-A0E8-4E63-BEB6-FB86BFC86549}" type="pres">
      <dgm:prSet presAssocID="{AF08DB24-1510-4D7B-AEBB-26D73C587917}" presName="points" presStyleCnt="0"/>
      <dgm:spPr/>
    </dgm:pt>
    <dgm:pt modelId="{3FEEEC04-5BDE-4159-997F-AAD485240AB0}" type="pres">
      <dgm:prSet presAssocID="{80CF6FDB-8982-48D2-AD57-2FDECFE84FF2}" presName="compositeA" presStyleCnt="0"/>
      <dgm:spPr/>
    </dgm:pt>
    <dgm:pt modelId="{52E07AF8-7B85-4E5C-8BA1-CDEE3953D212}" type="pres">
      <dgm:prSet presAssocID="{80CF6FDB-8982-48D2-AD57-2FDECFE84FF2}" presName="textA" presStyleLbl="revTx" presStyleIdx="0" presStyleCnt="6" custScaleX="177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5E63-199E-4421-897D-BFBC44DFF80A}" type="pres">
      <dgm:prSet presAssocID="{80CF6FDB-8982-48D2-AD57-2FDECFE84FF2}" presName="circleA" presStyleLbl="node1" presStyleIdx="0" presStyleCnt="6"/>
      <dgm:spPr/>
    </dgm:pt>
    <dgm:pt modelId="{6DFBB283-E5B8-4166-A45B-D1CD64594CF6}" type="pres">
      <dgm:prSet presAssocID="{80CF6FDB-8982-48D2-AD57-2FDECFE84FF2}" presName="spaceA" presStyleCnt="0"/>
      <dgm:spPr/>
    </dgm:pt>
    <dgm:pt modelId="{4BD1A70A-3762-41FC-9175-E809DF5C815E}" type="pres">
      <dgm:prSet presAssocID="{888868D2-13A2-49A3-B6F3-24E683179C55}" presName="space" presStyleCnt="0"/>
      <dgm:spPr/>
    </dgm:pt>
    <dgm:pt modelId="{56301EBA-0C6C-4282-B480-2FA0F1D9AC07}" type="pres">
      <dgm:prSet presAssocID="{8B408471-CFF1-4CD7-93E6-2FA1A72CC346}" presName="compositeB" presStyleCnt="0"/>
      <dgm:spPr/>
    </dgm:pt>
    <dgm:pt modelId="{19F9D223-7452-4FFE-A291-0C95A123F584}" type="pres">
      <dgm:prSet presAssocID="{8B408471-CFF1-4CD7-93E6-2FA1A72CC346}" presName="textB" presStyleLbl="revTx" presStyleIdx="1" presStyleCnt="6" custScaleX="14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A155C-8065-48BC-8410-E478F0A93F5E}" type="pres">
      <dgm:prSet presAssocID="{8B408471-CFF1-4CD7-93E6-2FA1A72CC346}" presName="circleB" presStyleLbl="node1" presStyleIdx="1" presStyleCnt="6"/>
      <dgm:spPr/>
    </dgm:pt>
    <dgm:pt modelId="{024B0F2E-5384-4491-8BF0-EC63F1C48696}" type="pres">
      <dgm:prSet presAssocID="{8B408471-CFF1-4CD7-93E6-2FA1A72CC346}" presName="spaceB" presStyleCnt="0"/>
      <dgm:spPr/>
    </dgm:pt>
    <dgm:pt modelId="{2FF64EC9-43B0-46B7-8B2A-9E91F3E86F44}" type="pres">
      <dgm:prSet presAssocID="{56FB344B-7C4D-4CD6-B3B1-EB28006BF9CE}" presName="space" presStyleCnt="0"/>
      <dgm:spPr/>
    </dgm:pt>
    <dgm:pt modelId="{58FCF17B-1022-4EC3-B452-7B572A44749A}" type="pres">
      <dgm:prSet presAssocID="{861886D7-076F-4026-8450-DA933DD4F499}" presName="compositeA" presStyleCnt="0"/>
      <dgm:spPr/>
    </dgm:pt>
    <dgm:pt modelId="{0D9F2BD0-7FD7-4AB4-B68D-228384988A80}" type="pres">
      <dgm:prSet presAssocID="{861886D7-076F-4026-8450-DA933DD4F499}" presName="textA" presStyleLbl="revTx" presStyleIdx="2" presStyleCnt="6" custScaleX="19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1AB76-24CC-4307-B4BA-E8C88DAFED49}" type="pres">
      <dgm:prSet presAssocID="{861886D7-076F-4026-8450-DA933DD4F499}" presName="circleA" presStyleLbl="node1" presStyleIdx="2" presStyleCnt="6"/>
      <dgm:spPr/>
    </dgm:pt>
    <dgm:pt modelId="{E60AC82C-2321-42EC-AEAF-06B48AC94842}" type="pres">
      <dgm:prSet presAssocID="{861886D7-076F-4026-8450-DA933DD4F499}" presName="spaceA" presStyleCnt="0"/>
      <dgm:spPr/>
    </dgm:pt>
    <dgm:pt modelId="{76F31991-6E14-4534-A9DC-C41785A832D1}" type="pres">
      <dgm:prSet presAssocID="{D1EE63AF-857F-4B6A-AD57-F5C17756CB4E}" presName="space" presStyleCnt="0"/>
      <dgm:spPr/>
    </dgm:pt>
    <dgm:pt modelId="{71361C39-F0BA-4579-9DAC-60F7768C1DEF}" type="pres">
      <dgm:prSet presAssocID="{76998849-C53F-46A4-8A05-14AA9AFD6092}" presName="compositeB" presStyleCnt="0"/>
      <dgm:spPr/>
    </dgm:pt>
    <dgm:pt modelId="{8CD083DA-654B-4A62-ABB3-78B651AB118A}" type="pres">
      <dgm:prSet presAssocID="{76998849-C53F-46A4-8A05-14AA9AFD6092}" presName="textB" presStyleLbl="revTx" presStyleIdx="3" presStyleCnt="6" custScaleX="19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BE20F-A7BD-4F11-BE69-97A58B3DDF0F}" type="pres">
      <dgm:prSet presAssocID="{76998849-C53F-46A4-8A05-14AA9AFD6092}" presName="circleB" presStyleLbl="node1" presStyleIdx="3" presStyleCnt="6"/>
      <dgm:spPr/>
    </dgm:pt>
    <dgm:pt modelId="{76952A10-F375-495A-A3F4-3D7CFAD6AEC9}" type="pres">
      <dgm:prSet presAssocID="{76998849-C53F-46A4-8A05-14AA9AFD6092}" presName="spaceB" presStyleCnt="0"/>
      <dgm:spPr/>
    </dgm:pt>
    <dgm:pt modelId="{024E7007-FDA9-451E-91AA-152C9425B022}" type="pres">
      <dgm:prSet presAssocID="{0B3E0C15-CDF2-44CA-B564-3B35DA168E7F}" presName="space" presStyleCnt="0"/>
      <dgm:spPr/>
    </dgm:pt>
    <dgm:pt modelId="{BC4E03DB-A730-4804-A4A8-61C6D0A591B6}" type="pres">
      <dgm:prSet presAssocID="{AF07A40C-487D-4914-849B-7DF794401237}" presName="compositeA" presStyleCnt="0"/>
      <dgm:spPr/>
    </dgm:pt>
    <dgm:pt modelId="{326C446A-EDE7-4C73-98F1-928032EB9857}" type="pres">
      <dgm:prSet presAssocID="{AF07A40C-487D-4914-849B-7DF794401237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01E10-B952-4EFA-9146-8602264C24BB}" type="pres">
      <dgm:prSet presAssocID="{AF07A40C-487D-4914-849B-7DF794401237}" presName="circleA" presStyleLbl="node1" presStyleIdx="4" presStyleCnt="6"/>
      <dgm:spPr/>
    </dgm:pt>
    <dgm:pt modelId="{F1209AAB-21D3-4737-A7D0-3C5BA99D6261}" type="pres">
      <dgm:prSet presAssocID="{AF07A40C-487D-4914-849B-7DF794401237}" presName="spaceA" presStyleCnt="0"/>
      <dgm:spPr/>
    </dgm:pt>
    <dgm:pt modelId="{7D5D552A-4116-4CA5-AA92-86F703FC61F9}" type="pres">
      <dgm:prSet presAssocID="{90351DC5-1653-4E84-AC64-058B89E60E24}" presName="space" presStyleCnt="0"/>
      <dgm:spPr/>
    </dgm:pt>
    <dgm:pt modelId="{1DB2ACEA-A03F-44F6-A9CA-428C083B3CD7}" type="pres">
      <dgm:prSet presAssocID="{0ACE0E92-925F-47F0-9F71-6BB8B6D7EC15}" presName="compositeB" presStyleCnt="0"/>
      <dgm:spPr/>
    </dgm:pt>
    <dgm:pt modelId="{9DB751FD-319C-49F6-83CA-29ECBB52A11E}" type="pres">
      <dgm:prSet presAssocID="{0ACE0E92-925F-47F0-9F71-6BB8B6D7EC15}" presName="textB" presStyleLbl="revTx" presStyleIdx="5" presStyleCnt="6" custScaleX="240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AD536-5E9E-4412-A408-EEE81A4EA1EA}" type="pres">
      <dgm:prSet presAssocID="{0ACE0E92-925F-47F0-9F71-6BB8B6D7EC15}" presName="circleB" presStyleLbl="node1" presStyleIdx="5" presStyleCnt="6"/>
      <dgm:spPr/>
    </dgm:pt>
    <dgm:pt modelId="{FDE745D0-ED31-45E8-B2D5-015DE50EF979}" type="pres">
      <dgm:prSet presAssocID="{0ACE0E92-925F-47F0-9F71-6BB8B6D7EC15}" presName="spaceB" presStyleCnt="0"/>
      <dgm:spPr/>
    </dgm:pt>
  </dgm:ptLst>
  <dgm:cxnLst>
    <dgm:cxn modelId="{C46C378F-E69D-4C5A-9891-C2FDC917F147}" srcId="{AF08DB24-1510-4D7B-AEBB-26D73C587917}" destId="{80CF6FDB-8982-48D2-AD57-2FDECFE84FF2}" srcOrd="0" destOrd="0" parTransId="{2BC673CE-20BB-4760-9A55-07843D14927C}" sibTransId="{888868D2-13A2-49A3-B6F3-24E683179C55}"/>
    <dgm:cxn modelId="{99F7500E-0FF5-41F0-8852-FB28CAC2F236}" srcId="{AF08DB24-1510-4D7B-AEBB-26D73C587917}" destId="{76998849-C53F-46A4-8A05-14AA9AFD6092}" srcOrd="3" destOrd="0" parTransId="{03DA2C91-29F0-41A0-9BE2-6F222E90DF40}" sibTransId="{0B3E0C15-CDF2-44CA-B564-3B35DA168E7F}"/>
    <dgm:cxn modelId="{5F4D95DF-4353-4439-98EC-CF53D1ACF751}" type="presOf" srcId="{AF08DB24-1510-4D7B-AEBB-26D73C587917}" destId="{BA47E7C4-8AD7-45FC-AE20-9709EA34341F}" srcOrd="0" destOrd="0" presId="urn:microsoft.com/office/officeart/2005/8/layout/hProcess11"/>
    <dgm:cxn modelId="{9BF51148-F237-432F-AA35-89C4A9D18E3A}" type="presOf" srcId="{8B408471-CFF1-4CD7-93E6-2FA1A72CC346}" destId="{19F9D223-7452-4FFE-A291-0C95A123F584}" srcOrd="0" destOrd="0" presId="urn:microsoft.com/office/officeart/2005/8/layout/hProcess11"/>
    <dgm:cxn modelId="{247B57D6-FCE1-4C74-AC5A-70D9FC02B8C5}" type="presOf" srcId="{76998849-C53F-46A4-8A05-14AA9AFD6092}" destId="{8CD083DA-654B-4A62-ABB3-78B651AB118A}" srcOrd="0" destOrd="0" presId="urn:microsoft.com/office/officeart/2005/8/layout/hProcess11"/>
    <dgm:cxn modelId="{745B9036-68AC-45E6-961D-11C9A888C273}" srcId="{AF08DB24-1510-4D7B-AEBB-26D73C587917}" destId="{861886D7-076F-4026-8450-DA933DD4F499}" srcOrd="2" destOrd="0" parTransId="{7EC51E77-E38D-4848-B461-C1DE23A2DA63}" sibTransId="{D1EE63AF-857F-4B6A-AD57-F5C17756CB4E}"/>
    <dgm:cxn modelId="{E564C5DC-6D07-4744-85A4-4458703E671F}" type="presOf" srcId="{80CF6FDB-8982-48D2-AD57-2FDECFE84FF2}" destId="{52E07AF8-7B85-4E5C-8BA1-CDEE3953D212}" srcOrd="0" destOrd="0" presId="urn:microsoft.com/office/officeart/2005/8/layout/hProcess11"/>
    <dgm:cxn modelId="{A2F80B5B-C873-4855-B559-398024873930}" type="presOf" srcId="{0ACE0E92-925F-47F0-9F71-6BB8B6D7EC15}" destId="{9DB751FD-319C-49F6-83CA-29ECBB52A11E}" srcOrd="0" destOrd="0" presId="urn:microsoft.com/office/officeart/2005/8/layout/hProcess11"/>
    <dgm:cxn modelId="{CA06A5B9-DE36-4C12-91AC-5EEF6C638BA4}" type="presOf" srcId="{861886D7-076F-4026-8450-DA933DD4F499}" destId="{0D9F2BD0-7FD7-4AB4-B68D-228384988A80}" srcOrd="0" destOrd="0" presId="urn:microsoft.com/office/officeart/2005/8/layout/hProcess11"/>
    <dgm:cxn modelId="{31B9271D-76F0-40BE-8BF8-143C31903F26}" type="presOf" srcId="{AF07A40C-487D-4914-849B-7DF794401237}" destId="{326C446A-EDE7-4C73-98F1-928032EB9857}" srcOrd="0" destOrd="0" presId="urn:microsoft.com/office/officeart/2005/8/layout/hProcess11"/>
    <dgm:cxn modelId="{284070BF-75F1-41B7-9137-C9BCFFC5E346}" srcId="{AF08DB24-1510-4D7B-AEBB-26D73C587917}" destId="{AF07A40C-487D-4914-849B-7DF794401237}" srcOrd="4" destOrd="0" parTransId="{00059104-8309-4790-8F87-3D30ADB994F3}" sibTransId="{90351DC5-1653-4E84-AC64-058B89E60E24}"/>
    <dgm:cxn modelId="{338368C2-51DF-46E2-890D-08D85127589E}" srcId="{AF08DB24-1510-4D7B-AEBB-26D73C587917}" destId="{0ACE0E92-925F-47F0-9F71-6BB8B6D7EC15}" srcOrd="5" destOrd="0" parTransId="{16C95ACF-9F1C-44F6-B1BB-8FCF29436A41}" sibTransId="{0143C855-9344-450D-9091-1D7EF3F388CB}"/>
    <dgm:cxn modelId="{ECFAAABC-DC71-4250-B972-9AA4937CD161}" srcId="{AF08DB24-1510-4D7B-AEBB-26D73C587917}" destId="{8B408471-CFF1-4CD7-93E6-2FA1A72CC346}" srcOrd="1" destOrd="0" parTransId="{D128645B-6AE7-4D0D-B397-0BFF9B1547D8}" sibTransId="{56FB344B-7C4D-4CD6-B3B1-EB28006BF9CE}"/>
    <dgm:cxn modelId="{040815DC-86E5-40E6-896D-B6254BBF53E7}" type="presParOf" srcId="{BA47E7C4-8AD7-45FC-AE20-9709EA34341F}" destId="{A88D68BB-7940-4D90-89C4-3A18209251D9}" srcOrd="0" destOrd="0" presId="urn:microsoft.com/office/officeart/2005/8/layout/hProcess11"/>
    <dgm:cxn modelId="{1CCCE03E-60FF-41C6-A28E-95746B62D324}" type="presParOf" srcId="{BA47E7C4-8AD7-45FC-AE20-9709EA34341F}" destId="{A0B700BA-A0E8-4E63-BEB6-FB86BFC86549}" srcOrd="1" destOrd="0" presId="urn:microsoft.com/office/officeart/2005/8/layout/hProcess11"/>
    <dgm:cxn modelId="{D67D17B2-DB60-436A-A323-6294A90A9C7C}" type="presParOf" srcId="{A0B700BA-A0E8-4E63-BEB6-FB86BFC86549}" destId="{3FEEEC04-5BDE-4159-997F-AAD485240AB0}" srcOrd="0" destOrd="0" presId="urn:microsoft.com/office/officeart/2005/8/layout/hProcess11"/>
    <dgm:cxn modelId="{6C071DB5-CBBE-4F28-9E7C-003CD49DC5EF}" type="presParOf" srcId="{3FEEEC04-5BDE-4159-997F-AAD485240AB0}" destId="{52E07AF8-7B85-4E5C-8BA1-CDEE3953D212}" srcOrd="0" destOrd="0" presId="urn:microsoft.com/office/officeart/2005/8/layout/hProcess11"/>
    <dgm:cxn modelId="{E2425984-51C8-4132-8D2E-240483E1381F}" type="presParOf" srcId="{3FEEEC04-5BDE-4159-997F-AAD485240AB0}" destId="{EF1D5E63-199E-4421-897D-BFBC44DFF80A}" srcOrd="1" destOrd="0" presId="urn:microsoft.com/office/officeart/2005/8/layout/hProcess11"/>
    <dgm:cxn modelId="{F204AADF-6B89-469A-B3DA-4F635DBFB7BC}" type="presParOf" srcId="{3FEEEC04-5BDE-4159-997F-AAD485240AB0}" destId="{6DFBB283-E5B8-4166-A45B-D1CD64594CF6}" srcOrd="2" destOrd="0" presId="urn:microsoft.com/office/officeart/2005/8/layout/hProcess11"/>
    <dgm:cxn modelId="{1A8DE3EE-26EF-424A-A7B5-3E69BCAC7449}" type="presParOf" srcId="{A0B700BA-A0E8-4E63-BEB6-FB86BFC86549}" destId="{4BD1A70A-3762-41FC-9175-E809DF5C815E}" srcOrd="1" destOrd="0" presId="urn:microsoft.com/office/officeart/2005/8/layout/hProcess11"/>
    <dgm:cxn modelId="{C06E0AC5-EE66-4399-A684-38A9EE7BD426}" type="presParOf" srcId="{A0B700BA-A0E8-4E63-BEB6-FB86BFC86549}" destId="{56301EBA-0C6C-4282-B480-2FA0F1D9AC07}" srcOrd="2" destOrd="0" presId="urn:microsoft.com/office/officeart/2005/8/layout/hProcess11"/>
    <dgm:cxn modelId="{B9AD89F6-A2C3-459C-ABD1-5EA8D53E7520}" type="presParOf" srcId="{56301EBA-0C6C-4282-B480-2FA0F1D9AC07}" destId="{19F9D223-7452-4FFE-A291-0C95A123F584}" srcOrd="0" destOrd="0" presId="urn:microsoft.com/office/officeart/2005/8/layout/hProcess11"/>
    <dgm:cxn modelId="{DC014BE4-4F6B-403A-A3B5-DB41F92D9EDF}" type="presParOf" srcId="{56301EBA-0C6C-4282-B480-2FA0F1D9AC07}" destId="{39DA155C-8065-48BC-8410-E478F0A93F5E}" srcOrd="1" destOrd="0" presId="urn:microsoft.com/office/officeart/2005/8/layout/hProcess11"/>
    <dgm:cxn modelId="{CC06D118-E0A8-4575-8C4F-7544AFD1BF84}" type="presParOf" srcId="{56301EBA-0C6C-4282-B480-2FA0F1D9AC07}" destId="{024B0F2E-5384-4491-8BF0-EC63F1C48696}" srcOrd="2" destOrd="0" presId="urn:microsoft.com/office/officeart/2005/8/layout/hProcess11"/>
    <dgm:cxn modelId="{5E50BF5F-021A-406F-B23D-4B3471E7A1F7}" type="presParOf" srcId="{A0B700BA-A0E8-4E63-BEB6-FB86BFC86549}" destId="{2FF64EC9-43B0-46B7-8B2A-9E91F3E86F44}" srcOrd="3" destOrd="0" presId="urn:microsoft.com/office/officeart/2005/8/layout/hProcess11"/>
    <dgm:cxn modelId="{D463C8D5-4420-4D32-9E3A-7BCF184BE37B}" type="presParOf" srcId="{A0B700BA-A0E8-4E63-BEB6-FB86BFC86549}" destId="{58FCF17B-1022-4EC3-B452-7B572A44749A}" srcOrd="4" destOrd="0" presId="urn:microsoft.com/office/officeart/2005/8/layout/hProcess11"/>
    <dgm:cxn modelId="{A2218AD8-1CD2-43EB-8C68-312C428DB311}" type="presParOf" srcId="{58FCF17B-1022-4EC3-B452-7B572A44749A}" destId="{0D9F2BD0-7FD7-4AB4-B68D-228384988A80}" srcOrd="0" destOrd="0" presId="urn:microsoft.com/office/officeart/2005/8/layout/hProcess11"/>
    <dgm:cxn modelId="{B67A18A3-46D9-452A-87DE-2C5E5D8937A7}" type="presParOf" srcId="{58FCF17B-1022-4EC3-B452-7B572A44749A}" destId="{AAF1AB76-24CC-4307-B4BA-E8C88DAFED49}" srcOrd="1" destOrd="0" presId="urn:microsoft.com/office/officeart/2005/8/layout/hProcess11"/>
    <dgm:cxn modelId="{6CDD3B2F-BF73-4675-9F0C-CAF55A91EBD7}" type="presParOf" srcId="{58FCF17B-1022-4EC3-B452-7B572A44749A}" destId="{E60AC82C-2321-42EC-AEAF-06B48AC94842}" srcOrd="2" destOrd="0" presId="urn:microsoft.com/office/officeart/2005/8/layout/hProcess11"/>
    <dgm:cxn modelId="{9601FDAF-E8D3-43E8-871B-2251ED20A0A1}" type="presParOf" srcId="{A0B700BA-A0E8-4E63-BEB6-FB86BFC86549}" destId="{76F31991-6E14-4534-A9DC-C41785A832D1}" srcOrd="5" destOrd="0" presId="urn:microsoft.com/office/officeart/2005/8/layout/hProcess11"/>
    <dgm:cxn modelId="{73EB8C2D-CEDF-4C9F-BCD3-EFAFD895C56A}" type="presParOf" srcId="{A0B700BA-A0E8-4E63-BEB6-FB86BFC86549}" destId="{71361C39-F0BA-4579-9DAC-60F7768C1DEF}" srcOrd="6" destOrd="0" presId="urn:microsoft.com/office/officeart/2005/8/layout/hProcess11"/>
    <dgm:cxn modelId="{D5614751-9B60-4707-B901-767D8D5B6D3A}" type="presParOf" srcId="{71361C39-F0BA-4579-9DAC-60F7768C1DEF}" destId="{8CD083DA-654B-4A62-ABB3-78B651AB118A}" srcOrd="0" destOrd="0" presId="urn:microsoft.com/office/officeart/2005/8/layout/hProcess11"/>
    <dgm:cxn modelId="{B57ACCC3-193C-4679-8362-45AB71543953}" type="presParOf" srcId="{71361C39-F0BA-4579-9DAC-60F7768C1DEF}" destId="{C1ABE20F-A7BD-4F11-BE69-97A58B3DDF0F}" srcOrd="1" destOrd="0" presId="urn:microsoft.com/office/officeart/2005/8/layout/hProcess11"/>
    <dgm:cxn modelId="{72D391FD-1D91-4040-BBBF-0F2927E46021}" type="presParOf" srcId="{71361C39-F0BA-4579-9DAC-60F7768C1DEF}" destId="{76952A10-F375-495A-A3F4-3D7CFAD6AEC9}" srcOrd="2" destOrd="0" presId="urn:microsoft.com/office/officeart/2005/8/layout/hProcess11"/>
    <dgm:cxn modelId="{3804089D-6FE3-423C-ADA4-0408DF95392F}" type="presParOf" srcId="{A0B700BA-A0E8-4E63-BEB6-FB86BFC86549}" destId="{024E7007-FDA9-451E-91AA-152C9425B022}" srcOrd="7" destOrd="0" presId="urn:microsoft.com/office/officeart/2005/8/layout/hProcess11"/>
    <dgm:cxn modelId="{30ED03E6-6B39-46F6-8030-F9AD0E3A1BDC}" type="presParOf" srcId="{A0B700BA-A0E8-4E63-BEB6-FB86BFC86549}" destId="{BC4E03DB-A730-4804-A4A8-61C6D0A591B6}" srcOrd="8" destOrd="0" presId="urn:microsoft.com/office/officeart/2005/8/layout/hProcess11"/>
    <dgm:cxn modelId="{D7CE6A43-F1DB-4E94-8D83-B7276300F3D3}" type="presParOf" srcId="{BC4E03DB-A730-4804-A4A8-61C6D0A591B6}" destId="{326C446A-EDE7-4C73-98F1-928032EB9857}" srcOrd="0" destOrd="0" presId="urn:microsoft.com/office/officeart/2005/8/layout/hProcess11"/>
    <dgm:cxn modelId="{FB9F2732-FE08-43FB-B3F7-75AF5554D22E}" type="presParOf" srcId="{BC4E03DB-A730-4804-A4A8-61C6D0A591B6}" destId="{7CA01E10-B952-4EFA-9146-8602264C24BB}" srcOrd="1" destOrd="0" presId="urn:microsoft.com/office/officeart/2005/8/layout/hProcess11"/>
    <dgm:cxn modelId="{F2DE35C8-E901-4F7F-9F92-812ACD039249}" type="presParOf" srcId="{BC4E03DB-A730-4804-A4A8-61C6D0A591B6}" destId="{F1209AAB-21D3-4737-A7D0-3C5BA99D6261}" srcOrd="2" destOrd="0" presId="urn:microsoft.com/office/officeart/2005/8/layout/hProcess11"/>
    <dgm:cxn modelId="{F5565ADD-F933-48C0-844F-393938FEF626}" type="presParOf" srcId="{A0B700BA-A0E8-4E63-BEB6-FB86BFC86549}" destId="{7D5D552A-4116-4CA5-AA92-86F703FC61F9}" srcOrd="9" destOrd="0" presId="urn:microsoft.com/office/officeart/2005/8/layout/hProcess11"/>
    <dgm:cxn modelId="{6B3756F4-1E9A-4826-8256-B29BC80AE7BD}" type="presParOf" srcId="{A0B700BA-A0E8-4E63-BEB6-FB86BFC86549}" destId="{1DB2ACEA-A03F-44F6-A9CA-428C083B3CD7}" srcOrd="10" destOrd="0" presId="urn:microsoft.com/office/officeart/2005/8/layout/hProcess11"/>
    <dgm:cxn modelId="{F520D3C4-FD56-428F-AFFD-6C4849065FF7}" type="presParOf" srcId="{1DB2ACEA-A03F-44F6-A9CA-428C083B3CD7}" destId="{9DB751FD-319C-49F6-83CA-29ECBB52A11E}" srcOrd="0" destOrd="0" presId="urn:microsoft.com/office/officeart/2005/8/layout/hProcess11"/>
    <dgm:cxn modelId="{CE94A5D3-8FB0-42AB-BB03-ED49DD06F5B0}" type="presParOf" srcId="{1DB2ACEA-A03F-44F6-A9CA-428C083B3CD7}" destId="{463AD536-5E9E-4412-A408-EEE81A4EA1EA}" srcOrd="1" destOrd="0" presId="urn:microsoft.com/office/officeart/2005/8/layout/hProcess11"/>
    <dgm:cxn modelId="{67D97682-7226-44D4-9154-94A2AF7230B1}" type="presParOf" srcId="{1DB2ACEA-A03F-44F6-A9CA-428C083B3CD7}" destId="{FDE745D0-ED31-45E8-B2D5-015DE50EF97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6C24A-FC6C-428B-8A1E-66844BB2477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C1ADB-5E5D-4965-917C-63ADE03F9A02}">
      <dgm:prSet phldrT="[Текст]"/>
      <dgm:spPr/>
      <dgm:t>
        <a:bodyPr/>
        <a:lstStyle/>
        <a:p>
          <a:r>
            <a:rPr lang="ru-RU" dirty="0" smtClean="0"/>
            <a:t>Доступ к кредитам аграриев  затруднен (санкции, валютная волатильность) </a:t>
          </a:r>
          <a:endParaRPr lang="ru-RU" dirty="0"/>
        </a:p>
      </dgm:t>
    </dgm:pt>
    <dgm:pt modelId="{1DADB98C-970B-4AE3-8038-FEAC45299D9B}" type="parTrans" cxnId="{1FDBB2FA-F994-4959-8380-B5D7EB7F031B}">
      <dgm:prSet/>
      <dgm:spPr/>
      <dgm:t>
        <a:bodyPr/>
        <a:lstStyle/>
        <a:p>
          <a:endParaRPr lang="ru-RU"/>
        </a:p>
      </dgm:t>
    </dgm:pt>
    <dgm:pt modelId="{B072B820-5AF3-4524-AC12-7C1D2FF04786}" type="sibTrans" cxnId="{1FDBB2FA-F994-4959-8380-B5D7EB7F031B}">
      <dgm:prSet/>
      <dgm:spPr/>
      <dgm:t>
        <a:bodyPr/>
        <a:lstStyle/>
        <a:p>
          <a:endParaRPr lang="ru-RU"/>
        </a:p>
      </dgm:t>
    </dgm:pt>
    <dgm:pt modelId="{5C3B92FE-5203-45EE-8A99-5B94FC3AB380}">
      <dgm:prSet phldrT="[Текст]"/>
      <dgm:spPr/>
      <dgm:t>
        <a:bodyPr/>
        <a:lstStyle/>
        <a:p>
          <a:r>
            <a:rPr lang="ru-RU" dirty="0" smtClean="0"/>
            <a:t>Расходы аграриев на посевную существенно возросли (удобрения, топливо, семена – на 20-40%)</a:t>
          </a:r>
          <a:endParaRPr lang="ru-RU" dirty="0"/>
        </a:p>
      </dgm:t>
    </dgm:pt>
    <dgm:pt modelId="{15DF7D75-4E1C-45C4-A3F3-A7535090868E}" type="parTrans" cxnId="{F5901625-6D50-4DEB-871C-7885B2ECF033}">
      <dgm:prSet/>
      <dgm:spPr/>
      <dgm:t>
        <a:bodyPr/>
        <a:lstStyle/>
        <a:p>
          <a:endParaRPr lang="ru-RU"/>
        </a:p>
      </dgm:t>
    </dgm:pt>
    <dgm:pt modelId="{F25F7AF5-5FA0-4F6B-A6DA-FE206071D323}" type="sibTrans" cxnId="{F5901625-6D50-4DEB-871C-7885B2ECF033}">
      <dgm:prSet/>
      <dgm:spPr/>
      <dgm:t>
        <a:bodyPr/>
        <a:lstStyle/>
        <a:p>
          <a:endParaRPr lang="ru-RU"/>
        </a:p>
      </dgm:t>
    </dgm:pt>
    <dgm:pt modelId="{F9DC73AC-8017-4A77-ADED-14C5116D3F2A}">
      <dgm:prSet phldrT="[Текст]"/>
      <dgm:spPr/>
      <dgm:t>
        <a:bodyPr/>
        <a:lstStyle/>
        <a:p>
          <a:r>
            <a:rPr lang="ru-RU" dirty="0" smtClean="0"/>
            <a:t>Изменение закона. План с/х страхования опоздал (принят в июне 2015 г.) </a:t>
          </a:r>
          <a:endParaRPr lang="ru-RU" dirty="0"/>
        </a:p>
      </dgm:t>
    </dgm:pt>
    <dgm:pt modelId="{CB4C4065-5337-46C3-B27F-70DB68BA16D4}" type="parTrans" cxnId="{EFAFE5BD-C359-4AFB-AACE-626F195108DE}">
      <dgm:prSet/>
      <dgm:spPr/>
      <dgm:t>
        <a:bodyPr/>
        <a:lstStyle/>
        <a:p>
          <a:endParaRPr lang="ru-RU"/>
        </a:p>
      </dgm:t>
    </dgm:pt>
    <dgm:pt modelId="{7FB7520A-F409-4BAD-A86D-9C96288386D5}" type="sibTrans" cxnId="{EFAFE5BD-C359-4AFB-AACE-626F195108DE}">
      <dgm:prSet/>
      <dgm:spPr/>
      <dgm:t>
        <a:bodyPr/>
        <a:lstStyle/>
        <a:p>
          <a:endParaRPr lang="ru-RU"/>
        </a:p>
      </dgm:t>
    </dgm:pt>
    <dgm:pt modelId="{FEFB962C-F1DE-44CB-BB82-43A7A02EDF16}">
      <dgm:prSet phldrT="[Текст]"/>
      <dgm:spPr/>
      <dgm:t>
        <a:bodyPr/>
        <a:lstStyle/>
        <a:p>
          <a:r>
            <a:rPr lang="ru-RU" dirty="0" smtClean="0"/>
            <a:t>ЦБ РФ ужесточил контроль: с рынка с начала 2015 г. ушли 9 СК</a:t>
          </a:r>
          <a:endParaRPr lang="ru-RU" dirty="0"/>
        </a:p>
      </dgm:t>
    </dgm:pt>
    <dgm:pt modelId="{72B91430-ADD8-4B2C-95CA-B289BF2D64A1}" type="parTrans" cxnId="{8BD93E35-CBB7-4913-9708-D0F164BD3996}">
      <dgm:prSet/>
      <dgm:spPr/>
      <dgm:t>
        <a:bodyPr/>
        <a:lstStyle/>
        <a:p>
          <a:endParaRPr lang="ru-RU"/>
        </a:p>
      </dgm:t>
    </dgm:pt>
    <dgm:pt modelId="{E35BD786-98A2-4C2E-8E54-F5E5EBFF47AA}" type="sibTrans" cxnId="{8BD93E35-CBB7-4913-9708-D0F164BD3996}">
      <dgm:prSet/>
      <dgm:spPr/>
      <dgm:t>
        <a:bodyPr/>
        <a:lstStyle/>
        <a:p>
          <a:endParaRPr lang="ru-RU"/>
        </a:p>
      </dgm:t>
    </dgm:pt>
    <dgm:pt modelId="{47F58966-5990-4EFD-8049-C6555512951C}">
      <dgm:prSet phldrT="[Текст]"/>
      <dgm:spPr/>
      <dgm:t>
        <a:bodyPr/>
        <a:lstStyle/>
        <a:p>
          <a:r>
            <a:rPr lang="ru-RU" dirty="0" smtClean="0"/>
            <a:t>Крупные СК перешли с 2014 г. к осторожным консервативным стратегиям</a:t>
          </a:r>
          <a:endParaRPr lang="ru-RU" dirty="0"/>
        </a:p>
      </dgm:t>
    </dgm:pt>
    <dgm:pt modelId="{8349D755-1F91-46AB-BE82-FC9C63CC7A07}" type="parTrans" cxnId="{104718DB-5F15-4FFC-98D8-0C13F9291F4A}">
      <dgm:prSet/>
      <dgm:spPr/>
      <dgm:t>
        <a:bodyPr/>
        <a:lstStyle/>
        <a:p>
          <a:endParaRPr lang="ru-RU"/>
        </a:p>
      </dgm:t>
    </dgm:pt>
    <dgm:pt modelId="{7CEB4383-B6ED-4208-B23D-5FC188DEA36F}" type="sibTrans" cxnId="{104718DB-5F15-4FFC-98D8-0C13F9291F4A}">
      <dgm:prSet/>
      <dgm:spPr/>
      <dgm:t>
        <a:bodyPr/>
        <a:lstStyle/>
        <a:p>
          <a:endParaRPr lang="ru-RU"/>
        </a:p>
      </dgm:t>
    </dgm:pt>
    <dgm:pt modelId="{721B8F69-977F-4A2D-95EA-77984EDD5DC3}">
      <dgm:prSet phldrT="[Текст]" custT="1"/>
      <dgm:spPr/>
      <dgm:t>
        <a:bodyPr anchor="ctr"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СОКРАЩЕНИЕ РЫНКА</a:t>
          </a:r>
          <a:endParaRPr lang="ru-RU" sz="2000" dirty="0">
            <a:solidFill>
              <a:srgbClr val="C00000"/>
            </a:solidFill>
          </a:endParaRPr>
        </a:p>
      </dgm:t>
    </dgm:pt>
    <dgm:pt modelId="{7D344C38-95C6-487E-8A9B-072083B2B26F}" type="parTrans" cxnId="{655CE814-778D-4B19-9122-BAEB2C45C11F}">
      <dgm:prSet/>
      <dgm:spPr/>
      <dgm:t>
        <a:bodyPr/>
        <a:lstStyle/>
        <a:p>
          <a:endParaRPr lang="ru-RU"/>
        </a:p>
      </dgm:t>
    </dgm:pt>
    <dgm:pt modelId="{58607720-DF3F-4628-A310-F31D6213B388}" type="sibTrans" cxnId="{655CE814-778D-4B19-9122-BAEB2C45C11F}">
      <dgm:prSet/>
      <dgm:spPr/>
      <dgm:t>
        <a:bodyPr/>
        <a:lstStyle/>
        <a:p>
          <a:endParaRPr lang="ru-RU"/>
        </a:p>
      </dgm:t>
    </dgm:pt>
    <dgm:pt modelId="{BFA82BAD-504B-4768-9C41-F5E3387B7952}" type="pres">
      <dgm:prSet presAssocID="{A4E6C24A-FC6C-428B-8A1E-66844BB2477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A46E2322-BD35-43E2-9445-3BB4C6C68477}" type="pres">
      <dgm:prSet presAssocID="{A4E6C24A-FC6C-428B-8A1E-66844BB24773}" presName="arrowNode" presStyleLbl="node1" presStyleIdx="0" presStyleCnt="1"/>
      <dgm:spPr/>
    </dgm:pt>
    <dgm:pt modelId="{AB5DC9E5-8F0D-458E-A7D8-890BAA73F3F6}" type="pres">
      <dgm:prSet presAssocID="{973C1ADB-5E5D-4965-917C-63ADE03F9A02}" presName="txNode1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68073-4ED1-4213-8885-FDBB301AFE95}" type="pres">
      <dgm:prSet presAssocID="{5C3B92FE-5203-45EE-8A99-5B94FC3AB380}" presName="txNode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7694D-E768-4E38-947B-38B28AE79E52}" type="pres">
      <dgm:prSet presAssocID="{F25F7AF5-5FA0-4F6B-A6DA-FE206071D323}" presName="dotNode2" presStyleCnt="0"/>
      <dgm:spPr/>
    </dgm:pt>
    <dgm:pt modelId="{711CE45C-342F-4213-8351-E9805ED11D88}" type="pres">
      <dgm:prSet presAssocID="{F25F7AF5-5FA0-4F6B-A6DA-FE206071D323}" presName="dotRepeatNode" presStyleLbl="fgShp" presStyleIdx="0" presStyleCnt="4"/>
      <dgm:spPr/>
      <dgm:t>
        <a:bodyPr/>
        <a:lstStyle/>
        <a:p>
          <a:endParaRPr lang="ru-RU"/>
        </a:p>
      </dgm:t>
    </dgm:pt>
    <dgm:pt modelId="{574538C6-B88F-48BB-A5C6-706275200B3E}" type="pres">
      <dgm:prSet presAssocID="{F9DC73AC-8017-4A77-ADED-14C5116D3F2A}" presName="txNode3" presStyleLbl="revTx" presStyleIdx="2" presStyleCnt="6" custLinFactNeighborX="-6426" custLinFactNeighborY="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91270-0D7A-4580-9511-8A485BB6D12D}" type="pres">
      <dgm:prSet presAssocID="{7FB7520A-F409-4BAD-A86D-9C96288386D5}" presName="dotNode3" presStyleCnt="0"/>
      <dgm:spPr/>
    </dgm:pt>
    <dgm:pt modelId="{1AEE0271-1E33-4C20-866B-81ABC41E3503}" type="pres">
      <dgm:prSet presAssocID="{7FB7520A-F409-4BAD-A86D-9C96288386D5}" presName="dotRepeatNode" presStyleLbl="fgShp" presStyleIdx="1" presStyleCnt="4"/>
      <dgm:spPr/>
      <dgm:t>
        <a:bodyPr/>
        <a:lstStyle/>
        <a:p>
          <a:endParaRPr lang="ru-RU"/>
        </a:p>
      </dgm:t>
    </dgm:pt>
    <dgm:pt modelId="{69BA7B61-887B-4232-A3F9-00BC05D0CADE}" type="pres">
      <dgm:prSet presAssocID="{FEFB962C-F1DE-44CB-BB82-43A7A02EDF16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8472F-6F35-4A14-B9EF-A96E90BC2075}" type="pres">
      <dgm:prSet presAssocID="{E35BD786-98A2-4C2E-8E54-F5E5EBFF47AA}" presName="dotNode4" presStyleCnt="0"/>
      <dgm:spPr/>
    </dgm:pt>
    <dgm:pt modelId="{A9720F50-BE16-4801-B98F-9D2A030222BB}" type="pres">
      <dgm:prSet presAssocID="{E35BD786-98A2-4C2E-8E54-F5E5EBFF47AA}" presName="dotRepeatNode" presStyleLbl="fgShp" presStyleIdx="2" presStyleCnt="4"/>
      <dgm:spPr/>
      <dgm:t>
        <a:bodyPr/>
        <a:lstStyle/>
        <a:p>
          <a:endParaRPr lang="ru-RU"/>
        </a:p>
      </dgm:t>
    </dgm:pt>
    <dgm:pt modelId="{2145E5D9-BC1D-4814-A993-DBF2AF576D59}" type="pres">
      <dgm:prSet presAssocID="{47F58966-5990-4EFD-8049-C6555512951C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6D40F-16D7-4D6C-9571-2AE34A95B392}" type="pres">
      <dgm:prSet presAssocID="{7CEB4383-B6ED-4208-B23D-5FC188DEA36F}" presName="dotNode5" presStyleCnt="0"/>
      <dgm:spPr/>
    </dgm:pt>
    <dgm:pt modelId="{8DF304FB-32FA-4397-872E-3CF2D848D8DC}" type="pres">
      <dgm:prSet presAssocID="{7CEB4383-B6ED-4208-B23D-5FC188DEA36F}" presName="dotRepeatNode" presStyleLbl="fgShp" presStyleIdx="3" presStyleCnt="4"/>
      <dgm:spPr/>
      <dgm:t>
        <a:bodyPr/>
        <a:lstStyle/>
        <a:p>
          <a:endParaRPr lang="ru-RU"/>
        </a:p>
      </dgm:t>
    </dgm:pt>
    <dgm:pt modelId="{29D454ED-D1C5-45DE-AE69-E054D9D9CAA0}" type="pres">
      <dgm:prSet presAssocID="{721B8F69-977F-4A2D-95EA-77984EDD5DC3}" presName="txNode6" presStyleLbl="revTx" presStyleIdx="5" presStyleCnt="6" custLinFactNeighborX="0" custLinFactNeighborY="13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3FF36-B44B-4C09-B86E-E84E4AE2D105}" type="presOf" srcId="{721B8F69-977F-4A2D-95EA-77984EDD5DC3}" destId="{29D454ED-D1C5-45DE-AE69-E054D9D9CAA0}" srcOrd="0" destOrd="0" presId="urn:microsoft.com/office/officeart/2009/3/layout/DescendingProcess"/>
    <dgm:cxn modelId="{991E895D-B293-4CC0-BE47-26DD82564CEE}" type="presOf" srcId="{F25F7AF5-5FA0-4F6B-A6DA-FE206071D323}" destId="{711CE45C-342F-4213-8351-E9805ED11D88}" srcOrd="0" destOrd="0" presId="urn:microsoft.com/office/officeart/2009/3/layout/DescendingProcess"/>
    <dgm:cxn modelId="{1FDBB2FA-F994-4959-8380-B5D7EB7F031B}" srcId="{A4E6C24A-FC6C-428B-8A1E-66844BB24773}" destId="{973C1ADB-5E5D-4965-917C-63ADE03F9A02}" srcOrd="0" destOrd="0" parTransId="{1DADB98C-970B-4AE3-8038-FEAC45299D9B}" sibTransId="{B072B820-5AF3-4524-AC12-7C1D2FF04786}"/>
    <dgm:cxn modelId="{B13BA915-D5DA-4E56-985B-53A9A314ABFF}" type="presOf" srcId="{973C1ADB-5E5D-4965-917C-63ADE03F9A02}" destId="{AB5DC9E5-8F0D-458E-A7D8-890BAA73F3F6}" srcOrd="0" destOrd="0" presId="urn:microsoft.com/office/officeart/2009/3/layout/DescendingProcess"/>
    <dgm:cxn modelId="{17F1D01F-85EE-4BE1-A24F-967641BF8BD6}" type="presOf" srcId="{47F58966-5990-4EFD-8049-C6555512951C}" destId="{2145E5D9-BC1D-4814-A993-DBF2AF576D59}" srcOrd="0" destOrd="0" presId="urn:microsoft.com/office/officeart/2009/3/layout/DescendingProcess"/>
    <dgm:cxn modelId="{C0ADF764-74EC-4E36-8849-A7EE22326196}" type="presOf" srcId="{F9DC73AC-8017-4A77-ADED-14C5116D3F2A}" destId="{574538C6-B88F-48BB-A5C6-706275200B3E}" srcOrd="0" destOrd="0" presId="urn:microsoft.com/office/officeart/2009/3/layout/DescendingProcess"/>
    <dgm:cxn modelId="{82768BD6-0276-41F5-BF62-0B4DD01D5A8A}" type="presOf" srcId="{5C3B92FE-5203-45EE-8A99-5B94FC3AB380}" destId="{E1B68073-4ED1-4213-8885-FDBB301AFE95}" srcOrd="0" destOrd="0" presId="urn:microsoft.com/office/officeart/2009/3/layout/DescendingProcess"/>
    <dgm:cxn modelId="{655CE814-778D-4B19-9122-BAEB2C45C11F}" srcId="{A4E6C24A-FC6C-428B-8A1E-66844BB24773}" destId="{721B8F69-977F-4A2D-95EA-77984EDD5DC3}" srcOrd="5" destOrd="0" parTransId="{7D344C38-95C6-487E-8A9B-072083B2B26F}" sibTransId="{58607720-DF3F-4628-A310-F31D6213B388}"/>
    <dgm:cxn modelId="{EFAFE5BD-C359-4AFB-AACE-626F195108DE}" srcId="{A4E6C24A-FC6C-428B-8A1E-66844BB24773}" destId="{F9DC73AC-8017-4A77-ADED-14C5116D3F2A}" srcOrd="2" destOrd="0" parTransId="{CB4C4065-5337-46C3-B27F-70DB68BA16D4}" sibTransId="{7FB7520A-F409-4BAD-A86D-9C96288386D5}"/>
    <dgm:cxn modelId="{1A9BF613-ABE3-4EB2-A716-F198EC00909E}" type="presOf" srcId="{E35BD786-98A2-4C2E-8E54-F5E5EBFF47AA}" destId="{A9720F50-BE16-4801-B98F-9D2A030222BB}" srcOrd="0" destOrd="0" presId="urn:microsoft.com/office/officeart/2009/3/layout/DescendingProcess"/>
    <dgm:cxn modelId="{ED895F91-920B-42DB-B2A3-21A61E2F9A1E}" type="presOf" srcId="{7FB7520A-F409-4BAD-A86D-9C96288386D5}" destId="{1AEE0271-1E33-4C20-866B-81ABC41E3503}" srcOrd="0" destOrd="0" presId="urn:microsoft.com/office/officeart/2009/3/layout/DescendingProcess"/>
    <dgm:cxn modelId="{104718DB-5F15-4FFC-98D8-0C13F9291F4A}" srcId="{A4E6C24A-FC6C-428B-8A1E-66844BB24773}" destId="{47F58966-5990-4EFD-8049-C6555512951C}" srcOrd="4" destOrd="0" parTransId="{8349D755-1F91-46AB-BE82-FC9C63CC7A07}" sibTransId="{7CEB4383-B6ED-4208-B23D-5FC188DEA36F}"/>
    <dgm:cxn modelId="{F5901625-6D50-4DEB-871C-7885B2ECF033}" srcId="{A4E6C24A-FC6C-428B-8A1E-66844BB24773}" destId="{5C3B92FE-5203-45EE-8A99-5B94FC3AB380}" srcOrd="1" destOrd="0" parTransId="{15DF7D75-4E1C-45C4-A3F3-A7535090868E}" sibTransId="{F25F7AF5-5FA0-4F6B-A6DA-FE206071D323}"/>
    <dgm:cxn modelId="{8BD93E35-CBB7-4913-9708-D0F164BD3996}" srcId="{A4E6C24A-FC6C-428B-8A1E-66844BB24773}" destId="{FEFB962C-F1DE-44CB-BB82-43A7A02EDF16}" srcOrd="3" destOrd="0" parTransId="{72B91430-ADD8-4B2C-95CA-B289BF2D64A1}" sibTransId="{E35BD786-98A2-4C2E-8E54-F5E5EBFF47AA}"/>
    <dgm:cxn modelId="{7E600925-9D20-4038-B1FD-AB8B15192F53}" type="presOf" srcId="{7CEB4383-B6ED-4208-B23D-5FC188DEA36F}" destId="{8DF304FB-32FA-4397-872E-3CF2D848D8DC}" srcOrd="0" destOrd="0" presId="urn:microsoft.com/office/officeart/2009/3/layout/DescendingProcess"/>
    <dgm:cxn modelId="{DB06B874-932F-424E-8DBA-1CE4A43766B4}" type="presOf" srcId="{A4E6C24A-FC6C-428B-8A1E-66844BB24773}" destId="{BFA82BAD-504B-4768-9C41-F5E3387B7952}" srcOrd="0" destOrd="0" presId="urn:microsoft.com/office/officeart/2009/3/layout/DescendingProcess"/>
    <dgm:cxn modelId="{EE6F6AFC-3626-457D-A625-3219D566933D}" type="presOf" srcId="{FEFB962C-F1DE-44CB-BB82-43A7A02EDF16}" destId="{69BA7B61-887B-4232-A3F9-00BC05D0CADE}" srcOrd="0" destOrd="0" presId="urn:microsoft.com/office/officeart/2009/3/layout/DescendingProcess"/>
    <dgm:cxn modelId="{B392F487-49F6-4380-8150-158E833B659B}" type="presParOf" srcId="{BFA82BAD-504B-4768-9C41-F5E3387B7952}" destId="{A46E2322-BD35-43E2-9445-3BB4C6C68477}" srcOrd="0" destOrd="0" presId="urn:microsoft.com/office/officeart/2009/3/layout/DescendingProcess"/>
    <dgm:cxn modelId="{967577B8-4ED9-49E8-A2C0-FC4F5E9D91B1}" type="presParOf" srcId="{BFA82BAD-504B-4768-9C41-F5E3387B7952}" destId="{AB5DC9E5-8F0D-458E-A7D8-890BAA73F3F6}" srcOrd="1" destOrd="0" presId="urn:microsoft.com/office/officeart/2009/3/layout/DescendingProcess"/>
    <dgm:cxn modelId="{2F030BB5-34EB-4D67-A083-1980018C552B}" type="presParOf" srcId="{BFA82BAD-504B-4768-9C41-F5E3387B7952}" destId="{E1B68073-4ED1-4213-8885-FDBB301AFE95}" srcOrd="2" destOrd="0" presId="urn:microsoft.com/office/officeart/2009/3/layout/DescendingProcess"/>
    <dgm:cxn modelId="{B52DEC07-D764-48B2-97F5-E87357B4A7C1}" type="presParOf" srcId="{BFA82BAD-504B-4768-9C41-F5E3387B7952}" destId="{3487694D-E768-4E38-947B-38B28AE79E52}" srcOrd="3" destOrd="0" presId="urn:microsoft.com/office/officeart/2009/3/layout/DescendingProcess"/>
    <dgm:cxn modelId="{8828154F-8F30-4FCF-A204-128B58F1F1C1}" type="presParOf" srcId="{3487694D-E768-4E38-947B-38B28AE79E52}" destId="{711CE45C-342F-4213-8351-E9805ED11D88}" srcOrd="0" destOrd="0" presId="urn:microsoft.com/office/officeart/2009/3/layout/DescendingProcess"/>
    <dgm:cxn modelId="{AE78B72B-0716-4344-A397-169DEA09A34D}" type="presParOf" srcId="{BFA82BAD-504B-4768-9C41-F5E3387B7952}" destId="{574538C6-B88F-48BB-A5C6-706275200B3E}" srcOrd="4" destOrd="0" presId="urn:microsoft.com/office/officeart/2009/3/layout/DescendingProcess"/>
    <dgm:cxn modelId="{07F639D2-F8E5-4FDC-9D93-AB23AB708F0E}" type="presParOf" srcId="{BFA82BAD-504B-4768-9C41-F5E3387B7952}" destId="{61E91270-0D7A-4580-9511-8A485BB6D12D}" srcOrd="5" destOrd="0" presId="urn:microsoft.com/office/officeart/2009/3/layout/DescendingProcess"/>
    <dgm:cxn modelId="{002CF51C-A45F-43B7-B050-25277800F239}" type="presParOf" srcId="{61E91270-0D7A-4580-9511-8A485BB6D12D}" destId="{1AEE0271-1E33-4C20-866B-81ABC41E3503}" srcOrd="0" destOrd="0" presId="urn:microsoft.com/office/officeart/2009/3/layout/DescendingProcess"/>
    <dgm:cxn modelId="{6EE9FDD1-6BFB-4162-95EB-60D3018687F1}" type="presParOf" srcId="{BFA82BAD-504B-4768-9C41-F5E3387B7952}" destId="{69BA7B61-887B-4232-A3F9-00BC05D0CADE}" srcOrd="6" destOrd="0" presId="urn:microsoft.com/office/officeart/2009/3/layout/DescendingProcess"/>
    <dgm:cxn modelId="{C09FF2BC-CA19-424B-A380-4482426B3558}" type="presParOf" srcId="{BFA82BAD-504B-4768-9C41-F5E3387B7952}" destId="{2498472F-6F35-4A14-B9EF-A96E90BC2075}" srcOrd="7" destOrd="0" presId="urn:microsoft.com/office/officeart/2009/3/layout/DescendingProcess"/>
    <dgm:cxn modelId="{B1B4C6C2-1075-458B-8BFF-99941C373D30}" type="presParOf" srcId="{2498472F-6F35-4A14-B9EF-A96E90BC2075}" destId="{A9720F50-BE16-4801-B98F-9D2A030222BB}" srcOrd="0" destOrd="0" presId="urn:microsoft.com/office/officeart/2009/3/layout/DescendingProcess"/>
    <dgm:cxn modelId="{98320A13-C50E-4167-A7BC-872530664085}" type="presParOf" srcId="{BFA82BAD-504B-4768-9C41-F5E3387B7952}" destId="{2145E5D9-BC1D-4814-A993-DBF2AF576D59}" srcOrd="8" destOrd="0" presId="urn:microsoft.com/office/officeart/2009/3/layout/DescendingProcess"/>
    <dgm:cxn modelId="{51627070-5A3B-4C85-8A8B-EFD887220149}" type="presParOf" srcId="{BFA82BAD-504B-4768-9C41-F5E3387B7952}" destId="{37D6D40F-16D7-4D6C-9571-2AE34A95B392}" srcOrd="9" destOrd="0" presId="urn:microsoft.com/office/officeart/2009/3/layout/DescendingProcess"/>
    <dgm:cxn modelId="{DC02E036-8C73-461E-B71C-1994350469CC}" type="presParOf" srcId="{37D6D40F-16D7-4D6C-9571-2AE34A95B392}" destId="{8DF304FB-32FA-4397-872E-3CF2D848D8DC}" srcOrd="0" destOrd="0" presId="urn:microsoft.com/office/officeart/2009/3/layout/DescendingProcess"/>
    <dgm:cxn modelId="{D340703C-527A-424C-8E9A-C8E4A4883CAD}" type="presParOf" srcId="{BFA82BAD-504B-4768-9C41-F5E3387B7952}" destId="{29D454ED-D1C5-45DE-AE69-E054D9D9CAA0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A799AD-40AB-48D2-8A59-4B9E18181F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CE9CC-EE26-4004-907C-2D01C6480378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Государство</a:t>
          </a:r>
          <a:endParaRPr lang="ru-RU" dirty="0">
            <a:solidFill>
              <a:schemeClr val="tx1"/>
            </a:solidFill>
          </a:endParaRPr>
        </a:p>
      </dgm:t>
    </dgm:pt>
    <dgm:pt modelId="{CCF4C2BC-AA25-461A-B252-D4B262B2490D}" type="parTrans" cxnId="{54635F00-5998-444D-836C-CC7212DA83A1}">
      <dgm:prSet/>
      <dgm:spPr/>
      <dgm:t>
        <a:bodyPr/>
        <a:lstStyle/>
        <a:p>
          <a:endParaRPr lang="ru-RU"/>
        </a:p>
      </dgm:t>
    </dgm:pt>
    <dgm:pt modelId="{FEFC6A3E-55DB-45EE-A11F-EC18D8D0C31E}" type="sibTrans" cxnId="{54635F00-5998-444D-836C-CC7212DA83A1}">
      <dgm:prSet/>
      <dgm:spPr/>
      <dgm:t>
        <a:bodyPr/>
        <a:lstStyle/>
        <a:p>
          <a:endParaRPr lang="ru-RU"/>
        </a:p>
      </dgm:t>
    </dgm:pt>
    <dgm:pt modelId="{787B0576-3D3B-4DDF-AE75-0CBA7FD6D769}">
      <dgm:prSet phldrT="[Текст]"/>
      <dgm:spPr/>
      <dgm:t>
        <a:bodyPr/>
        <a:lstStyle/>
        <a:p>
          <a:r>
            <a:rPr lang="ru-RU" dirty="0" smtClean="0"/>
            <a:t>Сохранение субсидирования</a:t>
          </a:r>
          <a:endParaRPr lang="ru-RU" dirty="0"/>
        </a:p>
      </dgm:t>
    </dgm:pt>
    <dgm:pt modelId="{7FB7D598-F373-475E-B46E-4B69BFBDF2B8}" type="parTrans" cxnId="{063AA839-73CC-4F75-8F26-2BA4B45E5ADE}">
      <dgm:prSet/>
      <dgm:spPr/>
      <dgm:t>
        <a:bodyPr/>
        <a:lstStyle/>
        <a:p>
          <a:endParaRPr lang="ru-RU"/>
        </a:p>
      </dgm:t>
    </dgm:pt>
    <dgm:pt modelId="{ED74D0F4-152D-434D-8E3F-4CA79F46E28D}" type="sibTrans" cxnId="{063AA839-73CC-4F75-8F26-2BA4B45E5ADE}">
      <dgm:prSet/>
      <dgm:spPr/>
      <dgm:t>
        <a:bodyPr/>
        <a:lstStyle/>
        <a:p>
          <a:endParaRPr lang="ru-RU"/>
        </a:p>
      </dgm:t>
    </dgm:pt>
    <dgm:pt modelId="{44F6E4C6-F17F-470A-9F11-E4BC98EB10F0}">
      <dgm:prSet phldrT="[Текст]"/>
      <dgm:spPr/>
      <dgm:t>
        <a:bodyPr/>
        <a:lstStyle/>
        <a:p>
          <a:r>
            <a:rPr lang="ru-RU" dirty="0" smtClean="0"/>
            <a:t>Стимулирование регионов</a:t>
          </a:r>
          <a:endParaRPr lang="ru-RU" dirty="0"/>
        </a:p>
      </dgm:t>
    </dgm:pt>
    <dgm:pt modelId="{125B6502-3AF4-4029-8EA1-04FECA0C8221}" type="parTrans" cxnId="{E6978C31-26CD-4AA4-B544-4E7C9BB2A323}">
      <dgm:prSet/>
      <dgm:spPr/>
      <dgm:t>
        <a:bodyPr/>
        <a:lstStyle/>
        <a:p>
          <a:endParaRPr lang="ru-RU"/>
        </a:p>
      </dgm:t>
    </dgm:pt>
    <dgm:pt modelId="{E3C2D790-E88E-483A-AEF2-63F3DAE9E479}" type="sibTrans" cxnId="{E6978C31-26CD-4AA4-B544-4E7C9BB2A323}">
      <dgm:prSet/>
      <dgm:spPr/>
      <dgm:t>
        <a:bodyPr/>
        <a:lstStyle/>
        <a:p>
          <a:endParaRPr lang="ru-RU"/>
        </a:p>
      </dgm:t>
    </dgm:pt>
    <dgm:pt modelId="{8FCF19A2-60D4-4D00-B402-9273ACDA5D1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Рынок</a:t>
          </a:r>
          <a:endParaRPr lang="ru-RU" dirty="0"/>
        </a:p>
      </dgm:t>
    </dgm:pt>
    <dgm:pt modelId="{E78E2A48-D5DA-47A3-9492-5D272A763710}" type="parTrans" cxnId="{FE5F9ED7-1642-4AB9-83FB-5C26225A5750}">
      <dgm:prSet/>
      <dgm:spPr/>
      <dgm:t>
        <a:bodyPr/>
        <a:lstStyle/>
        <a:p>
          <a:endParaRPr lang="ru-RU"/>
        </a:p>
      </dgm:t>
    </dgm:pt>
    <dgm:pt modelId="{2038E697-E40E-49F0-BACB-E6D94956A6D0}" type="sibTrans" cxnId="{FE5F9ED7-1642-4AB9-83FB-5C26225A5750}">
      <dgm:prSet/>
      <dgm:spPr/>
      <dgm:t>
        <a:bodyPr/>
        <a:lstStyle/>
        <a:p>
          <a:endParaRPr lang="ru-RU"/>
        </a:p>
      </dgm:t>
    </dgm:pt>
    <dgm:pt modelId="{85062843-6B10-4D94-B9CF-1A368BE0F2E8}">
      <dgm:prSet phldrT="[Текст]"/>
      <dgm:spPr/>
      <dgm:t>
        <a:bodyPr/>
        <a:lstStyle/>
        <a:p>
          <a:r>
            <a:rPr lang="ru-RU" dirty="0" smtClean="0"/>
            <a:t>Единое объединение</a:t>
          </a:r>
          <a:endParaRPr lang="ru-RU" dirty="0"/>
        </a:p>
      </dgm:t>
    </dgm:pt>
    <dgm:pt modelId="{84F42525-28D6-47D4-985A-3D475C94887D}" type="parTrans" cxnId="{D07DCFA7-19CE-4E99-B596-9BCA11DC8DC5}">
      <dgm:prSet/>
      <dgm:spPr/>
      <dgm:t>
        <a:bodyPr/>
        <a:lstStyle/>
        <a:p>
          <a:endParaRPr lang="ru-RU"/>
        </a:p>
      </dgm:t>
    </dgm:pt>
    <dgm:pt modelId="{9BD29008-2601-4132-9D03-12C8D60CB67F}" type="sibTrans" cxnId="{D07DCFA7-19CE-4E99-B596-9BCA11DC8DC5}">
      <dgm:prSet/>
      <dgm:spPr/>
      <dgm:t>
        <a:bodyPr/>
        <a:lstStyle/>
        <a:p>
          <a:endParaRPr lang="ru-RU"/>
        </a:p>
      </dgm:t>
    </dgm:pt>
    <dgm:pt modelId="{6EE5C05F-263B-423F-8EBC-0FD357DF7C12}">
      <dgm:prSet phldrT="[Текст]"/>
      <dgm:spPr/>
      <dgm:t>
        <a:bodyPr/>
        <a:lstStyle/>
        <a:p>
          <a:r>
            <a:rPr lang="ru-RU" dirty="0" smtClean="0"/>
            <a:t>Активность СК</a:t>
          </a:r>
          <a:endParaRPr lang="ru-RU" dirty="0"/>
        </a:p>
      </dgm:t>
    </dgm:pt>
    <dgm:pt modelId="{C416625A-6F89-4009-91F5-5372C86CAE5A}" type="parTrans" cxnId="{10B96592-8426-4C8F-958B-97E98B03BFD3}">
      <dgm:prSet/>
      <dgm:spPr/>
      <dgm:t>
        <a:bodyPr/>
        <a:lstStyle/>
        <a:p>
          <a:endParaRPr lang="ru-RU"/>
        </a:p>
      </dgm:t>
    </dgm:pt>
    <dgm:pt modelId="{8C7C6708-572F-4F21-A756-62E8DE872C5D}" type="sibTrans" cxnId="{10B96592-8426-4C8F-958B-97E98B03BFD3}">
      <dgm:prSet/>
      <dgm:spPr/>
      <dgm:t>
        <a:bodyPr/>
        <a:lstStyle/>
        <a:p>
          <a:endParaRPr lang="ru-RU"/>
        </a:p>
      </dgm:t>
    </dgm:pt>
    <dgm:pt modelId="{B69D58FB-79D3-40D8-9AA4-72E5BC37E42C}">
      <dgm:prSet phldrT="[Текст]"/>
      <dgm:spPr/>
      <dgm:t>
        <a:bodyPr/>
        <a:lstStyle/>
        <a:p>
          <a:r>
            <a:rPr lang="ru-RU" dirty="0" smtClean="0"/>
            <a:t>Аграрии</a:t>
          </a:r>
          <a:endParaRPr lang="ru-RU" dirty="0"/>
        </a:p>
      </dgm:t>
    </dgm:pt>
    <dgm:pt modelId="{62D911D3-F429-4266-9627-2E126B4CC600}" type="parTrans" cxnId="{2CC67BA1-8F0C-4D18-B726-7F285DFD3C9F}">
      <dgm:prSet/>
      <dgm:spPr/>
      <dgm:t>
        <a:bodyPr/>
        <a:lstStyle/>
        <a:p>
          <a:endParaRPr lang="ru-RU"/>
        </a:p>
      </dgm:t>
    </dgm:pt>
    <dgm:pt modelId="{857DED6F-7A25-4121-AF9A-217EED9DA0E4}" type="sibTrans" cxnId="{2CC67BA1-8F0C-4D18-B726-7F285DFD3C9F}">
      <dgm:prSet/>
      <dgm:spPr/>
      <dgm:t>
        <a:bodyPr/>
        <a:lstStyle/>
        <a:p>
          <a:endParaRPr lang="ru-RU"/>
        </a:p>
      </dgm:t>
    </dgm:pt>
    <dgm:pt modelId="{DF405C05-0D97-4922-A819-5D08C309A945}">
      <dgm:prSet phldrT="[Текст]"/>
      <dgm:spPr/>
      <dgm:t>
        <a:bodyPr/>
        <a:lstStyle/>
        <a:p>
          <a:r>
            <a:rPr lang="ru-RU" dirty="0" smtClean="0"/>
            <a:t>Рост осведомленности</a:t>
          </a:r>
          <a:endParaRPr lang="ru-RU" dirty="0"/>
        </a:p>
      </dgm:t>
    </dgm:pt>
    <dgm:pt modelId="{B131D6EE-FD7C-476D-ABEA-7812168D7165}" type="parTrans" cxnId="{6E74DEDC-5008-442A-8BAF-3CDF8CA5C2A0}">
      <dgm:prSet/>
      <dgm:spPr/>
      <dgm:t>
        <a:bodyPr/>
        <a:lstStyle/>
        <a:p>
          <a:endParaRPr lang="ru-RU"/>
        </a:p>
      </dgm:t>
    </dgm:pt>
    <dgm:pt modelId="{334C350D-6A52-4D10-B797-1EDEBEAD565B}" type="sibTrans" cxnId="{6E74DEDC-5008-442A-8BAF-3CDF8CA5C2A0}">
      <dgm:prSet/>
      <dgm:spPr/>
      <dgm:t>
        <a:bodyPr/>
        <a:lstStyle/>
        <a:p>
          <a:endParaRPr lang="ru-RU"/>
        </a:p>
      </dgm:t>
    </dgm:pt>
    <dgm:pt modelId="{55D8BAE0-B4A3-476D-A15A-AE24DBD8187B}">
      <dgm:prSet phldrT="[Текст]"/>
      <dgm:spPr/>
      <dgm:t>
        <a:bodyPr/>
        <a:lstStyle/>
        <a:p>
          <a:r>
            <a:rPr lang="ru-RU" dirty="0" smtClean="0"/>
            <a:t>Появление интереса к компенсации потерь от недобора (не только прямых издержек)</a:t>
          </a:r>
          <a:endParaRPr lang="ru-RU" dirty="0"/>
        </a:p>
      </dgm:t>
    </dgm:pt>
    <dgm:pt modelId="{783933D1-1E10-44B1-91D9-A884AD3243F4}" type="parTrans" cxnId="{C777B876-80D0-4B2C-BCE9-1893CF54E908}">
      <dgm:prSet/>
      <dgm:spPr/>
      <dgm:t>
        <a:bodyPr/>
        <a:lstStyle/>
        <a:p>
          <a:endParaRPr lang="ru-RU"/>
        </a:p>
      </dgm:t>
    </dgm:pt>
    <dgm:pt modelId="{9DA31DEB-B710-419C-9CFA-C7F36289DB6E}" type="sibTrans" cxnId="{C777B876-80D0-4B2C-BCE9-1893CF54E908}">
      <dgm:prSet/>
      <dgm:spPr/>
      <dgm:t>
        <a:bodyPr/>
        <a:lstStyle/>
        <a:p>
          <a:endParaRPr lang="ru-RU"/>
        </a:p>
      </dgm:t>
    </dgm:pt>
    <dgm:pt modelId="{C7DB74C1-262B-4F5D-942D-D645EFE983D3}" type="pres">
      <dgm:prSet presAssocID="{E6A799AD-40AB-48D2-8A59-4B9E18181F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2983E-C0CC-4DEC-83E1-8BD710C2B210}" type="pres">
      <dgm:prSet presAssocID="{CE1CE9CC-EE26-4004-907C-2D01C6480378}" presName="composite" presStyleCnt="0"/>
      <dgm:spPr/>
    </dgm:pt>
    <dgm:pt modelId="{719A06CE-B760-4F28-8AA8-19B4C76444AB}" type="pres">
      <dgm:prSet presAssocID="{CE1CE9CC-EE26-4004-907C-2D01C6480378}" presName="parentText" presStyleLbl="alignNode1" presStyleIdx="0" presStyleCnt="3" custLinFactNeighborX="1058" custLinFactNeighborY="-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D2D73-F36D-4A14-BE08-EC0D262BF64C}" type="pres">
      <dgm:prSet presAssocID="{CE1CE9CC-EE26-4004-907C-2D01C648037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0FD5E-EF3C-4F02-8095-291E466E83F1}" type="pres">
      <dgm:prSet presAssocID="{FEFC6A3E-55DB-45EE-A11F-EC18D8D0C31E}" presName="sp" presStyleCnt="0"/>
      <dgm:spPr/>
    </dgm:pt>
    <dgm:pt modelId="{74555C52-C1E6-4A6D-8261-98E8503F500F}" type="pres">
      <dgm:prSet presAssocID="{8FCF19A2-60D4-4D00-B402-9273ACDA5D11}" presName="composite" presStyleCnt="0"/>
      <dgm:spPr/>
    </dgm:pt>
    <dgm:pt modelId="{0EAD18ED-1A53-48FE-B3F3-A8E8F16556BC}" type="pres">
      <dgm:prSet presAssocID="{8FCF19A2-60D4-4D00-B402-9273ACDA5D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F1803-A4E7-4FB0-87F4-13864DAFFA3A}" type="pres">
      <dgm:prSet presAssocID="{8FCF19A2-60D4-4D00-B402-9273ACDA5D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7428-EC3B-469B-AA8A-29C4A00DC9ED}" type="pres">
      <dgm:prSet presAssocID="{2038E697-E40E-49F0-BACB-E6D94956A6D0}" presName="sp" presStyleCnt="0"/>
      <dgm:spPr/>
    </dgm:pt>
    <dgm:pt modelId="{32515287-B46B-4985-9C33-7D25AAEBF7B0}" type="pres">
      <dgm:prSet presAssocID="{B69D58FB-79D3-40D8-9AA4-72E5BC37E42C}" presName="composite" presStyleCnt="0"/>
      <dgm:spPr/>
    </dgm:pt>
    <dgm:pt modelId="{956C9481-CD5D-45B6-8174-913584981582}" type="pres">
      <dgm:prSet presAssocID="{B69D58FB-79D3-40D8-9AA4-72E5BC37E4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C2ED6-DB7A-4183-BC07-4B26F05C21BE}" type="pres">
      <dgm:prSet presAssocID="{B69D58FB-79D3-40D8-9AA4-72E5BC37E42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5A1B8-7B12-4374-9960-030E64813D7B}" type="presOf" srcId="{E6A799AD-40AB-48D2-8A59-4B9E18181FF0}" destId="{C7DB74C1-262B-4F5D-942D-D645EFE983D3}" srcOrd="0" destOrd="0" presId="urn:microsoft.com/office/officeart/2005/8/layout/chevron2"/>
    <dgm:cxn modelId="{6E74DEDC-5008-442A-8BAF-3CDF8CA5C2A0}" srcId="{B69D58FB-79D3-40D8-9AA4-72E5BC37E42C}" destId="{DF405C05-0D97-4922-A819-5D08C309A945}" srcOrd="0" destOrd="0" parTransId="{B131D6EE-FD7C-476D-ABEA-7812168D7165}" sibTransId="{334C350D-6A52-4D10-B797-1EDEBEAD565B}"/>
    <dgm:cxn modelId="{CAABC351-876A-4116-8953-81972A8C96CE}" type="presOf" srcId="{85062843-6B10-4D94-B9CF-1A368BE0F2E8}" destId="{43EF1803-A4E7-4FB0-87F4-13864DAFFA3A}" srcOrd="0" destOrd="0" presId="urn:microsoft.com/office/officeart/2005/8/layout/chevron2"/>
    <dgm:cxn modelId="{AAB0A381-27CA-46CF-87C5-D6F6FEE6E35B}" type="presOf" srcId="{44F6E4C6-F17F-470A-9F11-E4BC98EB10F0}" destId="{CBDD2D73-F36D-4A14-BE08-EC0D262BF64C}" srcOrd="0" destOrd="1" presId="urn:microsoft.com/office/officeart/2005/8/layout/chevron2"/>
    <dgm:cxn modelId="{54635F00-5998-444D-836C-CC7212DA83A1}" srcId="{E6A799AD-40AB-48D2-8A59-4B9E18181FF0}" destId="{CE1CE9CC-EE26-4004-907C-2D01C6480378}" srcOrd="0" destOrd="0" parTransId="{CCF4C2BC-AA25-461A-B252-D4B262B2490D}" sibTransId="{FEFC6A3E-55DB-45EE-A11F-EC18D8D0C31E}"/>
    <dgm:cxn modelId="{D07DCFA7-19CE-4E99-B596-9BCA11DC8DC5}" srcId="{8FCF19A2-60D4-4D00-B402-9273ACDA5D11}" destId="{85062843-6B10-4D94-B9CF-1A368BE0F2E8}" srcOrd="0" destOrd="0" parTransId="{84F42525-28D6-47D4-985A-3D475C94887D}" sibTransId="{9BD29008-2601-4132-9D03-12C8D60CB67F}"/>
    <dgm:cxn modelId="{C777B876-80D0-4B2C-BCE9-1893CF54E908}" srcId="{B69D58FB-79D3-40D8-9AA4-72E5BC37E42C}" destId="{55D8BAE0-B4A3-476D-A15A-AE24DBD8187B}" srcOrd="1" destOrd="0" parTransId="{783933D1-1E10-44B1-91D9-A884AD3243F4}" sibTransId="{9DA31DEB-B710-419C-9CFA-C7F36289DB6E}"/>
    <dgm:cxn modelId="{FE5F9ED7-1642-4AB9-83FB-5C26225A5750}" srcId="{E6A799AD-40AB-48D2-8A59-4B9E18181FF0}" destId="{8FCF19A2-60D4-4D00-B402-9273ACDA5D11}" srcOrd="1" destOrd="0" parTransId="{E78E2A48-D5DA-47A3-9492-5D272A763710}" sibTransId="{2038E697-E40E-49F0-BACB-E6D94956A6D0}"/>
    <dgm:cxn modelId="{2CC67BA1-8F0C-4D18-B726-7F285DFD3C9F}" srcId="{E6A799AD-40AB-48D2-8A59-4B9E18181FF0}" destId="{B69D58FB-79D3-40D8-9AA4-72E5BC37E42C}" srcOrd="2" destOrd="0" parTransId="{62D911D3-F429-4266-9627-2E126B4CC600}" sibTransId="{857DED6F-7A25-4121-AF9A-217EED9DA0E4}"/>
    <dgm:cxn modelId="{20FDC0CD-D6AB-4301-A073-6305E22B9194}" type="presOf" srcId="{787B0576-3D3B-4DDF-AE75-0CBA7FD6D769}" destId="{CBDD2D73-F36D-4A14-BE08-EC0D262BF64C}" srcOrd="0" destOrd="0" presId="urn:microsoft.com/office/officeart/2005/8/layout/chevron2"/>
    <dgm:cxn modelId="{D231B1B7-A6E4-40F6-BC1E-291A339E331D}" type="presOf" srcId="{CE1CE9CC-EE26-4004-907C-2D01C6480378}" destId="{719A06CE-B760-4F28-8AA8-19B4C76444AB}" srcOrd="0" destOrd="0" presId="urn:microsoft.com/office/officeart/2005/8/layout/chevron2"/>
    <dgm:cxn modelId="{1C01BCEC-2644-4080-806F-8A678E3EC1D6}" type="presOf" srcId="{6EE5C05F-263B-423F-8EBC-0FD357DF7C12}" destId="{43EF1803-A4E7-4FB0-87F4-13864DAFFA3A}" srcOrd="0" destOrd="1" presId="urn:microsoft.com/office/officeart/2005/8/layout/chevron2"/>
    <dgm:cxn modelId="{BA943A8A-233D-48F7-90A8-51B1B4E6A8B6}" type="presOf" srcId="{DF405C05-0D97-4922-A819-5D08C309A945}" destId="{9D1C2ED6-DB7A-4183-BC07-4B26F05C21BE}" srcOrd="0" destOrd="0" presId="urn:microsoft.com/office/officeart/2005/8/layout/chevron2"/>
    <dgm:cxn modelId="{063AA839-73CC-4F75-8F26-2BA4B45E5ADE}" srcId="{CE1CE9CC-EE26-4004-907C-2D01C6480378}" destId="{787B0576-3D3B-4DDF-AE75-0CBA7FD6D769}" srcOrd="0" destOrd="0" parTransId="{7FB7D598-F373-475E-B46E-4B69BFBDF2B8}" sibTransId="{ED74D0F4-152D-434D-8E3F-4CA79F46E28D}"/>
    <dgm:cxn modelId="{E6978C31-26CD-4AA4-B544-4E7C9BB2A323}" srcId="{CE1CE9CC-EE26-4004-907C-2D01C6480378}" destId="{44F6E4C6-F17F-470A-9F11-E4BC98EB10F0}" srcOrd="1" destOrd="0" parTransId="{125B6502-3AF4-4029-8EA1-04FECA0C8221}" sibTransId="{E3C2D790-E88E-483A-AEF2-63F3DAE9E479}"/>
    <dgm:cxn modelId="{10774328-E372-431D-86CD-9817B3DF0A4B}" type="presOf" srcId="{8FCF19A2-60D4-4D00-B402-9273ACDA5D11}" destId="{0EAD18ED-1A53-48FE-B3F3-A8E8F16556BC}" srcOrd="0" destOrd="0" presId="urn:microsoft.com/office/officeart/2005/8/layout/chevron2"/>
    <dgm:cxn modelId="{8E94C4C9-C380-4BC4-A616-E51C67D5F437}" type="presOf" srcId="{55D8BAE0-B4A3-476D-A15A-AE24DBD8187B}" destId="{9D1C2ED6-DB7A-4183-BC07-4B26F05C21BE}" srcOrd="0" destOrd="1" presId="urn:microsoft.com/office/officeart/2005/8/layout/chevron2"/>
    <dgm:cxn modelId="{10B96592-8426-4C8F-958B-97E98B03BFD3}" srcId="{8FCF19A2-60D4-4D00-B402-9273ACDA5D11}" destId="{6EE5C05F-263B-423F-8EBC-0FD357DF7C12}" srcOrd="1" destOrd="0" parTransId="{C416625A-6F89-4009-91F5-5372C86CAE5A}" sibTransId="{8C7C6708-572F-4F21-A756-62E8DE872C5D}"/>
    <dgm:cxn modelId="{02A72392-5FD1-49E9-9D62-C2C3FFD4DBE2}" type="presOf" srcId="{B69D58FB-79D3-40D8-9AA4-72E5BC37E42C}" destId="{956C9481-CD5D-45B6-8174-913584981582}" srcOrd="0" destOrd="0" presId="urn:microsoft.com/office/officeart/2005/8/layout/chevron2"/>
    <dgm:cxn modelId="{E8124A33-89A4-4FA2-A5BF-9F6292377707}" type="presParOf" srcId="{C7DB74C1-262B-4F5D-942D-D645EFE983D3}" destId="{2EF2983E-C0CC-4DEC-83E1-8BD710C2B210}" srcOrd="0" destOrd="0" presId="urn:microsoft.com/office/officeart/2005/8/layout/chevron2"/>
    <dgm:cxn modelId="{C5051A18-E27F-4E66-988A-642D99C7511A}" type="presParOf" srcId="{2EF2983E-C0CC-4DEC-83E1-8BD710C2B210}" destId="{719A06CE-B760-4F28-8AA8-19B4C76444AB}" srcOrd="0" destOrd="0" presId="urn:microsoft.com/office/officeart/2005/8/layout/chevron2"/>
    <dgm:cxn modelId="{76C584E7-9AE7-40F9-AFD2-731EE63503A7}" type="presParOf" srcId="{2EF2983E-C0CC-4DEC-83E1-8BD710C2B210}" destId="{CBDD2D73-F36D-4A14-BE08-EC0D262BF64C}" srcOrd="1" destOrd="0" presId="urn:microsoft.com/office/officeart/2005/8/layout/chevron2"/>
    <dgm:cxn modelId="{FF93BE2C-2AD5-4C25-A3A2-94443C0FA2BB}" type="presParOf" srcId="{C7DB74C1-262B-4F5D-942D-D645EFE983D3}" destId="{E9F0FD5E-EF3C-4F02-8095-291E466E83F1}" srcOrd="1" destOrd="0" presId="urn:microsoft.com/office/officeart/2005/8/layout/chevron2"/>
    <dgm:cxn modelId="{956206D1-742C-4184-8240-53496C252B02}" type="presParOf" srcId="{C7DB74C1-262B-4F5D-942D-D645EFE983D3}" destId="{74555C52-C1E6-4A6D-8261-98E8503F500F}" srcOrd="2" destOrd="0" presId="urn:microsoft.com/office/officeart/2005/8/layout/chevron2"/>
    <dgm:cxn modelId="{98A59611-C2E3-420C-B153-08C3D4732687}" type="presParOf" srcId="{74555C52-C1E6-4A6D-8261-98E8503F500F}" destId="{0EAD18ED-1A53-48FE-B3F3-A8E8F16556BC}" srcOrd="0" destOrd="0" presId="urn:microsoft.com/office/officeart/2005/8/layout/chevron2"/>
    <dgm:cxn modelId="{C3E6C94D-24AE-4B58-A828-ACB492E59710}" type="presParOf" srcId="{74555C52-C1E6-4A6D-8261-98E8503F500F}" destId="{43EF1803-A4E7-4FB0-87F4-13864DAFFA3A}" srcOrd="1" destOrd="0" presId="urn:microsoft.com/office/officeart/2005/8/layout/chevron2"/>
    <dgm:cxn modelId="{FFDC633E-CC78-4228-8A37-0446AE54FB66}" type="presParOf" srcId="{C7DB74C1-262B-4F5D-942D-D645EFE983D3}" destId="{37227428-EC3B-469B-AA8A-29C4A00DC9ED}" srcOrd="3" destOrd="0" presId="urn:microsoft.com/office/officeart/2005/8/layout/chevron2"/>
    <dgm:cxn modelId="{B992263E-286D-4CC0-85BE-7E93211BE427}" type="presParOf" srcId="{C7DB74C1-262B-4F5D-942D-D645EFE983D3}" destId="{32515287-B46B-4985-9C33-7D25AAEBF7B0}" srcOrd="4" destOrd="0" presId="urn:microsoft.com/office/officeart/2005/8/layout/chevron2"/>
    <dgm:cxn modelId="{3015A4D4-7151-4CE1-A65E-C5771D84DFDC}" type="presParOf" srcId="{32515287-B46B-4985-9C33-7D25AAEBF7B0}" destId="{956C9481-CD5D-45B6-8174-913584981582}" srcOrd="0" destOrd="0" presId="urn:microsoft.com/office/officeart/2005/8/layout/chevron2"/>
    <dgm:cxn modelId="{DAA42702-9DA6-44C9-83BF-95FADF3D5EBE}" type="presParOf" srcId="{32515287-B46B-4985-9C33-7D25AAEBF7B0}" destId="{9D1C2ED6-DB7A-4183-BC07-4B26F05C21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AFA97C-17D1-493E-A701-9F8359FA3B20}" type="doc">
      <dgm:prSet loTypeId="urn:microsoft.com/office/officeart/2011/layout/Tab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F4EBD72-49F6-49CC-BF16-2ECCD337A17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8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B90A0-6C87-4CEB-87A0-026CF65627E2}" type="parTrans" cxnId="{D1F3E517-B285-4A79-B38F-FDC9D69DE750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6724A-3F23-42B6-B88F-FAD43A2198E1}" type="sibTrans" cxnId="{D1F3E517-B285-4A79-B38F-FDC9D69DE750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DA8FE-BB57-4DAD-91FF-A0FE7D8EFBA2}">
      <dgm:prSet phldrT="[Текст]" custT="1"/>
      <dgm:spPr/>
      <dgm:t>
        <a:bodyPr/>
        <a:lstStyle/>
        <a:p>
          <a:pPr algn="l"/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Основа развития программы государственной поддержки страхования – максимальная доступность и защита на случай катастрофических, грозящих банкротством событий</a:t>
          </a:r>
          <a:endParaRPr lang="ru-RU" sz="1400" b="1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A6B5B-6604-47A6-B806-E629039C5812}" type="parTrans" cxnId="{DDDDE278-1F11-4FCE-B829-98A68B42A0B1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321CF-FA8A-4222-822C-B9D9FF070B53}" type="sibTrans" cxnId="{DDDDE278-1F11-4FCE-B829-98A68B42A0B1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E43FB-1251-4900-9340-2A84B0AC089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8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7EBAF-2219-4758-BAF6-3E4A35231BEA}" type="parTrans" cxnId="{D26E4B8B-3A5B-4BF7-9F5E-EC95CAF6EAFF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ABFCB-A56A-448B-AB20-F11B181EA8ED}" type="sibTrans" cxnId="{D26E4B8B-3A5B-4BF7-9F5E-EC95CAF6EAFF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B1E15-18C8-4C36-8616-E01F1B22D1D4}">
      <dgm:prSet phldrT="[Текст]" custT="1"/>
      <dgm:spPr/>
      <dgm:t>
        <a:bodyPr/>
        <a:lstStyle/>
        <a:p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Увеличение объема средств на господдержку страхования в бюджете</a:t>
          </a:r>
          <a:endParaRPr lang="ru-RU" sz="1400" b="1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5D447-8C01-4252-A49C-A2D743202930}" type="parTrans" cxnId="{C7CA8148-AF7C-4AEC-9774-073A9CAEB05C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9721B-59BC-4A10-BA3F-C94081133CBC}" type="sibTrans" cxnId="{C7CA8148-AF7C-4AEC-9774-073A9CAEB05C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2AB92-EE28-49B5-8D55-19CC166FA4C8}">
      <dgm:prSet phldrT="[Текст]" custT="1"/>
      <dgm:spPr/>
      <dgm:t>
        <a:bodyPr/>
        <a:lstStyle/>
        <a:p>
          <a:endParaRPr lang="ru-RU" sz="14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1BD42-A300-4E85-A85B-7254B919AED9}" type="parTrans" cxnId="{4030B522-8713-49EB-848E-722659858781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E4F36-617E-4E41-B435-700BAA06A8D1}" type="sibTrans" cxnId="{4030B522-8713-49EB-848E-722659858781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2817B-BBF5-4087-92E7-BEA14072AA7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8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56803-353F-41C1-BDC4-04271F47A546}" type="parTrans" cxnId="{C1487061-913E-42B8-A4A1-51FFA1BC823A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EE7D6-9FAF-4D69-92CF-7565D2CF5A72}" type="sibTrans" cxnId="{C1487061-913E-42B8-A4A1-51FFA1BC823A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75D51-E4E3-4336-9B11-F308DEFDB3E1}">
      <dgm:prSet phldrT="[Текст]" custT="1"/>
      <dgm:spPr/>
      <dgm:t>
        <a:bodyPr/>
        <a:lstStyle/>
        <a:p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Стандартизация и повышение прозрачности порядка приема и рассмотрения документов для получения субсидий, порядка распределения субсидий на региональном уровне</a:t>
          </a:r>
          <a:endParaRPr lang="ru-RU" sz="1400" b="1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A21A1-9E73-41D0-B3A9-5DFB28DE7BB3}" type="parTrans" cxnId="{B280D754-6F05-47DE-A7C5-2618343A1B95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0175B-1412-426E-9304-498CDDAB9887}" type="sibTrans" cxnId="{B280D754-6F05-47DE-A7C5-2618343A1B95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11E06-2BA8-481E-9653-B99C6C49BF11}">
      <dgm:prSet phldrT="[Текст]" custT="1"/>
      <dgm:spPr/>
      <dgm:t>
        <a:bodyPr/>
        <a:lstStyle/>
        <a:p>
          <a:endParaRPr lang="ru-RU" sz="14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71C1B-B253-454C-BE2E-418F73098C59}" type="parTrans" cxnId="{8D4ECF9D-B7B2-4942-8047-0F10301C4E1D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C44B4-BC08-4F8D-AA1F-89E3BA3E55A4}" type="sibTrans" cxnId="{8D4ECF9D-B7B2-4942-8047-0F10301C4E1D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EA384-5870-4C2A-ABCB-3099DC6800CB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Регионы могут дополнительно выделять средства на субсидирование страховой премии сверх 50%</a:t>
          </a:r>
          <a:endParaRPr lang="ru-RU" sz="14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91FA7-303A-4A77-8EF4-DEB76F5A1935}" type="parTrans" cxnId="{C0A095FE-B258-4BFB-84C4-41346A09819D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7E449-C374-4343-9C76-2941207D28BF}" type="sibTrans" cxnId="{C0A095FE-B258-4BFB-84C4-41346A09819D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9C588-1AF0-4636-A58D-76512F696B4E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наиболее доступной программы страхования (</a:t>
          </a:r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страховая сумма -</a:t>
          </a:r>
          <a:r>
            <a:rPr lang="ru-RU" sz="14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80%; безусловная франшиза </a:t>
          </a:r>
          <a:r>
            <a:rPr lang="ru-RU" sz="14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30%)</a:t>
          </a:r>
          <a:endParaRPr lang="ru-RU" sz="14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5097B-1C6B-49AA-B8A3-E9CAB03EFBCC}" type="parTrans" cxnId="{98D529D6-6197-4A66-A201-99F8D7630F2F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F9870-1EDB-4874-8706-6C940352C32A}" type="sibTrans" cxnId="{98D529D6-6197-4A66-A201-99F8D7630F2F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7291E-2B96-40E3-9604-2DBAF23DC60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8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62ECF-C117-4EDC-83AC-66D4C1C377FD}" type="parTrans" cxnId="{2C7E20DC-67A0-43D7-AEF1-0D013FEE0EA4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9434C-CEC6-478B-9C1E-ED763EAE4B8A}" type="sibTrans" cxnId="{2C7E20DC-67A0-43D7-AEF1-0D013FEE0EA4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8C19E-AF86-48E2-BC76-B296CB20259A}">
      <dgm:prSet phldrT="[Текст]" custT="1"/>
      <dgm:spPr/>
      <dgm:t>
        <a:bodyPr/>
        <a:lstStyle/>
        <a:p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Принятие мер по снижению риска:</a:t>
          </a:r>
          <a:b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соблюдением </a:t>
          </a:r>
          <a:r>
            <a:rPr lang="ru-RU" sz="1400" b="1" baseline="0" dirty="0" err="1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агротехнологий</a:t>
          </a:r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b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ужесточение учета и контроля содержания животных</a:t>
          </a:r>
          <a:b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восстановление и развитие оросительных и противоградовых систем</a:t>
          </a:r>
          <a:endParaRPr lang="ru-RU" sz="1400" b="1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E84C1-F54D-4759-B138-FC09F95AE134}" type="parTrans" cxnId="{1AB8EAE1-DD1F-4DEA-9FD4-12600251A13D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A9D02-E62F-4C32-BAE6-79DDECF10096}" type="sibTrans" cxnId="{1AB8EAE1-DD1F-4DEA-9FD4-12600251A13D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478B9-C58A-4592-929E-9BEE0165C510}">
      <dgm:prSet phldrT="[Текст]" custT="1"/>
      <dgm:spPr/>
      <dgm:t>
        <a:bodyPr/>
        <a:lstStyle/>
        <a:p>
          <a:endParaRPr lang="ru-RU" sz="14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06F12-BF70-446E-8413-23F604B3D523}" type="parTrans" cxnId="{90D91A8D-CB20-4D50-AB20-EC8EF0CCBED9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95FC5-B5BF-4712-B34D-01F12A9C6355}" type="sibTrans" cxnId="{90D91A8D-CB20-4D50-AB20-EC8EF0CCBED9}">
      <dgm:prSet/>
      <dgm:spPr/>
      <dgm:t>
        <a:bodyPr/>
        <a:lstStyle/>
        <a:p>
          <a:endParaRPr lang="ru-RU" sz="1400" baseline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F4298-76CA-4B67-BCC6-702407CBC406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наличии договора страхования погектарная поддержка и иные субсидии аграриям выделяются в большем объеме</a:t>
          </a:r>
          <a:endParaRPr lang="ru-RU" sz="14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84508-7376-47AB-8112-D4BA395419C5}" type="parTrans" cxnId="{D84297CB-8694-46D9-A46A-FB804E075ED8}">
      <dgm:prSet/>
      <dgm:spPr/>
      <dgm:t>
        <a:bodyPr/>
        <a:lstStyle/>
        <a:p>
          <a:endParaRPr lang="ru-RU" baseline="0">
            <a:solidFill>
              <a:srgbClr val="3C4652"/>
            </a:solidFill>
          </a:endParaRPr>
        </a:p>
      </dgm:t>
    </dgm:pt>
    <dgm:pt modelId="{F3E1948D-E1C3-4640-AA55-CF713EBE60B3}" type="sibTrans" cxnId="{D84297CB-8694-46D9-A46A-FB804E075ED8}">
      <dgm:prSet/>
      <dgm:spPr/>
      <dgm:t>
        <a:bodyPr/>
        <a:lstStyle/>
        <a:p>
          <a:endParaRPr lang="ru-RU" baseline="0">
            <a:solidFill>
              <a:srgbClr val="3C4652"/>
            </a:solidFill>
          </a:endParaRPr>
        </a:p>
      </dgm:t>
    </dgm:pt>
    <dgm:pt modelId="{CE67BECD-CF92-4754-B31F-052C73879D8C}" type="pres">
      <dgm:prSet presAssocID="{2FAFA97C-17D1-493E-A701-9F8359FA3B2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8E73C8-0CAB-4068-B665-4477FE90B21E}" type="pres">
      <dgm:prSet presAssocID="{FF4EBD72-49F6-49CC-BF16-2ECCD337A174}" presName="composite" presStyleCnt="0"/>
      <dgm:spPr/>
    </dgm:pt>
    <dgm:pt modelId="{9353A3E9-9EDA-4DFE-8D04-B20DC33A09F7}" type="pres">
      <dgm:prSet presAssocID="{FF4EBD72-49F6-49CC-BF16-2ECCD337A174}" presName="FirstChild" presStyleLbl="revTx" presStyleIdx="0" presStyleCnt="8" custScaleY="103605" custLinFactNeighborX="-3905" custLinFactNeighborY="-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6A40B-6C38-4886-A492-12B540331843}" type="pres">
      <dgm:prSet presAssocID="{FF4EBD72-49F6-49CC-BF16-2ECCD337A174}" presName="Parent" presStyleLbl="alignNode1" presStyleIdx="0" presStyleCnt="4" custScaleX="5829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122E1-AD02-4FAD-9917-1D6BCA387BB5}" type="pres">
      <dgm:prSet presAssocID="{FF4EBD72-49F6-49CC-BF16-2ECCD337A174}" presName="Accent" presStyleLbl="parChTrans1D1" presStyleIdx="0" presStyleCnt="4"/>
      <dgm:spPr/>
    </dgm:pt>
    <dgm:pt modelId="{89D06EDE-5A60-4A8E-AA1B-0260FD8AD79B}" type="pres">
      <dgm:prSet presAssocID="{FF4EBD72-49F6-49CC-BF16-2ECCD337A17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A78B-6CF3-48E8-B94E-1F2FFAB3A343}" type="pres">
      <dgm:prSet presAssocID="{B306724A-3F23-42B6-B88F-FAD43A2198E1}" presName="sibTrans" presStyleCnt="0"/>
      <dgm:spPr/>
    </dgm:pt>
    <dgm:pt modelId="{41A208AD-72D0-48ED-8239-01000A76B5C2}" type="pres">
      <dgm:prSet presAssocID="{924E43FB-1251-4900-9340-2A84B0AC089E}" presName="composite" presStyleCnt="0"/>
      <dgm:spPr/>
    </dgm:pt>
    <dgm:pt modelId="{AA1FFC7A-395C-4D98-8EDD-6E1A5784E997}" type="pres">
      <dgm:prSet presAssocID="{924E43FB-1251-4900-9340-2A84B0AC089E}" presName="FirstChild" presStyleLbl="revTx" presStyleIdx="2" presStyleCnt="8" custLinFactNeighborX="-4003" custLinFactNeighborY="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3000C-2516-4B3C-B9A0-503910A602F6}" type="pres">
      <dgm:prSet presAssocID="{924E43FB-1251-4900-9340-2A84B0AC089E}" presName="Parent" presStyleLbl="alignNode1" presStyleIdx="1" presStyleCnt="4" custScaleX="5829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F8C81-D3E2-4DEA-A9A4-4802CE27E5EE}" type="pres">
      <dgm:prSet presAssocID="{924E43FB-1251-4900-9340-2A84B0AC089E}" presName="Accent" presStyleLbl="parChTrans1D1" presStyleIdx="1" presStyleCnt="4"/>
      <dgm:spPr/>
    </dgm:pt>
    <dgm:pt modelId="{1C508E51-6382-4325-A100-4D014C6955DF}" type="pres">
      <dgm:prSet presAssocID="{924E43FB-1251-4900-9340-2A84B0AC089E}" presName="Child" presStyleLbl="revTx" presStyleIdx="3" presStyleCnt="8" custScaleY="24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334BB-C00B-4DA4-90DE-732283F55F77}" type="pres">
      <dgm:prSet presAssocID="{AAEABFCB-A56A-448B-AB20-F11B181EA8ED}" presName="sibTrans" presStyleCnt="0"/>
      <dgm:spPr/>
    </dgm:pt>
    <dgm:pt modelId="{ACF5CBD5-B165-4E09-886B-B2E158A005DD}" type="pres">
      <dgm:prSet presAssocID="{1DF2817B-BBF5-4087-92E7-BEA14072AA78}" presName="composite" presStyleCnt="0"/>
      <dgm:spPr/>
    </dgm:pt>
    <dgm:pt modelId="{6C29C35B-2D45-465A-AEC8-1B19FACEA202}" type="pres">
      <dgm:prSet presAssocID="{1DF2817B-BBF5-4087-92E7-BEA14072AA78}" presName="FirstChild" presStyleLbl="revTx" presStyleIdx="4" presStyleCnt="8" custLinFactNeighborX="-4201" custLinFactNeighborY="-1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8B369-7EC8-483D-9CC8-094B3B50D6E6}" type="pres">
      <dgm:prSet presAssocID="{1DF2817B-BBF5-4087-92E7-BEA14072AA78}" presName="Parent" presStyleLbl="alignNode1" presStyleIdx="2" presStyleCnt="4" custScaleX="5829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CE646-B6B4-4A31-805C-861404F7523E}" type="pres">
      <dgm:prSet presAssocID="{1DF2817B-BBF5-4087-92E7-BEA14072AA78}" presName="Accent" presStyleLbl="parChTrans1D1" presStyleIdx="2" presStyleCnt="4"/>
      <dgm:spPr/>
    </dgm:pt>
    <dgm:pt modelId="{3540F019-FEA5-4457-BF7D-9E513EFBE489}" type="pres">
      <dgm:prSet presAssocID="{1DF2817B-BBF5-4087-92E7-BEA14072AA78}" presName="Child" presStyleLbl="revTx" presStyleIdx="5" presStyleCnt="8" custScaleY="12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02C8C-4A2E-4DEE-9543-3D39067A6286}" type="pres">
      <dgm:prSet presAssocID="{1C1EE7D6-9FAF-4D69-92CF-7565D2CF5A72}" presName="sibTrans" presStyleCnt="0"/>
      <dgm:spPr/>
    </dgm:pt>
    <dgm:pt modelId="{5F6E6AA6-085D-4A31-B818-661BC162ED2F}" type="pres">
      <dgm:prSet presAssocID="{3557291E-2B96-40E3-9604-2DBAF23DC60E}" presName="composite" presStyleCnt="0"/>
      <dgm:spPr/>
    </dgm:pt>
    <dgm:pt modelId="{8C40DF7A-2C37-48E0-900F-2492EDE6F888}" type="pres">
      <dgm:prSet presAssocID="{3557291E-2B96-40E3-9604-2DBAF23DC60E}" presName="FirstChild" presStyleLbl="revTx" presStyleIdx="6" presStyleCnt="8" custScaleX="106429" custScaleY="119018" custLinFactNeighborX="1051" custLinFactNeighborY="-7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CA98A-156D-43F3-8AF2-3822F68525AD}" type="pres">
      <dgm:prSet presAssocID="{3557291E-2B96-40E3-9604-2DBAF23DC60E}" presName="Parent" presStyleLbl="alignNode1" presStyleIdx="3" presStyleCnt="4" custScaleX="58292" custLinFactNeighborX="4272" custLinFactNeighborY="273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C4D2D-579D-4815-8CA6-66496EB90FFE}" type="pres">
      <dgm:prSet presAssocID="{3557291E-2B96-40E3-9604-2DBAF23DC60E}" presName="Accent" presStyleLbl="parChTrans1D1" presStyleIdx="3" presStyleCnt="4"/>
      <dgm:spPr/>
    </dgm:pt>
    <dgm:pt modelId="{9A69CE8D-E3BA-40D2-AFEC-8C5E1CAB1921}" type="pres">
      <dgm:prSet presAssocID="{3557291E-2B96-40E3-9604-2DBAF23DC60E}" presName="Child" presStyleLbl="revTx" presStyleIdx="7" presStyleCnt="8" custScaleY="43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529D6-6197-4A66-A201-99F8D7630F2F}" srcId="{FF4EBD72-49F6-49CC-BF16-2ECCD337A174}" destId="{88F9C588-1AF0-4636-A58D-76512F696B4E}" srcOrd="1" destOrd="0" parTransId="{18B5097B-1C6B-49AA-B8A3-E9CAB03EFBCC}" sibTransId="{089F9870-1EDB-4874-8706-6C940352C32A}"/>
    <dgm:cxn modelId="{D1F3E517-B285-4A79-B38F-FDC9D69DE750}" srcId="{2FAFA97C-17D1-493E-A701-9F8359FA3B20}" destId="{FF4EBD72-49F6-49CC-BF16-2ECCD337A174}" srcOrd="0" destOrd="0" parTransId="{CEAB90A0-6C87-4CEB-87A0-026CF65627E2}" sibTransId="{B306724A-3F23-42B6-B88F-FAD43A2198E1}"/>
    <dgm:cxn modelId="{8D4ECF9D-B7B2-4942-8047-0F10301C4E1D}" srcId="{1DF2817B-BBF5-4087-92E7-BEA14072AA78}" destId="{76111E06-2BA8-481E-9653-B99C6C49BF11}" srcOrd="1" destOrd="0" parTransId="{EC471C1B-B253-454C-BE2E-418F73098C59}" sibTransId="{4F6C44B4-BC08-4F8D-AA1F-89E3BA3E55A4}"/>
    <dgm:cxn modelId="{33D996F5-FABD-4EAA-A635-0E04A3E989A8}" type="presOf" srcId="{A67EA384-5870-4C2A-ABCB-3099DC6800CB}" destId="{89D06EDE-5A60-4A8E-AA1B-0260FD8AD79B}" srcOrd="0" destOrd="1" presId="urn:microsoft.com/office/officeart/2011/layout/TabList"/>
    <dgm:cxn modelId="{3BC3EB1E-77FC-4F3B-AD66-EFFD03C1350E}" type="presOf" srcId="{C5AF4298-76CA-4B67-BCC6-702407CBC406}" destId="{89D06EDE-5A60-4A8E-AA1B-0260FD8AD79B}" srcOrd="0" destOrd="2" presId="urn:microsoft.com/office/officeart/2011/layout/TabList"/>
    <dgm:cxn modelId="{B280D754-6F05-47DE-A7C5-2618343A1B95}" srcId="{1DF2817B-BBF5-4087-92E7-BEA14072AA78}" destId="{61675D51-E4E3-4336-9B11-F308DEFDB3E1}" srcOrd="0" destOrd="0" parTransId="{841A21A1-9E73-41D0-B3A9-5DFB28DE7BB3}" sibTransId="{F560175B-1412-426E-9304-498CDDAB9887}"/>
    <dgm:cxn modelId="{C7CA8148-AF7C-4AEC-9774-073A9CAEB05C}" srcId="{924E43FB-1251-4900-9340-2A84B0AC089E}" destId="{D48B1E15-18C8-4C36-8616-E01F1B22D1D4}" srcOrd="0" destOrd="0" parTransId="{E2C5D447-8C01-4252-A49C-A2D743202930}" sibTransId="{AFF9721B-59BC-4A10-BA3F-C94081133CBC}"/>
    <dgm:cxn modelId="{91F9E883-750A-48C8-BCCA-66FB4EDFD4B8}" type="presOf" srcId="{6D8DA8FE-BB57-4DAD-91FF-A0FE7D8EFBA2}" destId="{9353A3E9-9EDA-4DFE-8D04-B20DC33A09F7}" srcOrd="0" destOrd="0" presId="urn:microsoft.com/office/officeart/2011/layout/TabList"/>
    <dgm:cxn modelId="{1E98FA47-AF77-4070-903F-5782735F9414}" type="presOf" srcId="{3557291E-2B96-40E3-9604-2DBAF23DC60E}" destId="{B48CA98A-156D-43F3-8AF2-3822F68525AD}" srcOrd="0" destOrd="0" presId="urn:microsoft.com/office/officeart/2011/layout/TabList"/>
    <dgm:cxn modelId="{1F88B8CC-1A4E-4D55-9337-EC445FE6465A}" type="presOf" srcId="{2FAFA97C-17D1-493E-A701-9F8359FA3B20}" destId="{CE67BECD-CF92-4754-B31F-052C73879D8C}" srcOrd="0" destOrd="0" presId="urn:microsoft.com/office/officeart/2011/layout/TabList"/>
    <dgm:cxn modelId="{4030B522-8713-49EB-848E-722659858781}" srcId="{924E43FB-1251-4900-9340-2A84B0AC089E}" destId="{A3F2AB92-EE28-49B5-8D55-19CC166FA4C8}" srcOrd="1" destOrd="0" parTransId="{7D11BD42-A300-4E85-A85B-7254B919AED9}" sibTransId="{AC2E4F36-617E-4E41-B435-700BAA06A8D1}"/>
    <dgm:cxn modelId="{C0A095FE-B258-4BFB-84C4-41346A09819D}" srcId="{FF4EBD72-49F6-49CC-BF16-2ECCD337A174}" destId="{A67EA384-5870-4C2A-ABCB-3099DC6800CB}" srcOrd="2" destOrd="0" parTransId="{2CF91FA7-303A-4A77-8EF4-DEB76F5A1935}" sibTransId="{DEB7E449-C374-4343-9C76-2941207D28BF}"/>
    <dgm:cxn modelId="{DDDDE278-1F11-4FCE-B829-98A68B42A0B1}" srcId="{FF4EBD72-49F6-49CC-BF16-2ECCD337A174}" destId="{6D8DA8FE-BB57-4DAD-91FF-A0FE7D8EFBA2}" srcOrd="0" destOrd="0" parTransId="{458A6B5B-6604-47A6-B806-E629039C5812}" sibTransId="{B64321CF-FA8A-4222-822C-B9D9FF070B53}"/>
    <dgm:cxn modelId="{A31657C0-02AA-4874-BA8E-1D587A23552D}" type="presOf" srcId="{76111E06-2BA8-481E-9653-B99C6C49BF11}" destId="{3540F019-FEA5-4457-BF7D-9E513EFBE489}" srcOrd="0" destOrd="0" presId="urn:microsoft.com/office/officeart/2011/layout/TabList"/>
    <dgm:cxn modelId="{931146EA-4BB1-49AF-BF80-B2273F90CAED}" type="presOf" srcId="{61675D51-E4E3-4336-9B11-F308DEFDB3E1}" destId="{6C29C35B-2D45-465A-AEC8-1B19FACEA202}" srcOrd="0" destOrd="0" presId="urn:microsoft.com/office/officeart/2011/layout/TabList"/>
    <dgm:cxn modelId="{90D91A8D-CB20-4D50-AB20-EC8EF0CCBED9}" srcId="{3557291E-2B96-40E3-9604-2DBAF23DC60E}" destId="{D01478B9-C58A-4592-929E-9BEE0165C510}" srcOrd="1" destOrd="0" parTransId="{BD606F12-BF70-446E-8413-23F604B3D523}" sibTransId="{7A495FC5-B5BF-4712-B34D-01F12A9C6355}"/>
    <dgm:cxn modelId="{D84297CB-8694-46D9-A46A-FB804E075ED8}" srcId="{FF4EBD72-49F6-49CC-BF16-2ECCD337A174}" destId="{C5AF4298-76CA-4B67-BCC6-702407CBC406}" srcOrd="3" destOrd="0" parTransId="{A8884508-7376-47AB-8112-D4BA395419C5}" sibTransId="{F3E1948D-E1C3-4640-AA55-CF713EBE60B3}"/>
    <dgm:cxn modelId="{D26E4B8B-3A5B-4BF7-9F5E-EC95CAF6EAFF}" srcId="{2FAFA97C-17D1-493E-A701-9F8359FA3B20}" destId="{924E43FB-1251-4900-9340-2A84B0AC089E}" srcOrd="1" destOrd="0" parTransId="{EDC7EBAF-2219-4758-BAF6-3E4A35231BEA}" sibTransId="{AAEABFCB-A56A-448B-AB20-F11B181EA8ED}"/>
    <dgm:cxn modelId="{7EC8BAB6-5E5A-4DE5-B726-EA4D353437AD}" type="presOf" srcId="{1DF2817B-BBF5-4087-92E7-BEA14072AA78}" destId="{37F8B369-7EC8-483D-9CC8-094B3B50D6E6}" srcOrd="0" destOrd="0" presId="urn:microsoft.com/office/officeart/2011/layout/TabList"/>
    <dgm:cxn modelId="{93A1104E-AA88-494A-8321-762FD4C3C010}" type="presOf" srcId="{924E43FB-1251-4900-9340-2A84B0AC089E}" destId="{0663000C-2516-4B3C-B9A0-503910A602F6}" srcOrd="0" destOrd="0" presId="urn:microsoft.com/office/officeart/2011/layout/TabList"/>
    <dgm:cxn modelId="{4EB4BBDD-950F-45B3-B6A7-E752E913038F}" type="presOf" srcId="{A3F2AB92-EE28-49B5-8D55-19CC166FA4C8}" destId="{1C508E51-6382-4325-A100-4D014C6955DF}" srcOrd="0" destOrd="0" presId="urn:microsoft.com/office/officeart/2011/layout/TabList"/>
    <dgm:cxn modelId="{2C7E20DC-67A0-43D7-AEF1-0D013FEE0EA4}" srcId="{2FAFA97C-17D1-493E-A701-9F8359FA3B20}" destId="{3557291E-2B96-40E3-9604-2DBAF23DC60E}" srcOrd="3" destOrd="0" parTransId="{ABB62ECF-C117-4EDC-83AC-66D4C1C377FD}" sibTransId="{9DE9434C-CEC6-478B-9C1E-ED763EAE4B8A}"/>
    <dgm:cxn modelId="{F12C6D4C-6E48-4847-B2AC-614E5F1F144D}" type="presOf" srcId="{88F9C588-1AF0-4636-A58D-76512F696B4E}" destId="{89D06EDE-5A60-4A8E-AA1B-0260FD8AD79B}" srcOrd="0" destOrd="0" presId="urn:microsoft.com/office/officeart/2011/layout/TabList"/>
    <dgm:cxn modelId="{80B36F23-9C1A-4DFF-96A6-85E63C25EF2A}" type="presOf" srcId="{EFA8C19E-AF86-48E2-BC76-B296CB20259A}" destId="{8C40DF7A-2C37-48E0-900F-2492EDE6F888}" srcOrd="0" destOrd="0" presId="urn:microsoft.com/office/officeart/2011/layout/TabList"/>
    <dgm:cxn modelId="{91547B1B-20AB-4D62-8EDA-1EC68A1684EC}" type="presOf" srcId="{D48B1E15-18C8-4C36-8616-E01F1B22D1D4}" destId="{AA1FFC7A-395C-4D98-8EDD-6E1A5784E997}" srcOrd="0" destOrd="0" presId="urn:microsoft.com/office/officeart/2011/layout/TabList"/>
    <dgm:cxn modelId="{1AB8EAE1-DD1F-4DEA-9FD4-12600251A13D}" srcId="{3557291E-2B96-40E3-9604-2DBAF23DC60E}" destId="{EFA8C19E-AF86-48E2-BC76-B296CB20259A}" srcOrd="0" destOrd="0" parTransId="{F37E84C1-F54D-4759-B138-FC09F95AE134}" sibTransId="{517A9D02-E62F-4C32-BAE6-79DDECF10096}"/>
    <dgm:cxn modelId="{C1487061-913E-42B8-A4A1-51FFA1BC823A}" srcId="{2FAFA97C-17D1-493E-A701-9F8359FA3B20}" destId="{1DF2817B-BBF5-4087-92E7-BEA14072AA78}" srcOrd="2" destOrd="0" parTransId="{E2456803-353F-41C1-BDC4-04271F47A546}" sibTransId="{1C1EE7D6-9FAF-4D69-92CF-7565D2CF5A72}"/>
    <dgm:cxn modelId="{AC0F61D8-7334-43BA-AE3D-70E57F805568}" type="presOf" srcId="{FF4EBD72-49F6-49CC-BF16-2ECCD337A174}" destId="{C806A40B-6C38-4886-A492-12B540331843}" srcOrd="0" destOrd="0" presId="urn:microsoft.com/office/officeart/2011/layout/TabList"/>
    <dgm:cxn modelId="{C61BA6B5-F3AE-4B8E-ACF3-315E7B7E45BA}" type="presOf" srcId="{D01478B9-C58A-4592-929E-9BEE0165C510}" destId="{9A69CE8D-E3BA-40D2-AFEC-8C5E1CAB1921}" srcOrd="0" destOrd="0" presId="urn:microsoft.com/office/officeart/2011/layout/TabList"/>
    <dgm:cxn modelId="{F1816622-3819-4EAF-8FA4-3E8D8232D0C0}" type="presParOf" srcId="{CE67BECD-CF92-4754-B31F-052C73879D8C}" destId="{E68E73C8-0CAB-4068-B665-4477FE90B21E}" srcOrd="0" destOrd="0" presId="urn:microsoft.com/office/officeart/2011/layout/TabList"/>
    <dgm:cxn modelId="{F990ED0B-0A85-46E5-BBD5-30E6FF8EE43F}" type="presParOf" srcId="{E68E73C8-0CAB-4068-B665-4477FE90B21E}" destId="{9353A3E9-9EDA-4DFE-8D04-B20DC33A09F7}" srcOrd="0" destOrd="0" presId="urn:microsoft.com/office/officeart/2011/layout/TabList"/>
    <dgm:cxn modelId="{613DA17A-C774-4C95-B864-742667972F8F}" type="presParOf" srcId="{E68E73C8-0CAB-4068-B665-4477FE90B21E}" destId="{C806A40B-6C38-4886-A492-12B540331843}" srcOrd="1" destOrd="0" presId="urn:microsoft.com/office/officeart/2011/layout/TabList"/>
    <dgm:cxn modelId="{1B7F458D-F80C-4B61-9086-E05CED0B4455}" type="presParOf" srcId="{E68E73C8-0CAB-4068-B665-4477FE90B21E}" destId="{098122E1-AD02-4FAD-9917-1D6BCA387BB5}" srcOrd="2" destOrd="0" presId="urn:microsoft.com/office/officeart/2011/layout/TabList"/>
    <dgm:cxn modelId="{55DEDB3D-05AA-4AF7-B63D-3DEF144A8357}" type="presParOf" srcId="{CE67BECD-CF92-4754-B31F-052C73879D8C}" destId="{89D06EDE-5A60-4A8E-AA1B-0260FD8AD79B}" srcOrd="1" destOrd="0" presId="urn:microsoft.com/office/officeart/2011/layout/TabList"/>
    <dgm:cxn modelId="{D7C3BC50-BD4D-4C5E-B09E-0C10E573D8E6}" type="presParOf" srcId="{CE67BECD-CF92-4754-B31F-052C73879D8C}" destId="{A625A78B-6CF3-48E8-B94E-1F2FFAB3A343}" srcOrd="2" destOrd="0" presId="urn:microsoft.com/office/officeart/2011/layout/TabList"/>
    <dgm:cxn modelId="{38033D08-B694-464D-8BD9-C5B4D43DD53B}" type="presParOf" srcId="{CE67BECD-CF92-4754-B31F-052C73879D8C}" destId="{41A208AD-72D0-48ED-8239-01000A76B5C2}" srcOrd="3" destOrd="0" presId="urn:microsoft.com/office/officeart/2011/layout/TabList"/>
    <dgm:cxn modelId="{24E47257-DEB0-4732-9DF3-1C499088A160}" type="presParOf" srcId="{41A208AD-72D0-48ED-8239-01000A76B5C2}" destId="{AA1FFC7A-395C-4D98-8EDD-6E1A5784E997}" srcOrd="0" destOrd="0" presId="urn:microsoft.com/office/officeart/2011/layout/TabList"/>
    <dgm:cxn modelId="{623515BA-C40C-4DE0-AE69-EAE779155082}" type="presParOf" srcId="{41A208AD-72D0-48ED-8239-01000A76B5C2}" destId="{0663000C-2516-4B3C-B9A0-503910A602F6}" srcOrd="1" destOrd="0" presId="urn:microsoft.com/office/officeart/2011/layout/TabList"/>
    <dgm:cxn modelId="{C243834F-3D2C-4928-A1E7-5002E650B470}" type="presParOf" srcId="{41A208AD-72D0-48ED-8239-01000A76B5C2}" destId="{A14F8C81-D3E2-4DEA-A9A4-4802CE27E5EE}" srcOrd="2" destOrd="0" presId="urn:microsoft.com/office/officeart/2011/layout/TabList"/>
    <dgm:cxn modelId="{D12E4CBC-21F5-46C0-B328-B56D1D5014EC}" type="presParOf" srcId="{CE67BECD-CF92-4754-B31F-052C73879D8C}" destId="{1C508E51-6382-4325-A100-4D014C6955DF}" srcOrd="4" destOrd="0" presId="urn:microsoft.com/office/officeart/2011/layout/TabList"/>
    <dgm:cxn modelId="{CEC1C159-98C2-4273-A6A0-CCF3F549B882}" type="presParOf" srcId="{CE67BECD-CF92-4754-B31F-052C73879D8C}" destId="{9E7334BB-C00B-4DA4-90DE-732283F55F77}" srcOrd="5" destOrd="0" presId="urn:microsoft.com/office/officeart/2011/layout/TabList"/>
    <dgm:cxn modelId="{962A7BCD-249C-4F62-B6D2-DE7B562CACA1}" type="presParOf" srcId="{CE67BECD-CF92-4754-B31F-052C73879D8C}" destId="{ACF5CBD5-B165-4E09-886B-B2E158A005DD}" srcOrd="6" destOrd="0" presId="urn:microsoft.com/office/officeart/2011/layout/TabList"/>
    <dgm:cxn modelId="{9531B887-952B-46AE-83C9-7A6BD39CF439}" type="presParOf" srcId="{ACF5CBD5-B165-4E09-886B-B2E158A005DD}" destId="{6C29C35B-2D45-465A-AEC8-1B19FACEA202}" srcOrd="0" destOrd="0" presId="urn:microsoft.com/office/officeart/2011/layout/TabList"/>
    <dgm:cxn modelId="{D3849B0D-642F-4264-9CA0-0D734F344F93}" type="presParOf" srcId="{ACF5CBD5-B165-4E09-886B-B2E158A005DD}" destId="{37F8B369-7EC8-483D-9CC8-094B3B50D6E6}" srcOrd="1" destOrd="0" presId="urn:microsoft.com/office/officeart/2011/layout/TabList"/>
    <dgm:cxn modelId="{37488C02-2EB3-40C4-A192-699E1213F238}" type="presParOf" srcId="{ACF5CBD5-B165-4E09-886B-B2E158A005DD}" destId="{99DCE646-B6B4-4A31-805C-861404F7523E}" srcOrd="2" destOrd="0" presId="urn:microsoft.com/office/officeart/2011/layout/TabList"/>
    <dgm:cxn modelId="{C9F60192-4F44-4A24-BE4B-501D1A5F5D1B}" type="presParOf" srcId="{CE67BECD-CF92-4754-B31F-052C73879D8C}" destId="{3540F019-FEA5-4457-BF7D-9E513EFBE489}" srcOrd="7" destOrd="0" presId="urn:microsoft.com/office/officeart/2011/layout/TabList"/>
    <dgm:cxn modelId="{85C8928C-2936-4733-8E0A-DE5B7F505CD5}" type="presParOf" srcId="{CE67BECD-CF92-4754-B31F-052C73879D8C}" destId="{31202C8C-4A2E-4DEE-9543-3D39067A6286}" srcOrd="8" destOrd="0" presId="urn:microsoft.com/office/officeart/2011/layout/TabList"/>
    <dgm:cxn modelId="{C83387AB-1927-4E40-99F0-0697BE6F5D3E}" type="presParOf" srcId="{CE67BECD-CF92-4754-B31F-052C73879D8C}" destId="{5F6E6AA6-085D-4A31-B818-661BC162ED2F}" srcOrd="9" destOrd="0" presId="urn:microsoft.com/office/officeart/2011/layout/TabList"/>
    <dgm:cxn modelId="{8847F397-C462-483E-BC00-D1D3FFDAF2BD}" type="presParOf" srcId="{5F6E6AA6-085D-4A31-B818-661BC162ED2F}" destId="{8C40DF7A-2C37-48E0-900F-2492EDE6F888}" srcOrd="0" destOrd="0" presId="urn:microsoft.com/office/officeart/2011/layout/TabList"/>
    <dgm:cxn modelId="{A388737F-B085-452E-A397-683582640BD8}" type="presParOf" srcId="{5F6E6AA6-085D-4A31-B818-661BC162ED2F}" destId="{B48CA98A-156D-43F3-8AF2-3822F68525AD}" srcOrd="1" destOrd="0" presId="urn:microsoft.com/office/officeart/2011/layout/TabList"/>
    <dgm:cxn modelId="{C562E03E-36B0-4DF4-ABAF-049556B67442}" type="presParOf" srcId="{5F6E6AA6-085D-4A31-B818-661BC162ED2F}" destId="{5C5C4D2D-579D-4815-8CA6-66496EB90FFE}" srcOrd="2" destOrd="0" presId="urn:microsoft.com/office/officeart/2011/layout/TabList"/>
    <dgm:cxn modelId="{CAEE7FC8-1B71-4164-9DA7-CD124CF5627B}" type="presParOf" srcId="{CE67BECD-CF92-4754-B31F-052C73879D8C}" destId="{9A69CE8D-E3BA-40D2-AFEC-8C5E1CAB1921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BCC2-022D-46C0-993A-90F207BE05FE}">
      <dsp:nvSpPr>
        <dsp:cNvPr id="0" name=""/>
        <dsp:cNvSpPr/>
      </dsp:nvSpPr>
      <dsp:spPr>
        <a:xfrm>
          <a:off x="0" y="0"/>
          <a:ext cx="39486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02164-F9C6-4FA4-B988-5D498170C868}">
      <dsp:nvSpPr>
        <dsp:cNvPr id="0" name=""/>
        <dsp:cNvSpPr/>
      </dsp:nvSpPr>
      <dsp:spPr>
        <a:xfrm>
          <a:off x="0" y="0"/>
          <a:ext cx="789722" cy="396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Для агрария</a:t>
          </a:r>
          <a:endParaRPr lang="ru-RU" sz="28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89722" cy="3960439"/>
      </dsp:txXfrm>
    </dsp:sp>
    <dsp:sp modelId="{DFCDF473-D0B8-45BB-B1F3-B65FB61A768C}">
      <dsp:nvSpPr>
        <dsp:cNvPr id="0" name=""/>
        <dsp:cNvSpPr/>
      </dsp:nvSpPr>
      <dsp:spPr>
        <a:xfrm>
          <a:off x="848951" y="46556"/>
          <a:ext cx="3099658" cy="93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финансового планирования без учета риска неурожая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8951" y="46556"/>
        <a:ext cx="3099658" cy="931128"/>
      </dsp:txXfrm>
    </dsp:sp>
    <dsp:sp modelId="{C8B6E7A4-1BFF-4C0B-8B09-E7738DFCF0C0}">
      <dsp:nvSpPr>
        <dsp:cNvPr id="0" name=""/>
        <dsp:cNvSpPr/>
      </dsp:nvSpPr>
      <dsp:spPr>
        <a:xfrm>
          <a:off x="789722" y="977685"/>
          <a:ext cx="315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8D19-A62A-41F1-B3F4-D142E0EC595B}">
      <dsp:nvSpPr>
        <dsp:cNvPr id="0" name=""/>
        <dsp:cNvSpPr/>
      </dsp:nvSpPr>
      <dsp:spPr>
        <a:xfrm>
          <a:off x="848951" y="1024241"/>
          <a:ext cx="3099658" cy="93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Возмещение убытка вне зависимости от возможностей государственного бюджета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8951" y="1024241"/>
        <a:ext cx="3099658" cy="931128"/>
      </dsp:txXfrm>
    </dsp:sp>
    <dsp:sp modelId="{17838DB2-AA0D-4CBA-913A-4A02CB7EB65A}">
      <dsp:nvSpPr>
        <dsp:cNvPr id="0" name=""/>
        <dsp:cNvSpPr/>
      </dsp:nvSpPr>
      <dsp:spPr>
        <a:xfrm>
          <a:off x="789722" y="1955370"/>
          <a:ext cx="315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C3738-DD07-46BB-8DE5-045A4DC3AEA6}">
      <dsp:nvSpPr>
        <dsp:cNvPr id="0" name=""/>
        <dsp:cNvSpPr/>
      </dsp:nvSpPr>
      <dsp:spPr>
        <a:xfrm>
          <a:off x="848951" y="2001927"/>
          <a:ext cx="3099658" cy="93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уровня закредитованности за счет большей опоры на собственные средства в случае убытка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8951" y="2001927"/>
        <a:ext cx="3099658" cy="931128"/>
      </dsp:txXfrm>
    </dsp:sp>
    <dsp:sp modelId="{8D3FA53E-B68D-4CA5-924F-A822EA076338}">
      <dsp:nvSpPr>
        <dsp:cNvPr id="0" name=""/>
        <dsp:cNvSpPr/>
      </dsp:nvSpPr>
      <dsp:spPr>
        <a:xfrm>
          <a:off x="789722" y="2933055"/>
          <a:ext cx="315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1A2B2-6D97-403F-9314-CB875E8CC4CA}">
      <dsp:nvSpPr>
        <dsp:cNvPr id="0" name=""/>
        <dsp:cNvSpPr/>
      </dsp:nvSpPr>
      <dsp:spPr>
        <a:xfrm>
          <a:off x="848951" y="2979612"/>
          <a:ext cx="3099658" cy="93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выбора страховщика по качеству услуг (в отличие от системы компенсации при ЧС)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8951" y="2979612"/>
        <a:ext cx="3099658" cy="931128"/>
      </dsp:txXfrm>
    </dsp:sp>
    <dsp:sp modelId="{3DBB1267-41C3-479B-9003-EE08A8CEC421}">
      <dsp:nvSpPr>
        <dsp:cNvPr id="0" name=""/>
        <dsp:cNvSpPr/>
      </dsp:nvSpPr>
      <dsp:spPr>
        <a:xfrm>
          <a:off x="789722" y="3910741"/>
          <a:ext cx="315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B02C4-D4C7-4AF2-A71A-D194CC78DF1A}">
      <dsp:nvSpPr>
        <dsp:cNvPr id="0" name=""/>
        <dsp:cNvSpPr/>
      </dsp:nvSpPr>
      <dsp:spPr>
        <a:xfrm>
          <a:off x="0" y="0"/>
          <a:ext cx="39209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F99FA-B516-46BB-8C24-79E03D0F04C6}">
      <dsp:nvSpPr>
        <dsp:cNvPr id="0" name=""/>
        <dsp:cNvSpPr/>
      </dsp:nvSpPr>
      <dsp:spPr>
        <a:xfrm>
          <a:off x="0" y="0"/>
          <a:ext cx="784195" cy="394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Для государства</a:t>
          </a:r>
          <a:endParaRPr lang="ru-RU" sz="28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84195" cy="3944663"/>
      </dsp:txXfrm>
    </dsp:sp>
    <dsp:sp modelId="{8445E8F1-61E1-4DE4-8920-03C95F63609B}">
      <dsp:nvSpPr>
        <dsp:cNvPr id="0" name=""/>
        <dsp:cNvSpPr/>
      </dsp:nvSpPr>
      <dsp:spPr>
        <a:xfrm>
          <a:off x="843010" y="53160"/>
          <a:ext cx="3077968" cy="85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риска внезапной нагрузки на бюджет при ЧС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010" y="53160"/>
        <a:ext cx="3077968" cy="857649"/>
      </dsp:txXfrm>
    </dsp:sp>
    <dsp:sp modelId="{C0BCC2BF-0389-4ECC-88B8-4091C2599BD4}">
      <dsp:nvSpPr>
        <dsp:cNvPr id="0" name=""/>
        <dsp:cNvSpPr/>
      </dsp:nvSpPr>
      <dsp:spPr>
        <a:xfrm>
          <a:off x="784195" y="910809"/>
          <a:ext cx="313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7BCB9-0F0F-47E1-9343-4628AED9844B}">
      <dsp:nvSpPr>
        <dsp:cNvPr id="0" name=""/>
        <dsp:cNvSpPr/>
      </dsp:nvSpPr>
      <dsp:spPr>
        <a:xfrm>
          <a:off x="843010" y="963970"/>
          <a:ext cx="3077968" cy="86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аграриев к риск-менеджменту. Аккумулирование средств аграриев в системе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010" y="963970"/>
        <a:ext cx="3077968" cy="860902"/>
      </dsp:txXfrm>
    </dsp:sp>
    <dsp:sp modelId="{B20B237C-08DB-4F2D-A893-43CC74F99084}">
      <dsp:nvSpPr>
        <dsp:cNvPr id="0" name=""/>
        <dsp:cNvSpPr/>
      </dsp:nvSpPr>
      <dsp:spPr>
        <a:xfrm>
          <a:off x="784195" y="1824872"/>
          <a:ext cx="313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EC8D-EF70-4F00-A6E7-9327632F3A6D}">
      <dsp:nvSpPr>
        <dsp:cNvPr id="0" name=""/>
        <dsp:cNvSpPr/>
      </dsp:nvSpPr>
      <dsp:spPr>
        <a:xfrm>
          <a:off x="843010" y="1878033"/>
          <a:ext cx="3077968" cy="67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Выплаты только реально пострадавшим аграриям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010" y="1878033"/>
        <a:ext cx="3077968" cy="677116"/>
      </dsp:txXfrm>
    </dsp:sp>
    <dsp:sp modelId="{C391EDEE-AF87-45C7-A2F2-EE9F5A717739}">
      <dsp:nvSpPr>
        <dsp:cNvPr id="0" name=""/>
        <dsp:cNvSpPr/>
      </dsp:nvSpPr>
      <dsp:spPr>
        <a:xfrm>
          <a:off x="784195" y="2555149"/>
          <a:ext cx="313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CCE59-5EA4-4985-A390-49EB91A83A83}">
      <dsp:nvSpPr>
        <dsp:cNvPr id="0" name=""/>
        <dsp:cNvSpPr/>
      </dsp:nvSpPr>
      <dsp:spPr>
        <a:xfrm>
          <a:off x="843010" y="2608309"/>
          <a:ext cx="3077968" cy="85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Стабилизация аграрного сектора с финансовой точки зрения – элемент продовольственной безопасности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010" y="2608309"/>
        <a:ext cx="3077968" cy="857649"/>
      </dsp:txXfrm>
    </dsp:sp>
    <dsp:sp modelId="{24A1958D-8DD7-422A-B578-DBFA8060D900}">
      <dsp:nvSpPr>
        <dsp:cNvPr id="0" name=""/>
        <dsp:cNvSpPr/>
      </dsp:nvSpPr>
      <dsp:spPr>
        <a:xfrm>
          <a:off x="784195" y="3465958"/>
          <a:ext cx="313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72982-B7A3-4FA0-9E7F-8FEA5D66D508}">
      <dsp:nvSpPr>
        <dsp:cNvPr id="0" name=""/>
        <dsp:cNvSpPr/>
      </dsp:nvSpPr>
      <dsp:spPr>
        <a:xfrm>
          <a:off x="843010" y="3519119"/>
          <a:ext cx="3077968" cy="36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ВТО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010" y="3519119"/>
        <a:ext cx="3077968" cy="365350"/>
      </dsp:txXfrm>
    </dsp:sp>
    <dsp:sp modelId="{520B4AD4-E3BD-4BFB-AC35-FC4722348609}">
      <dsp:nvSpPr>
        <dsp:cNvPr id="0" name=""/>
        <dsp:cNvSpPr/>
      </dsp:nvSpPr>
      <dsp:spPr>
        <a:xfrm>
          <a:off x="784195" y="3884470"/>
          <a:ext cx="313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9DF6E-5747-4C8E-9EC9-3D7C5F2071B4}">
      <dsp:nvSpPr>
        <dsp:cNvPr id="0" name=""/>
        <dsp:cNvSpPr/>
      </dsp:nvSpPr>
      <dsp:spPr>
        <a:xfrm>
          <a:off x="0" y="342992"/>
          <a:ext cx="5141371" cy="5141371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5F530-CC65-4EE1-975B-78C51C3AE3A7}">
      <dsp:nvSpPr>
        <dsp:cNvPr id="0" name=""/>
        <dsp:cNvSpPr/>
      </dsp:nvSpPr>
      <dsp:spPr>
        <a:xfrm>
          <a:off x="2570685" y="342992"/>
          <a:ext cx="5998267" cy="5141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Драйверы</a:t>
          </a:r>
          <a:endParaRPr lang="ru-RU" sz="2800" kern="1200" dirty="0"/>
        </a:p>
      </dsp:txBody>
      <dsp:txXfrm>
        <a:off x="2570685" y="342992"/>
        <a:ext cx="2999133" cy="1542414"/>
      </dsp:txXfrm>
    </dsp:sp>
    <dsp:sp modelId="{6A213891-F197-4C1A-AEEE-801134451C23}">
      <dsp:nvSpPr>
        <dsp:cNvPr id="0" name=""/>
        <dsp:cNvSpPr/>
      </dsp:nvSpPr>
      <dsp:spPr>
        <a:xfrm>
          <a:off x="899741" y="1885406"/>
          <a:ext cx="3341888" cy="3341888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D0B18-CD59-4A31-A4A8-8AFF3FF4608B}">
      <dsp:nvSpPr>
        <dsp:cNvPr id="0" name=""/>
        <dsp:cNvSpPr/>
      </dsp:nvSpPr>
      <dsp:spPr>
        <a:xfrm>
          <a:off x="2570685" y="1885406"/>
          <a:ext cx="5998267" cy="33418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IT-</a:t>
          </a:r>
          <a:r>
            <a:rPr lang="ru-RU" sz="2900" kern="1200" dirty="0" smtClean="0"/>
            <a:t>технологии</a:t>
          </a:r>
          <a:endParaRPr lang="ru-RU" sz="2900" kern="1200" dirty="0"/>
        </a:p>
      </dsp:txBody>
      <dsp:txXfrm>
        <a:off x="2570685" y="1885406"/>
        <a:ext cx="2999133" cy="1542409"/>
      </dsp:txXfrm>
    </dsp:sp>
    <dsp:sp modelId="{52AA9D60-58B4-4397-9704-C609A3BDA7B7}">
      <dsp:nvSpPr>
        <dsp:cNvPr id="0" name=""/>
        <dsp:cNvSpPr/>
      </dsp:nvSpPr>
      <dsp:spPr>
        <a:xfrm>
          <a:off x="1799480" y="3427816"/>
          <a:ext cx="1542409" cy="15424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46319-044F-436D-83A9-4A2B9ED53306}">
      <dsp:nvSpPr>
        <dsp:cNvPr id="0" name=""/>
        <dsp:cNvSpPr/>
      </dsp:nvSpPr>
      <dsp:spPr>
        <a:xfrm>
          <a:off x="2570685" y="3427816"/>
          <a:ext cx="5998267" cy="1542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Инвестиции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(страховые, </a:t>
          </a:r>
          <a:r>
            <a:rPr lang="en-US" sz="2900" kern="1200" dirty="0" smtClean="0"/>
            <a:t>Re)</a:t>
          </a:r>
          <a:endParaRPr lang="ru-RU" sz="2900" kern="1200" dirty="0"/>
        </a:p>
      </dsp:txBody>
      <dsp:txXfrm>
        <a:off x="2570685" y="3427816"/>
        <a:ext cx="2999133" cy="1542409"/>
      </dsp:txXfrm>
    </dsp:sp>
    <dsp:sp modelId="{F4484997-CF31-4A2D-9D90-48062475B95C}">
      <dsp:nvSpPr>
        <dsp:cNvPr id="0" name=""/>
        <dsp:cNvSpPr/>
      </dsp:nvSpPr>
      <dsp:spPr>
        <a:xfrm>
          <a:off x="5569819" y="342992"/>
          <a:ext cx="2999133" cy="154241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Calibri" panose="020F0502020204030204" pitchFamily="34" charset="0"/>
            </a:rPr>
            <a:t>Рост цен на продовольствие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Calibri" panose="020F0502020204030204" pitchFamily="34" charset="0"/>
            </a:rPr>
            <a:t>Создание систем страхования на развивающихся рынках (доля </a:t>
          </a:r>
          <a:r>
            <a:rPr lang="en-US" sz="1500" b="1" kern="1200" dirty="0" smtClean="0">
              <a:latin typeface="Calibri" panose="020F0502020204030204" pitchFamily="34" charset="0"/>
            </a:rPr>
            <a:t>EM</a:t>
          </a:r>
          <a:r>
            <a:rPr lang="ru-RU" sz="1500" b="1" kern="1200" dirty="0" smtClean="0">
              <a:latin typeface="Calibri" panose="020F0502020204030204" pitchFamily="34" charset="0"/>
            </a:rPr>
            <a:t> в премии в 2005 г. - 13,4%, в 2011 г. – 22%)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Calibri" panose="020F0502020204030204" pitchFamily="34" charset="0"/>
            </a:rPr>
            <a:t>Рост  субсидирования в США (с 5 млрд. до 9 млрд. </a:t>
          </a:r>
          <a:r>
            <a:rPr lang="en-US" sz="1500" b="1" kern="1200" dirty="0" smtClean="0">
              <a:latin typeface="Calibri" panose="020F0502020204030204" pitchFamily="34" charset="0"/>
            </a:rPr>
            <a:t>$</a:t>
          </a:r>
          <a:r>
            <a:rPr lang="ru-RU" sz="1500" b="1" kern="1200" dirty="0" smtClean="0">
              <a:latin typeface="Calibri" panose="020F0502020204030204" pitchFamily="34" charset="0"/>
            </a:rPr>
            <a:t>).</a:t>
          </a:r>
          <a:endParaRPr lang="ru-RU" sz="1500" b="1" kern="1200" dirty="0"/>
        </a:p>
      </dsp:txBody>
      <dsp:txXfrm>
        <a:off x="5569819" y="342992"/>
        <a:ext cx="2999133" cy="1542414"/>
      </dsp:txXfrm>
    </dsp:sp>
    <dsp:sp modelId="{0D01D9ED-B385-458E-B0EC-9EBA95D4EE82}">
      <dsp:nvSpPr>
        <dsp:cNvPr id="0" name=""/>
        <dsp:cNvSpPr/>
      </dsp:nvSpPr>
      <dsp:spPr>
        <a:xfrm>
          <a:off x="5569819" y="1885406"/>
          <a:ext cx="2999133" cy="15424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alibri" panose="020F0502020204030204" pitchFamily="34" charset="0"/>
            </a:rPr>
            <a:t>Использование </a:t>
          </a:r>
          <a:r>
            <a:rPr lang="en-US" sz="2400" b="1" kern="1200" dirty="0" smtClean="0">
              <a:latin typeface="Calibri" panose="020F0502020204030204" pitchFamily="34" charset="0"/>
            </a:rPr>
            <a:t>Big Data</a:t>
          </a:r>
          <a:r>
            <a:rPr lang="ru-RU" sz="2400" b="1" kern="1200" dirty="0" smtClean="0">
              <a:latin typeface="Calibri" panose="020F0502020204030204" pitchFamily="34" charset="0"/>
            </a:rPr>
            <a:t>, современных технологий </a:t>
          </a:r>
          <a:r>
            <a:rPr lang="en-US" sz="2400" b="1" kern="1200" dirty="0" smtClean="0">
              <a:latin typeface="Calibri" panose="020F0502020204030204" pitchFamily="34" charset="0"/>
            </a:rPr>
            <a:t>IT </a:t>
          </a:r>
          <a:r>
            <a:rPr lang="ru-RU" sz="2400" b="1" kern="1200" dirty="0" smtClean="0">
              <a:latin typeface="Calibri" panose="020F0502020204030204" pitchFamily="34" charset="0"/>
            </a:rPr>
            <a:t>и геолокации</a:t>
          </a:r>
          <a:endParaRPr lang="ru-RU" sz="2400" kern="1200" dirty="0"/>
        </a:p>
      </dsp:txBody>
      <dsp:txXfrm>
        <a:off x="5569819" y="1885406"/>
        <a:ext cx="2999133" cy="1542409"/>
      </dsp:txXfrm>
    </dsp:sp>
    <dsp:sp modelId="{A559E6A3-8C5E-43F9-B0DB-50851ABB9046}">
      <dsp:nvSpPr>
        <dsp:cNvPr id="0" name=""/>
        <dsp:cNvSpPr/>
      </dsp:nvSpPr>
      <dsp:spPr>
        <a:xfrm>
          <a:off x="5569819" y="3427816"/>
          <a:ext cx="2999133" cy="15424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Calibri" panose="020F0502020204030204" pitchFamily="34" charset="0"/>
            </a:rPr>
            <a:t>Агрострахование </a:t>
          </a:r>
          <a:r>
            <a:rPr lang="en-US" sz="1500" b="1" kern="1200" dirty="0" smtClean="0">
              <a:latin typeface="Calibri" panose="020F0502020204030204" pitchFamily="34" charset="0"/>
            </a:rPr>
            <a:t>c 2013 </a:t>
          </a:r>
          <a:r>
            <a:rPr lang="ru-RU" sz="1500" b="1" kern="1200" dirty="0" smtClean="0">
              <a:latin typeface="Calibri" panose="020F0502020204030204" pitchFamily="34" charset="0"/>
            </a:rPr>
            <a:t>г. – зона </a:t>
          </a:r>
          <a:r>
            <a:rPr lang="en-US" sz="1500" b="1" kern="1200" dirty="0" smtClean="0">
              <a:latin typeface="Calibri" panose="020F0502020204030204" pitchFamily="34" charset="0"/>
            </a:rPr>
            <a:t>M&amp;A</a:t>
          </a:r>
          <a:r>
            <a:rPr lang="ru-RU" sz="1500" b="1" kern="1200" dirty="0" smtClean="0">
              <a:latin typeface="Calibri" panose="020F0502020204030204" pitchFamily="34" charset="0"/>
            </a:rPr>
            <a:t> (</a:t>
          </a:r>
          <a:r>
            <a:rPr lang="en-US" sz="1500" b="1" kern="1200" dirty="0" smtClean="0">
              <a:latin typeface="Calibri" panose="020F0502020204030204" pitchFamily="34" charset="0"/>
            </a:rPr>
            <a:t>Starr, XL Group, HCC Insurance Holdings, Validus Re)</a:t>
          </a:r>
          <a:endParaRPr lang="ru-RU" sz="1500" b="1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Calibri" panose="020F0502020204030204" pitchFamily="34" charset="0"/>
            </a:rPr>
            <a:t>В 2013 г. в перестрахование в основных макрорегионах мира отдавалось более 70-90% принятого риска</a:t>
          </a:r>
          <a:endParaRPr lang="ru-RU" sz="1500" b="1" kern="1200" dirty="0">
            <a:latin typeface="Calibri" panose="020F0502020204030204" pitchFamily="34" charset="0"/>
          </a:endParaRPr>
        </a:p>
      </dsp:txBody>
      <dsp:txXfrm>
        <a:off x="5569819" y="3427816"/>
        <a:ext cx="2999133" cy="1542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D68BB-7940-4D90-89C4-3A18209251D9}">
      <dsp:nvSpPr>
        <dsp:cNvPr id="0" name=""/>
        <dsp:cNvSpPr/>
      </dsp:nvSpPr>
      <dsp:spPr>
        <a:xfrm>
          <a:off x="0" y="1192605"/>
          <a:ext cx="8111797" cy="1625600"/>
        </a:xfrm>
        <a:prstGeom prst="notchedRightArrow">
          <a:avLst/>
        </a:prstGeom>
        <a:solidFill>
          <a:srgbClr val="E6D0D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E07AF8-7B85-4E5C-8BA1-CDEE3953D212}">
      <dsp:nvSpPr>
        <dsp:cNvPr id="0" name=""/>
        <dsp:cNvSpPr/>
      </dsp:nvSpPr>
      <dsp:spPr>
        <a:xfrm>
          <a:off x="1764" y="0"/>
          <a:ext cx="12116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</a:t>
          </a:r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  <a:endParaRPr lang="en-US" sz="1800" b="1" kern="1200" dirty="0" smtClean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США (вменен-ность)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64" y="0"/>
        <a:ext cx="1211602" cy="1625600"/>
      </dsp:txXfrm>
    </dsp:sp>
    <dsp:sp modelId="{EF1D5E63-199E-4421-897D-BFBC44DFF80A}">
      <dsp:nvSpPr>
        <dsp:cNvPr id="0" name=""/>
        <dsp:cNvSpPr/>
      </dsp:nvSpPr>
      <dsp:spPr>
        <a:xfrm>
          <a:off x="404365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9D223-7452-4FFE-A291-0C95A123F584}">
      <dsp:nvSpPr>
        <dsp:cNvPr id="0" name=""/>
        <dsp:cNvSpPr/>
      </dsp:nvSpPr>
      <dsp:spPr>
        <a:xfrm>
          <a:off x="1247454" y="2438399"/>
          <a:ext cx="97929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Индия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47454" y="2438399"/>
        <a:ext cx="979299" cy="1625600"/>
      </dsp:txXfrm>
    </dsp:sp>
    <dsp:sp modelId="{39DA155C-8065-48BC-8410-E478F0A93F5E}">
      <dsp:nvSpPr>
        <dsp:cNvPr id="0" name=""/>
        <dsp:cNvSpPr/>
      </dsp:nvSpPr>
      <dsp:spPr>
        <a:xfrm>
          <a:off x="1533904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F2BD0-7FD7-4AB4-B68D-228384988A80}">
      <dsp:nvSpPr>
        <dsp:cNvPr id="0" name=""/>
        <dsp:cNvSpPr/>
      </dsp:nvSpPr>
      <dsp:spPr>
        <a:xfrm>
          <a:off x="2260842" y="0"/>
          <a:ext cx="131515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Турция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60842" y="0"/>
        <a:ext cx="1315154" cy="1625600"/>
      </dsp:txXfrm>
    </dsp:sp>
    <dsp:sp modelId="{AAF1AB76-24CC-4307-B4BA-E8C88DAFED49}">
      <dsp:nvSpPr>
        <dsp:cNvPr id="0" name=""/>
        <dsp:cNvSpPr/>
      </dsp:nvSpPr>
      <dsp:spPr>
        <a:xfrm>
          <a:off x="2715219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083DA-654B-4A62-ABB3-78B651AB118A}">
      <dsp:nvSpPr>
        <dsp:cNvPr id="0" name=""/>
        <dsp:cNvSpPr/>
      </dsp:nvSpPr>
      <dsp:spPr>
        <a:xfrm>
          <a:off x="3610084" y="2438399"/>
          <a:ext cx="130214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Китай</a:t>
          </a:r>
          <a:endParaRPr lang="ru-RU" sz="1800" kern="1200" dirty="0">
            <a:solidFill>
              <a:schemeClr val="accent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10084" y="2438399"/>
        <a:ext cx="1302146" cy="1625600"/>
      </dsp:txXfrm>
    </dsp:sp>
    <dsp:sp modelId="{C1ABE20F-A7BD-4F11-BE69-97A58B3DDF0F}">
      <dsp:nvSpPr>
        <dsp:cNvPr id="0" name=""/>
        <dsp:cNvSpPr/>
      </dsp:nvSpPr>
      <dsp:spPr>
        <a:xfrm>
          <a:off x="4057958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C446A-EDE7-4C73-98F1-928032EB9857}">
      <dsp:nvSpPr>
        <dsp:cNvPr id="0" name=""/>
        <dsp:cNvSpPr/>
      </dsp:nvSpPr>
      <dsp:spPr>
        <a:xfrm>
          <a:off x="4946319" y="0"/>
          <a:ext cx="68175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b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6319" y="0"/>
        <a:ext cx="681759" cy="1625600"/>
      </dsp:txXfrm>
    </dsp:sp>
    <dsp:sp modelId="{7CA01E10-B952-4EFA-9146-8602264C24BB}">
      <dsp:nvSpPr>
        <dsp:cNvPr id="0" name=""/>
        <dsp:cNvSpPr/>
      </dsp:nvSpPr>
      <dsp:spPr>
        <a:xfrm>
          <a:off x="5083999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751FD-319C-49F6-83CA-29ECBB52A11E}">
      <dsp:nvSpPr>
        <dsp:cNvPr id="0" name=""/>
        <dsp:cNvSpPr/>
      </dsp:nvSpPr>
      <dsp:spPr>
        <a:xfrm>
          <a:off x="5662166" y="2438399"/>
          <a:ext cx="163668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2012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Россия</a:t>
          </a:r>
          <a:endParaRPr lang="ru-RU" sz="16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2166" y="2438399"/>
        <a:ext cx="1636685" cy="1625600"/>
      </dsp:txXfrm>
    </dsp:sp>
    <dsp:sp modelId="{463AD536-5E9E-4412-A408-EEE81A4EA1EA}">
      <dsp:nvSpPr>
        <dsp:cNvPr id="0" name=""/>
        <dsp:cNvSpPr/>
      </dsp:nvSpPr>
      <dsp:spPr>
        <a:xfrm>
          <a:off x="6277309" y="1828800"/>
          <a:ext cx="406400" cy="406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E2322-BD35-43E2-9445-3BB4C6C68477}">
      <dsp:nvSpPr>
        <dsp:cNvPr id="0" name=""/>
        <dsp:cNvSpPr/>
      </dsp:nvSpPr>
      <dsp:spPr>
        <a:xfrm rot="4396374">
          <a:off x="1324650" y="920196"/>
          <a:ext cx="3991959" cy="278389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CE45C-342F-4213-8351-E9805ED11D88}">
      <dsp:nvSpPr>
        <dsp:cNvPr id="0" name=""/>
        <dsp:cNvSpPr/>
      </dsp:nvSpPr>
      <dsp:spPr>
        <a:xfrm>
          <a:off x="2685253" y="1194916"/>
          <a:ext cx="100809" cy="10080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E0271-1E33-4C20-866B-81ABC41E3503}">
      <dsp:nvSpPr>
        <dsp:cNvPr id="0" name=""/>
        <dsp:cNvSpPr/>
      </dsp:nvSpPr>
      <dsp:spPr>
        <a:xfrm>
          <a:off x="3254457" y="1631911"/>
          <a:ext cx="100809" cy="10080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20F50-BE16-4801-B98F-9D2A030222BB}">
      <dsp:nvSpPr>
        <dsp:cNvPr id="0" name=""/>
        <dsp:cNvSpPr/>
      </dsp:nvSpPr>
      <dsp:spPr>
        <a:xfrm>
          <a:off x="3766180" y="2143357"/>
          <a:ext cx="100809" cy="10080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DC9E5-8F0D-458E-A7D8-890BAA73F3F6}">
      <dsp:nvSpPr>
        <dsp:cNvPr id="0" name=""/>
        <dsp:cNvSpPr/>
      </dsp:nvSpPr>
      <dsp:spPr>
        <a:xfrm>
          <a:off x="1057041" y="0"/>
          <a:ext cx="1882085" cy="73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Доступ к кредитам аграриев  затруднен (санкции, валютная волатильность) </a:t>
          </a:r>
          <a:endParaRPr lang="ru-RU" sz="1300" kern="1200" dirty="0"/>
        </a:p>
      </dsp:txBody>
      <dsp:txXfrm>
        <a:off x="1057041" y="0"/>
        <a:ext cx="1882085" cy="739886"/>
      </dsp:txXfrm>
    </dsp:sp>
    <dsp:sp modelId="{E1B68073-4ED1-4213-8885-FDBB301AFE95}">
      <dsp:nvSpPr>
        <dsp:cNvPr id="0" name=""/>
        <dsp:cNvSpPr/>
      </dsp:nvSpPr>
      <dsp:spPr>
        <a:xfrm>
          <a:off x="3346064" y="875377"/>
          <a:ext cx="2797694" cy="73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Расходы аграриев на посевную существенно возросли (удобрения, топливо, семена – на 20-40%)</a:t>
          </a:r>
          <a:endParaRPr lang="ru-RU" sz="1300" kern="1200" dirty="0"/>
        </a:p>
      </dsp:txBody>
      <dsp:txXfrm>
        <a:off x="3346064" y="875377"/>
        <a:ext cx="2797694" cy="739886"/>
      </dsp:txXfrm>
    </dsp:sp>
    <dsp:sp modelId="{574538C6-B88F-48BB-A5C6-706275200B3E}">
      <dsp:nvSpPr>
        <dsp:cNvPr id="0" name=""/>
        <dsp:cNvSpPr/>
      </dsp:nvSpPr>
      <dsp:spPr>
        <a:xfrm>
          <a:off x="936098" y="1334858"/>
          <a:ext cx="1882085" cy="73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Изменение закона. План с/х страхования опоздал (принят в июне 2015 г.) </a:t>
          </a:r>
          <a:endParaRPr lang="ru-RU" sz="1300" kern="1200" dirty="0"/>
        </a:p>
      </dsp:txBody>
      <dsp:txXfrm>
        <a:off x="936098" y="1334858"/>
        <a:ext cx="1882085" cy="739886"/>
      </dsp:txXfrm>
    </dsp:sp>
    <dsp:sp modelId="{8DF304FB-32FA-4397-872E-3CF2D848D8DC}">
      <dsp:nvSpPr>
        <dsp:cNvPr id="0" name=""/>
        <dsp:cNvSpPr/>
      </dsp:nvSpPr>
      <dsp:spPr>
        <a:xfrm>
          <a:off x="4136493" y="2706133"/>
          <a:ext cx="100809" cy="10080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A7B61-887B-4232-A3F9-00BC05D0CADE}">
      <dsp:nvSpPr>
        <dsp:cNvPr id="0" name=""/>
        <dsp:cNvSpPr/>
      </dsp:nvSpPr>
      <dsp:spPr>
        <a:xfrm>
          <a:off x="4261673" y="1823819"/>
          <a:ext cx="1882085" cy="73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ЦБ РФ ужесточил контроль: с рынка с начала 2015 г. ушли 9 СК</a:t>
          </a:r>
          <a:endParaRPr lang="ru-RU" sz="1300" kern="1200" dirty="0"/>
        </a:p>
      </dsp:txBody>
      <dsp:txXfrm>
        <a:off x="4261673" y="1823819"/>
        <a:ext cx="1882085" cy="739886"/>
      </dsp:txXfrm>
    </dsp:sp>
    <dsp:sp modelId="{2145E5D9-BC1D-4814-A993-DBF2AF576D59}">
      <dsp:nvSpPr>
        <dsp:cNvPr id="0" name=""/>
        <dsp:cNvSpPr/>
      </dsp:nvSpPr>
      <dsp:spPr>
        <a:xfrm>
          <a:off x="1057041" y="2386595"/>
          <a:ext cx="2797694" cy="73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Крупные СК перешли с 2014 г. к осторожным консервативным стратегиям</a:t>
          </a:r>
          <a:endParaRPr lang="ru-RU" sz="1300" kern="1200" dirty="0"/>
        </a:p>
      </dsp:txBody>
      <dsp:txXfrm>
        <a:off x="1057041" y="2386595"/>
        <a:ext cx="2797694" cy="739886"/>
      </dsp:txXfrm>
    </dsp:sp>
    <dsp:sp modelId="{29D454ED-D1C5-45DE-AE69-E054D9D9CAA0}">
      <dsp:nvSpPr>
        <dsp:cNvPr id="0" name=""/>
        <dsp:cNvSpPr/>
      </dsp:nvSpPr>
      <dsp:spPr>
        <a:xfrm>
          <a:off x="3600399" y="3884401"/>
          <a:ext cx="2543358" cy="73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СОКРАЩЕНИЕ РЫНКА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600399" y="3884401"/>
        <a:ext cx="2543358" cy="739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A06CE-B760-4F28-8AA8-19B4C76444AB}">
      <dsp:nvSpPr>
        <dsp:cNvPr id="0" name=""/>
        <dsp:cNvSpPr/>
      </dsp:nvSpPr>
      <dsp:spPr>
        <a:xfrm rot="5400000">
          <a:off x="-227741" y="239572"/>
          <a:ext cx="1597134" cy="111799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Государство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11829" y="558999"/>
        <a:ext cx="1117994" cy="479140"/>
      </dsp:txXfrm>
    </dsp:sp>
    <dsp:sp modelId="{CBDD2D73-F36D-4A14-BE08-EC0D262BF64C}">
      <dsp:nvSpPr>
        <dsp:cNvPr id="0" name=""/>
        <dsp:cNvSpPr/>
      </dsp:nvSpPr>
      <dsp:spPr>
        <a:xfrm rot="5400000">
          <a:off x="3580152" y="-2459648"/>
          <a:ext cx="1038137" cy="5962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Сохранение субсидирования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Стимулирование регионов</a:t>
          </a:r>
          <a:endParaRPr lang="ru-RU" sz="2100" kern="1200" dirty="0"/>
        </a:p>
      </dsp:txBody>
      <dsp:txXfrm rot="-5400000">
        <a:off x="1117994" y="53188"/>
        <a:ext cx="5911775" cy="936781"/>
      </dsp:txXfrm>
    </dsp:sp>
    <dsp:sp modelId="{0EAD18ED-1A53-48FE-B3F3-A8E8F16556BC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rgbClr val="00206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Рынок</a:t>
          </a:r>
          <a:endParaRPr lang="ru-RU" sz="1500" kern="1200" dirty="0"/>
        </a:p>
      </dsp:txBody>
      <dsp:txXfrm rot="-5400000">
        <a:off x="0" y="1964561"/>
        <a:ext cx="1117994" cy="479140"/>
      </dsp:txXfrm>
    </dsp:sp>
    <dsp:sp modelId="{43EF1803-A4E7-4FB0-87F4-13864DAFFA3A}">
      <dsp:nvSpPr>
        <dsp:cNvPr id="0" name=""/>
        <dsp:cNvSpPr/>
      </dsp:nvSpPr>
      <dsp:spPr>
        <a:xfrm rot="5400000">
          <a:off x="3580152" y="-1056593"/>
          <a:ext cx="1038137" cy="5962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Единое объединение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Активность СК</a:t>
          </a:r>
          <a:endParaRPr lang="ru-RU" sz="2100" kern="1200" dirty="0"/>
        </a:p>
      </dsp:txBody>
      <dsp:txXfrm rot="-5400000">
        <a:off x="1117994" y="1456243"/>
        <a:ext cx="5911775" cy="936781"/>
      </dsp:txXfrm>
    </dsp:sp>
    <dsp:sp modelId="{956C9481-CD5D-45B6-8174-913584981582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Аграрии</a:t>
          </a:r>
          <a:endParaRPr lang="ru-RU" sz="1500" kern="1200" dirty="0"/>
        </a:p>
      </dsp:txBody>
      <dsp:txXfrm rot="-5400000">
        <a:off x="0" y="3367617"/>
        <a:ext cx="1117994" cy="479140"/>
      </dsp:txXfrm>
    </dsp:sp>
    <dsp:sp modelId="{9D1C2ED6-DB7A-4183-BC07-4B26F05C21BE}">
      <dsp:nvSpPr>
        <dsp:cNvPr id="0" name=""/>
        <dsp:cNvSpPr/>
      </dsp:nvSpPr>
      <dsp:spPr>
        <a:xfrm rot="5400000">
          <a:off x="3580152" y="346461"/>
          <a:ext cx="1038137" cy="5962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Рост осведомленности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Появление интереса к компенсации потерь от недобора (не только прямых издержек)</a:t>
          </a:r>
          <a:endParaRPr lang="ru-RU" sz="2100" kern="1200" dirty="0"/>
        </a:p>
      </dsp:txBody>
      <dsp:txXfrm rot="-5400000">
        <a:off x="1117994" y="2859297"/>
        <a:ext cx="5911775" cy="936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C4D2D-579D-4815-8CA6-66496EB90FFE}">
      <dsp:nvSpPr>
        <dsp:cNvPr id="0" name=""/>
        <dsp:cNvSpPr/>
      </dsp:nvSpPr>
      <dsp:spPr>
        <a:xfrm>
          <a:off x="-101461" y="5020631"/>
          <a:ext cx="8530753" cy="0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CE646-B6B4-4A31-805C-861404F7523E}">
      <dsp:nvSpPr>
        <dsp:cNvPr id="0" name=""/>
        <dsp:cNvSpPr/>
      </dsp:nvSpPr>
      <dsp:spPr>
        <a:xfrm>
          <a:off x="0" y="4025340"/>
          <a:ext cx="8530753" cy="0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F8C81-D3E2-4DEA-A9A4-4802CE27E5EE}">
      <dsp:nvSpPr>
        <dsp:cNvPr id="0" name=""/>
        <dsp:cNvSpPr/>
      </dsp:nvSpPr>
      <dsp:spPr>
        <a:xfrm>
          <a:off x="0" y="2920534"/>
          <a:ext cx="8530753" cy="0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122E1-AD02-4FAD-9917-1D6BCA387BB5}">
      <dsp:nvSpPr>
        <dsp:cNvPr id="0" name=""/>
        <dsp:cNvSpPr/>
      </dsp:nvSpPr>
      <dsp:spPr>
        <a:xfrm>
          <a:off x="0" y="729816"/>
          <a:ext cx="8530753" cy="0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3A3E9-9EDA-4DFE-8D04-B20DC33A09F7}">
      <dsp:nvSpPr>
        <dsp:cNvPr id="0" name=""/>
        <dsp:cNvSpPr/>
      </dsp:nvSpPr>
      <dsp:spPr>
        <a:xfrm>
          <a:off x="1971482" y="0"/>
          <a:ext cx="6312757" cy="739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Основа развития программы государственной поддержки страхования – максимальная доступность и защита на случай катастрофических, грозящих банкротством событий</a:t>
          </a:r>
          <a:endParaRPr lang="ru-RU" sz="1400" b="1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1482" y="0"/>
        <a:ext cx="6312757" cy="739717"/>
      </dsp:txXfrm>
    </dsp:sp>
    <dsp:sp modelId="{C806A40B-6C38-4886-A492-12B540331843}">
      <dsp:nvSpPr>
        <dsp:cNvPr id="0" name=""/>
        <dsp:cNvSpPr/>
      </dsp:nvSpPr>
      <dsp:spPr>
        <a:xfrm>
          <a:off x="462540" y="15838"/>
          <a:ext cx="1292914" cy="7139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8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400" y="50698"/>
        <a:ext cx="1223194" cy="679118"/>
      </dsp:txXfrm>
    </dsp:sp>
    <dsp:sp modelId="{89D06EDE-5A60-4A8E-AA1B-0260FD8AD79B}">
      <dsp:nvSpPr>
        <dsp:cNvPr id="0" name=""/>
        <dsp:cNvSpPr/>
      </dsp:nvSpPr>
      <dsp:spPr>
        <a:xfrm>
          <a:off x="0" y="742686"/>
          <a:ext cx="8530753" cy="142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наиболее доступной программы страхования (</a:t>
          </a: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страховая сумма -</a:t>
          </a:r>
          <a:r>
            <a:rPr lang="ru-RU" sz="1400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80%; безусловная франшиза </a:t>
          </a:r>
          <a:r>
            <a:rPr lang="ru-RU" sz="1400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30%)</a:t>
          </a:r>
          <a:endParaRPr lang="ru-RU" sz="1400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Регионы могут дополнительно выделять средства на субсидирование страховой премии сверх 50%</a:t>
          </a:r>
          <a:endParaRPr lang="ru-RU" sz="1400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наличии договора страхования погектарная поддержка и иные субсидии аграриям выделяются в большем объеме</a:t>
          </a:r>
          <a:endParaRPr lang="ru-RU" sz="1400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42686"/>
        <a:ext cx="8530753" cy="1428170"/>
      </dsp:txXfrm>
    </dsp:sp>
    <dsp:sp modelId="{AA1FFC7A-395C-4D98-8EDD-6E1A5784E997}">
      <dsp:nvSpPr>
        <dsp:cNvPr id="0" name=""/>
        <dsp:cNvSpPr/>
      </dsp:nvSpPr>
      <dsp:spPr>
        <a:xfrm>
          <a:off x="1965296" y="2208505"/>
          <a:ext cx="6312757" cy="71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Увеличение объема средств на господдержку страхования в бюджете</a:t>
          </a:r>
          <a:endParaRPr lang="ru-RU" sz="1400" b="1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5296" y="2208505"/>
        <a:ext cx="6312757" cy="713978"/>
      </dsp:txXfrm>
    </dsp:sp>
    <dsp:sp modelId="{0663000C-2516-4B3C-B9A0-503910A602F6}">
      <dsp:nvSpPr>
        <dsp:cNvPr id="0" name=""/>
        <dsp:cNvSpPr/>
      </dsp:nvSpPr>
      <dsp:spPr>
        <a:xfrm>
          <a:off x="462540" y="2206556"/>
          <a:ext cx="1292914" cy="7139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8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400" y="2241416"/>
        <a:ext cx="1223194" cy="679118"/>
      </dsp:txXfrm>
    </dsp:sp>
    <dsp:sp modelId="{1C508E51-6382-4325-A100-4D014C6955DF}">
      <dsp:nvSpPr>
        <dsp:cNvPr id="0" name=""/>
        <dsp:cNvSpPr/>
      </dsp:nvSpPr>
      <dsp:spPr>
        <a:xfrm>
          <a:off x="0" y="2920534"/>
          <a:ext cx="8530753" cy="355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20534"/>
        <a:ext cx="8530753" cy="355128"/>
      </dsp:txXfrm>
    </dsp:sp>
    <dsp:sp modelId="{6C29C35B-2D45-465A-AEC8-1B19FACEA202}">
      <dsp:nvSpPr>
        <dsp:cNvPr id="0" name=""/>
        <dsp:cNvSpPr/>
      </dsp:nvSpPr>
      <dsp:spPr>
        <a:xfrm>
          <a:off x="1952796" y="3297996"/>
          <a:ext cx="6312757" cy="71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Стандартизация и повышение прозрачности порядка приема и рассмотрения документов для получения субсидий, порядка распределения субсидий на региональном уровне</a:t>
          </a:r>
          <a:endParaRPr lang="ru-RU" sz="1400" b="1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796" y="3297996"/>
        <a:ext cx="6312757" cy="713978"/>
      </dsp:txXfrm>
    </dsp:sp>
    <dsp:sp modelId="{37F8B369-7EC8-483D-9CC8-094B3B50D6E6}">
      <dsp:nvSpPr>
        <dsp:cNvPr id="0" name=""/>
        <dsp:cNvSpPr/>
      </dsp:nvSpPr>
      <dsp:spPr>
        <a:xfrm>
          <a:off x="462540" y="3311362"/>
          <a:ext cx="1292914" cy="7139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8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400" y="3346222"/>
        <a:ext cx="1223194" cy="679118"/>
      </dsp:txXfrm>
    </dsp:sp>
    <dsp:sp modelId="{3540F019-FEA5-4457-BF7D-9E513EFBE489}">
      <dsp:nvSpPr>
        <dsp:cNvPr id="0" name=""/>
        <dsp:cNvSpPr/>
      </dsp:nvSpPr>
      <dsp:spPr>
        <a:xfrm>
          <a:off x="0" y="4025340"/>
          <a:ext cx="8530753" cy="17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25340"/>
        <a:ext cx="8530753" cy="177721"/>
      </dsp:txXfrm>
    </dsp:sp>
    <dsp:sp modelId="{8C40DF7A-2C37-48E0-900F-2492EDE6F888}">
      <dsp:nvSpPr>
        <dsp:cNvPr id="0" name=""/>
        <dsp:cNvSpPr/>
      </dsp:nvSpPr>
      <dsp:spPr>
        <a:xfrm>
          <a:off x="1913610" y="4183213"/>
          <a:ext cx="6718604" cy="84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Принятие мер по снижению риска:</a:t>
          </a:r>
          <a:b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соблюдением </a:t>
          </a:r>
          <a:r>
            <a:rPr lang="ru-RU" sz="1400" b="1" kern="1200" baseline="0" dirty="0" err="1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агротехнологий</a:t>
          </a: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b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ужесточение учета и контроля содержания животных</a:t>
          </a:r>
          <a:b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baseline="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rPr>
            <a:t>восстановление и развитие оросительных и противоградовых систем</a:t>
          </a:r>
          <a:endParaRPr lang="ru-RU" sz="1400" b="1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610" y="4183213"/>
        <a:ext cx="6718604" cy="849762"/>
      </dsp:txXfrm>
    </dsp:sp>
    <dsp:sp modelId="{B48CA98A-156D-43F3-8AF2-3822F68525AD}">
      <dsp:nvSpPr>
        <dsp:cNvPr id="0" name=""/>
        <dsp:cNvSpPr/>
      </dsp:nvSpPr>
      <dsp:spPr>
        <a:xfrm>
          <a:off x="455831" y="4326158"/>
          <a:ext cx="1292914" cy="7139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80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691" y="4361018"/>
        <a:ext cx="1223194" cy="679118"/>
      </dsp:txXfrm>
    </dsp:sp>
    <dsp:sp modelId="{9A69CE8D-E3BA-40D2-AFEC-8C5E1CAB1921}">
      <dsp:nvSpPr>
        <dsp:cNvPr id="0" name=""/>
        <dsp:cNvSpPr/>
      </dsp:nvSpPr>
      <dsp:spPr>
        <a:xfrm>
          <a:off x="0" y="5088523"/>
          <a:ext cx="8530753" cy="628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baseline="0" dirty="0">
            <a:solidFill>
              <a:srgbClr val="3C465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088523"/>
        <a:ext cx="8530753" cy="62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0.24715</cdr:x>
      <cdr:y>0.48203</cdr:y>
    </cdr:from>
    <cdr:to>
      <cdr:x>0.71994</cdr:x>
      <cdr:y>0.8722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136" y="1027421"/>
          <a:ext cx="1584187" cy="831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80%</a:t>
          </a:r>
        </a:p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Страховые </a:t>
          </a:r>
        </a:p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резервы + ФКВ</a:t>
          </a:r>
          <a:endParaRPr lang="ru-RU" sz="13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0.53841</cdr:x>
      <cdr:y>0.14193</cdr:y>
    </cdr:from>
    <cdr:to>
      <cdr:x>0.80344</cdr:x>
      <cdr:y>0.40193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6536" y="316826"/>
          <a:ext cx="746488" cy="580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Arial" pitchFamily="34" charset="0"/>
              <a:cs typeface="Arial" pitchFamily="34" charset="0"/>
            </a:rPr>
            <a:t>20% </a:t>
          </a:r>
        </a:p>
        <a:p xmlns:a="http://schemas.openxmlformats.org/drawingml/2006/main">
          <a:r>
            <a:rPr lang="ru-RU" sz="1500" b="1" dirty="0" smtClean="0">
              <a:latin typeface="Arial" pitchFamily="34" charset="0"/>
              <a:cs typeface="Arial" pitchFamily="34" charset="0"/>
            </a:rPr>
            <a:t>РВД</a:t>
          </a:r>
          <a:endParaRPr lang="ru-RU" sz="15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0.29652</cdr:x>
      <cdr:y>0.17288</cdr:y>
    </cdr:from>
    <cdr:to>
      <cdr:x>0.57096</cdr:x>
      <cdr:y>0.43276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03523" y="376265"/>
          <a:ext cx="928826" cy="56562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0.56164</cdr:x>
      <cdr:y>0.5625</cdr:y>
    </cdr:from>
    <cdr:to>
      <cdr:x>0.61644</cdr:x>
      <cdr:y>0.6875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296144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~</a:t>
          </a:r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0.48055</cdr:x>
      <cdr:y>0.31373</cdr:y>
    </cdr:from>
    <cdr:to>
      <cdr:x>0.58261</cdr:x>
      <cdr:y>0.43137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3252732" y="1152128"/>
          <a:ext cx="690819" cy="432048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0.70213</cdr:x>
      <cdr:y>0.25054</cdr:y>
    </cdr:from>
    <cdr:to>
      <cdr:x>0.81915</cdr:x>
      <cdr:y>0.40935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752528" y="920068"/>
          <a:ext cx="792088" cy="58322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0.30851</cdr:x>
      <cdr:y>0.54902</cdr:y>
    </cdr:from>
    <cdr:to>
      <cdr:x>0.35106</cdr:x>
      <cdr:y>0.62745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088232" y="2016224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0.49281</cdr:x>
      <cdr:y>0.41469</cdr:y>
    </cdr:from>
    <cdr:to>
      <cdr:x>0.59919</cdr:x>
      <cdr:y>0.50688</cdr:y>
    </cdr:to>
    <cdr:sp macro="" textlink="">
      <cdr:nvSpPr>
        <cdr:cNvPr id="12" name="TextBox 15"/>
        <cdr:cNvSpPr txBox="1"/>
      </cdr:nvSpPr>
      <cdr:spPr>
        <a:xfrm xmlns:a="http://schemas.openxmlformats.org/drawingml/2006/main">
          <a:off x="3335675" y="1522911"/>
          <a:ext cx="7200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+51%</a:t>
          </a:r>
          <a:endParaRPr lang="ru-RU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0.70213</cdr:x>
      <cdr:y>0.37491</cdr:y>
    </cdr:from>
    <cdr:to>
      <cdr:x>0.80851</cdr:x>
      <cdr:y>0.4671</cdr:y>
    </cdr:to>
    <cdr:sp macro="" textlink="">
      <cdr:nvSpPr>
        <cdr:cNvPr id="13" name="TextBox 15"/>
        <cdr:cNvSpPr txBox="1"/>
      </cdr:nvSpPr>
      <cdr:spPr>
        <a:xfrm xmlns:a="http://schemas.openxmlformats.org/drawingml/2006/main">
          <a:off x="4752528" y="1376814"/>
          <a:ext cx="7200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-39%</a:t>
          </a:r>
          <a:endParaRPr lang="ru-RU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0.37766</cdr:x>
      <cdr:y>0.19608</cdr:y>
    </cdr:from>
    <cdr:to>
      <cdr:x>0.4734</cdr:x>
      <cdr:y>0.28827</cdr:y>
    </cdr:to>
    <cdr:sp macro="" textlink="">
      <cdr:nvSpPr>
        <cdr:cNvPr id="14" name="TextBox 15"/>
        <cdr:cNvSpPr txBox="1"/>
      </cdr:nvSpPr>
      <cdr:spPr>
        <a:xfrm xmlns:a="http://schemas.openxmlformats.org/drawingml/2006/main">
          <a:off x="2556284" y="720080"/>
          <a:ext cx="64807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+8%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0.60638</cdr:x>
      <cdr:y>0.03114</cdr:y>
    </cdr:from>
    <cdr:to>
      <cdr:x>0.71277</cdr:x>
      <cdr:y>0.12333</cdr:y>
    </cdr:to>
    <cdr:sp macro="" textlink="">
      <cdr:nvSpPr>
        <cdr:cNvPr id="15" name="TextBox 15"/>
        <cdr:cNvSpPr txBox="1"/>
      </cdr:nvSpPr>
      <cdr:spPr>
        <a:xfrm xmlns:a="http://schemas.openxmlformats.org/drawingml/2006/main">
          <a:off x="4104456" y="114364"/>
          <a:ext cx="7200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-17%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0.81915</cdr:x>
      <cdr:y>0.2549</cdr:y>
    </cdr:from>
    <cdr:to>
      <cdr:x>0.92553</cdr:x>
      <cdr:y>0.34709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544616" y="936104"/>
          <a:ext cx="7200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-30%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0.69149</cdr:x>
      <cdr:y>0.03874</cdr:y>
    </cdr:from>
    <cdr:to>
      <cdr:x>0.69149</cdr:x>
      <cdr:y>0.11717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>
          <a:off x="4680520" y="142275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60613-D160-44E4-B65E-87F79D8926B0}" type="datetimeFigureOut">
              <a:rPr lang="ru-RU" smtClean="0"/>
              <a:pPr/>
              <a:t>07.09.2015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58C-95F9-47C5-8437-7423433E4C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9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C1A2-F495-41DA-9342-0E7F8F04C985}" type="datetimeFigureOut">
              <a:rPr lang="ru-RU" smtClean="0"/>
              <a:pPr/>
              <a:t>07.09.2015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5CD-7AFB-4C09-8717-AF3AF4E7F5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45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7713"/>
            <a:ext cx="4957763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7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58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925C-E97B-45A1-AFDC-5CB4517CC2B1}" type="datetime1">
              <a:rPr lang="ru-RU" smtClean="0"/>
              <a:t>07.09.2015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3609-C83D-4751-9FBE-22EFA5485CDC}" type="datetime1">
              <a:rPr lang="ru-RU" smtClean="0">
                <a:solidFill>
                  <a:prstClr val="black"/>
                </a:solidFill>
              </a:r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81D24-2F51-4381-AE25-FE7D366298A0}" type="datetime1">
              <a:rPr lang="ru-RU" smtClean="0">
                <a:solidFill>
                  <a:prstClr val="black"/>
                </a:solidFill>
              </a:r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157F-58C0-4C0D-9F36-E7C4AF1889A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8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1DD1B-3604-4123-8B1C-C91D25BC540E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9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55BA8-51F6-4C7E-8843-44B4D23F70CB}" type="datetime1">
              <a:rPr lang="ru-RU" smtClean="0">
                <a:solidFill>
                  <a:prstClr val="white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5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B496E-CA8F-4B45-96B6-99FAFFFE41B1}" type="datetime1">
              <a:rPr lang="ru-RU" smtClean="0">
                <a:solidFill>
                  <a:prstClr val="white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9A9A1-EB18-4766-9E95-04332F8F69E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498D-0BDD-4459-8EE7-64F7D4A52FCD}" type="datetime1">
              <a:rPr lang="ru-RU" smtClean="0">
                <a:solidFill>
                  <a:prstClr val="white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26924-B3C6-473C-A2BD-F2D29C29A726}" type="datetime1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9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E7CE7-06AA-43D1-AFEF-959B79FBC5A4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0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72F98-AA47-44BA-8A48-CF6002B51C75}" type="datetime1">
              <a:rPr lang="ru-RU" smtClean="0">
                <a:solidFill>
                  <a:prstClr val="black"/>
                </a:solidFill>
              </a:r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D8081-E7ED-414E-A09E-67DED1CEB927}" type="datetime1">
              <a:rPr lang="ru-RU" smtClean="0">
                <a:solidFill>
                  <a:prstClr val="white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8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2955E-8A16-4B1D-9D8E-3F0F55D1B1F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5B45B-C1B4-4219-B1A4-3275A60866D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2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76582-2C79-423F-AEB4-2521076459C1}" type="datetime1">
              <a:rPr lang="ru-RU" smtClean="0">
                <a:solidFill>
                  <a:prstClr val="white"/>
                </a:solidFill>
              </a:r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AD184-531C-4B97-8C53-6E8CAFCCB54B}" type="datetime1">
              <a:rPr lang="ru-RU" smtClean="0">
                <a:solidFill>
                  <a:prstClr val="white"/>
                </a:solidFill>
              </a:r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D1FA6-532C-49AB-8621-9FC744CE09A6}" type="datetime1">
              <a:rPr lang="ru-RU" smtClean="0">
                <a:solidFill>
                  <a:prstClr val="black"/>
                </a:solidFill>
              </a:r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020C3-77B7-4453-B010-3093586C97E3}" type="datetime1">
              <a:rPr lang="ru-RU" smtClean="0">
                <a:solidFill>
                  <a:prstClr val="white"/>
                </a:solidFill>
              </a:r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4B9E7-60CD-4681-BFCF-274A73C40C2C}" type="datetime1">
              <a:rPr lang="ru-RU" smtClean="0">
                <a:solidFill>
                  <a:prstClr val="black"/>
                </a:solidFill>
              </a:r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8979D-9FD0-42DE-9C6E-1C20C749D940}" type="datetime1">
              <a:rPr lang="ru-RU" smtClean="0">
                <a:solidFill>
                  <a:prstClr val="black"/>
                </a:solidFill>
              </a:r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CA50E-5E94-4F94-BB47-76643A6ACE24}" type="datetime1">
              <a:rPr lang="ru-RU" smtClean="0">
                <a:solidFill>
                  <a:prstClr val="white"/>
                </a:solidFill>
              </a:rPr>
              <a:t>07.09.2015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4690C-87F7-4C5B-BD83-7A6064B19A47}" type="datetime1">
              <a:rPr lang="ru-RU" smtClean="0">
                <a:solidFill>
                  <a:prstClr val="black"/>
                </a:solidFill>
              </a:r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26924-B3C6-473C-A2BD-F2D29C29A726}" type="datetime1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07.09.2015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4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RuchkaYB\Desktop\1351134023_www.radionetplus.ru_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8"/>
          <a:stretch/>
        </p:blipFill>
        <p:spPr bwMode="auto">
          <a:xfrm>
            <a:off x="0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148" y="2060848"/>
            <a:ext cx="8380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Основные тенденции и проблемы развития агрострахования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013176"/>
            <a:ext cx="6524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НСА</a:t>
            </a:r>
          </a:p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Биждов Корней Даткович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8" y="260649"/>
            <a:ext cx="4813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0300" y="6000375"/>
            <a:ext cx="6524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сентября 2015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0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Line 51"/>
          <p:cNvSpPr>
            <a:spLocks noChangeShapeType="1"/>
          </p:cNvSpPr>
          <p:nvPr/>
        </p:nvSpPr>
        <p:spPr bwMode="auto">
          <a:xfrm>
            <a:off x="3241675" y="524562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87624" y="318784"/>
            <a:ext cx="750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ринципы системы (с 2012 г.)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1032" y="1052736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Добровольное страхование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Катастрофическое страхование (урожай)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50% субсидирование страховой премии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Условие членства в объединении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(ФКВ)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страхование всех посевов или всего поголовья (по 1 виду)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Мультирисковая модель: урожай 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риска, животные –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рисков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Объекты страхования: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видов культур 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видов животных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24138116"/>
              </p:ext>
            </p:extLst>
          </p:nvPr>
        </p:nvGraphicFramePr>
        <p:xfrm>
          <a:off x="5147692" y="4633826"/>
          <a:ext cx="3350742" cy="213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80734"/>
              </p:ext>
            </p:extLst>
          </p:nvPr>
        </p:nvGraphicFramePr>
        <p:xfrm>
          <a:off x="561449" y="4486299"/>
          <a:ext cx="3384376" cy="2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6990" y="4193912"/>
            <a:ext cx="314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Страховая сумма не менее 80 % страховой стоимости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87516" y="4315931"/>
            <a:ext cx="396081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страховой премии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3873623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79496" y="0"/>
            <a:ext cx="8064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 стартового периода: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сделано за 3 года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204" y="1412776"/>
            <a:ext cx="6878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Минсельхоз  России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Оптимизирован процесс перечисления субсидий в регионы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Ускорено принятие Планов страхования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перераспределение субсидий на другие цели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5592" y="2708920"/>
            <a:ext cx="7418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НСА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Выработана методологическая база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Накоплена детализированная статистика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Правила (стандартные) страхования, андеррайтинговые руководства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СК и госорганов при ЧС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Функционирует механизм ФКВ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информирование аграриев в регионах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3013" y="4788097"/>
            <a:ext cx="7263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Органы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АПК субъектов РФ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семинаров для СХТП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прозрачности процесса субсидирования (отдельные регионы – Краснодарский и Ставропольский края, Белогородская обл. и др.)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СХТП к страхованию</a:t>
            </a:r>
          </a:p>
        </p:txBody>
      </p:sp>
      <p:pic>
        <p:nvPicPr>
          <p:cNvPr id="1026" name="Picture 2" descr="C:\Users\RuchkaYB\Desktop\logo_nsa-(3)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4"/>
          <a:stretch/>
        </p:blipFill>
        <p:spPr bwMode="auto">
          <a:xfrm>
            <a:off x="577751" y="2910692"/>
            <a:ext cx="639708" cy="16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chkaYB\Desktop\Logo_MCX_wtext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2"/>
          <a:stretch/>
        </p:blipFill>
        <p:spPr bwMode="auto">
          <a:xfrm>
            <a:off x="223711" y="1412776"/>
            <a:ext cx="1347788" cy="10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&amp;Pcy;&amp;rcy;&amp;iecy;&amp;dcy;&amp;scy;&amp;iecy;&amp;dcy;&amp;acy;&amp;tcy;&amp;iecy;&amp;lcy;&amp;yacy; &amp;Pcy;&amp;rcy;&amp;acy;&amp;vcy;&amp;icy;&amp;tcy;&amp;iecy;&amp;lcy;&amp;softcy;&amp;scy;&amp;tcy;&amp;vcy;&amp;acy; &amp;Rcy;&amp;ocy;&amp;scy;&amp;scy;&amp;icy;&amp;jcy;&amp;scy;&amp;kcy;&amp;ocy;&amp;jcy; &amp;Fcy;&amp;iecy;&amp;dcy;&amp;iecy;&amp;rcy;&amp;acy;&amp;tscy;&amp;icy;&amp;icy;, &amp;pcy;&amp;rcy;&amp;iecy;&amp;dcy;&amp;scy;&amp;iecy;&amp;dcy;&amp;acy;&amp;tcy;&amp;iecy;&amp;lcy;&amp;softcy; &amp;Ocy;&amp;bcy;&amp;shchcy;&amp;iecy;&amp;rcy;&amp;ocy;&amp;scy;&amp;scy;&amp;icy;&amp;jcy;&amp;scy;&amp;kcy;&amp;ocy;&amp;jcy; &amp;ocy;&amp;bcy;&amp;shchcy;&amp;iecy;&amp;scy;&amp;tcy;&amp;vcy;&amp;iecy;&amp;ncy;&amp;ncy;&amp;ocy;&amp;jcy; &amp;ocy;&amp;rcy;&amp;gcy;&amp;acy;&amp;ncy;&amp;icy;&amp;zcy;&amp;acy;&amp;tscy;&amp;icy;&amp;icy; &quot;&amp;Rcy;&amp;ocy;&amp;scy;&amp;scy;&amp;icy;&amp;jcy;&amp;scy;&amp;kcy;&amp;ocy;&amp;iecy; &amp;acy;&amp;gcy;&amp;rcy;&amp;acy;&amp;rcy;&amp;ncy;&amp;ocy;&amp;iecy; &amp;dcy;&amp;vcy;&amp;icy;&amp;zhcy;&amp;iecy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t="-4641" r="2966" b="4059"/>
          <a:stretch/>
        </p:blipFill>
        <p:spPr bwMode="auto">
          <a:xfrm>
            <a:off x="426185" y="5325593"/>
            <a:ext cx="131984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57757"/>
            <a:ext cx="1828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55576" y="241484"/>
            <a:ext cx="8064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Агрострахование с господдержкой в РФ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864" y="1686410"/>
            <a:ext cx="87653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 на сумму около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11,1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руб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клиентская база 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сельхозпредприятий ежегодно</a:t>
            </a:r>
            <a:endParaRPr lang="ru-RU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посевов: 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15-18%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 2013 г. введена господдержка страхования </a:t>
            </a:r>
            <a:r>
              <a:rPr lang="ru-RU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endParaRPr lang="ru-RU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29" y="1234839"/>
            <a:ext cx="2262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Общие итоги: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234839"/>
            <a:ext cx="2058326" cy="10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12203" y="6307666"/>
            <a:ext cx="1828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4139705" y="4057735"/>
            <a:ext cx="47316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Агрострахование всего: премия около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(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с г/п,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– несубсидируемое) </a:t>
            </a:r>
          </a:p>
          <a:p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рынка за год: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  <a:p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сравнения: рынок РФ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+9%, 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имущественного страхования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+7%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сельхозстрахования: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1,7%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73932266"/>
              </p:ext>
            </p:extLst>
          </p:nvPr>
        </p:nvGraphicFramePr>
        <p:xfrm>
          <a:off x="246725" y="4077071"/>
          <a:ext cx="3954984" cy="264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52859" y="388648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0" y="3563847"/>
            <a:ext cx="1697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2014 г.:</a:t>
            </a:r>
            <a:endParaRPr lang="ru-RU" dirty="0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3779912" y="6381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9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5576" y="295118"/>
            <a:ext cx="80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Компании НСА, 2012-2014 гг.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816" y="1069001"/>
            <a:ext cx="8895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147888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Страхование урожая: </a:t>
            </a:r>
          </a:p>
          <a:p>
            <a:pPr marL="214788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10,7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4788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сумма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млрд. руб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788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Начисленная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страховая премия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19,5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млрд. руб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788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Застрахованная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площадь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2014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147888" lvl="8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Страхование животных:</a:t>
            </a:r>
          </a:p>
          <a:p>
            <a:pPr marL="2147888" lvl="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468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7888" lvl="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Страховая сумма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91,6 млрд. руб.</a:t>
            </a:r>
          </a:p>
          <a:p>
            <a:pPr marL="2147888" lvl="8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Начисленная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страх. премия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919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962" y="4482436"/>
            <a:ext cx="8475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Доля компаний НСА на рынке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(объем премии)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&amp;Scy;&amp;tcy;&amp;acy;&amp;dcy;&amp;ocy; &amp;kcy;&amp;ocy;&amp;rcy;&amp;ocy;&amp;vcy;; &amp;fcy;&amp;ocy;&amp;tcy;&amp;ocy; 1641228, &amp;fcy;&amp;ocy;&amp;tcy;&amp;ocy;&amp;gcy;&amp;rcy;&amp;acy;&amp;fcy; &amp;Mcy;&amp;acy;&amp;kcy;&amp;scy;&amp;icy;&amp;mcy; &amp;Gcy;&amp;ocy;&amp;rcy;&amp;pcy;&amp;iecy;&amp;ncy;&amp;yucy;&amp;kcy;. &amp;Fcy;&amp;ocy;&amp;tcy;&amp;ocy;&amp;bcy;&amp;acy;&amp;ncy;&amp;kcy; &amp;Lcy;&amp;ocy;&amp;rcy;&amp;icy; - &amp;Pcy;&amp;rcy;&amp;ocy;&amp;dcy;&amp;acy;&amp;zhcy;&amp;acy; &amp;fcy;&amp;ocy;&amp;tcy;&amp;ocy;&amp;gcy;&amp;rcy;&amp;acy;&amp;fcy;&amp;icy;&amp;jcy;, &amp;icy;&amp;lcy;&amp;lcy;&amp;yucy;&amp;scy;&amp;tcy;&amp;rcy;&amp;acy;&amp;tscy;&amp;icy;&amp;jcy; &amp;icy; &amp;icy;&amp;zcy;&amp;ocy;&amp;bcy;&amp;rcy;&amp;acy;&amp;zhcy;&amp;iecy;&amp;ncy;&amp;icy;&amp;jcy;, &amp;vcy;&amp;icy;&amp;dcy;&amp;iecy;&amp;ocy; &amp;dcy;&amp;lcy;&amp;yacy; &amp;Scy;&amp;M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0" y="3079679"/>
            <a:ext cx="1888993" cy="12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979712" y="2924944"/>
            <a:ext cx="44828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&amp;Vcy; &amp;Kcy;&amp;ucy;&amp;rcy;&amp;gcy;&amp;acy;&amp;ncy;&amp;scy;&amp;kcy;&amp;ocy;&amp;jcy; &amp;ocy;&amp;bcy;&amp;lcy;&amp;acy;&amp;scy;&amp;tcy;&amp;icy; &amp;zcy;&amp;acy;&amp;gcy;&amp;ocy;&amp;tcy;&amp;ocy;&amp;vcy;&amp;lcy;&amp;iecy;&amp;ncy;&amp;ocy; &amp;mcy;&amp;iecy;&amp;ncy;&amp;iecy;&amp;iecy; 50% &amp;zcy;&amp;iecy;&amp;rcy;&amp;ncy;&amp;acy; / 28.08.12 / &amp;Kcy;&amp;ucy;&amp;rcy;&amp;gcy;&amp;acy;&amp;ncy; / &amp;Rcy;&amp;Icy;&amp;Acy; &quot;&amp;Ncy;&amp;ocy;&amp;vcy;&amp;ycy;&amp;jcy; &amp;Rcy;&amp;iecy;&amp;gcy;&amp;icy;&amp;ocy;&amp;ncy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/>
          <a:stretch/>
        </p:blipFill>
        <p:spPr bwMode="auto">
          <a:xfrm>
            <a:off x="324918" y="1318794"/>
            <a:ext cx="1976726" cy="1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889345" y="4419179"/>
            <a:ext cx="44828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251877265"/>
              </p:ext>
            </p:extLst>
          </p:nvPr>
        </p:nvGraphicFramePr>
        <p:xfrm>
          <a:off x="324679" y="4409729"/>
          <a:ext cx="3881956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275904060"/>
              </p:ext>
            </p:extLst>
          </p:nvPr>
        </p:nvGraphicFramePr>
        <p:xfrm>
          <a:off x="5220072" y="4384967"/>
          <a:ext cx="385192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3851920" y="6525344"/>
            <a:ext cx="1828800" cy="221109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8291"/>
            <a:ext cx="8064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Характеристики рынка страхования урожая с господдержкой в РФ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49713043"/>
              </p:ext>
            </p:extLst>
          </p:nvPr>
        </p:nvGraphicFramePr>
        <p:xfrm>
          <a:off x="395142" y="1268760"/>
          <a:ext cx="806529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15829183"/>
              </p:ext>
            </p:extLst>
          </p:nvPr>
        </p:nvGraphicFramePr>
        <p:xfrm>
          <a:off x="556958" y="4221088"/>
          <a:ext cx="319856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47880334"/>
              </p:ext>
            </p:extLst>
          </p:nvPr>
        </p:nvGraphicFramePr>
        <p:xfrm>
          <a:off x="4788023" y="4221088"/>
          <a:ext cx="319856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4288" y="6550223"/>
            <a:ext cx="165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НСА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9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5496" y="1196752"/>
            <a:ext cx="9036496" cy="4810348"/>
          </a:xfrm>
          <a:prstGeom prst="rect">
            <a:avLst/>
          </a:prstGeom>
        </p:spPr>
        <p:txBody>
          <a:bodyPr/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Стартовый этап совпал с 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благоприятным периодом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агробизнеса в РФ (2013-2014)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634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Убытки: </a:t>
            </a:r>
            <a:r>
              <a:rPr lang="ru-RU" sz="2600" dirty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б</a:t>
            </a:r>
            <a:r>
              <a:rPr lang="ru-RU" sz="260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лагоприятные </a:t>
            </a:r>
            <a:r>
              <a:rPr lang="ru-RU" sz="2600" dirty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условия на старте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810000" y="6376243"/>
            <a:ext cx="1828800" cy="365125"/>
          </a:xfrm>
        </p:spPr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95525596"/>
              </p:ext>
            </p:extLst>
          </p:nvPr>
        </p:nvGraphicFramePr>
        <p:xfrm>
          <a:off x="721766" y="2060848"/>
          <a:ext cx="781067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213320" y="4818972"/>
            <a:ext cx="8640961" cy="12772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заявленных убытков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снизилось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низкого количества ЧС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2014 г.).</a:t>
            </a:r>
          </a:p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сравнения, в 2010 г. ЧС были объявлены в </a:t>
            </a:r>
            <a:r>
              <a:rPr lang="ru-RU" b="1" dirty="0">
                <a:solidFill>
                  <a:srgbClr val="AD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регионах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сведениям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Росстата, превышение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фактической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урожайности*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среднепятилетней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b="1" dirty="0">
                <a:solidFill>
                  <a:srgbClr val="AD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104,3%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2014 г. – </a:t>
            </a:r>
            <a:r>
              <a:rPr lang="ru-RU" b="1" dirty="0">
                <a:solidFill>
                  <a:srgbClr val="AD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116,2%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4288" y="4365104"/>
            <a:ext cx="181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компаниям НСА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5864" y="6145559"/>
            <a:ext cx="8098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зерновые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зернобобовые культуры, по всем регионам РФ, всем категориям хозяйств)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5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642662" y="331207"/>
            <a:ext cx="5996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Фонд компенсационных выплат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126485"/>
            <a:ext cx="7789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НСА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2007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объединяет лучшие компании и технологии российского страхования</a:t>
            </a:r>
          </a:p>
          <a:p>
            <a:pPr algn="just"/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 НСА: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50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 опыта работы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агростраховании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страхового рынка РФ;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рынка страхования имущественных рисков РФ.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99592" y="3212976"/>
            <a:ext cx="6953444" cy="1440160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Ключевая функция объединения страховщиков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 платежеспособности всей системы в случае  банкротства одного из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членов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8"/>
          <p:cNvSpPr>
            <a:spLocks noChangeArrowheads="1"/>
          </p:cNvSpPr>
          <p:nvPr/>
        </p:nvSpPr>
        <p:spPr bwMode="auto">
          <a:xfrm>
            <a:off x="356541" y="4647998"/>
            <a:ext cx="8569076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НСА формирует </a:t>
            </a:r>
            <a:r>
              <a:rPr lang="ru-RU" b="1" dirty="0"/>
              <a:t>Фонд компенсационных </a:t>
            </a:r>
            <a:r>
              <a:rPr lang="ru-RU" b="1" dirty="0" smtClean="0"/>
              <a:t>выплат (ФКВ) </a:t>
            </a:r>
            <a:r>
              <a:rPr lang="ru-RU" dirty="0"/>
              <a:t>– </a:t>
            </a:r>
            <a:r>
              <a:rPr lang="ru-RU" dirty="0" smtClean="0"/>
              <a:t>из отчислений в размере 5</a:t>
            </a:r>
            <a:r>
              <a:rPr lang="ru-RU" dirty="0"/>
              <a:t>% страховой </a:t>
            </a:r>
            <a:r>
              <a:rPr lang="ru-RU" dirty="0" smtClean="0"/>
              <a:t>премии собираемой членами НСА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ФКВ НСА сформирован на </a:t>
            </a:r>
            <a:r>
              <a:rPr lang="ru-RU" b="1" dirty="0"/>
              <a:t>100</a:t>
            </a:r>
            <a:r>
              <a:rPr lang="ru-RU" b="1" dirty="0" smtClean="0"/>
              <a:t>%</a:t>
            </a: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 2014 </a:t>
            </a:r>
            <a:r>
              <a:rPr lang="ru-RU" dirty="0"/>
              <a:t>перечислены первые компенсационные выплаты </a:t>
            </a:r>
            <a:r>
              <a:rPr lang="ru-RU" dirty="0" smtClean="0"/>
              <a:t>аграриям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 </a:t>
            </a:r>
            <a:r>
              <a:rPr lang="ru-RU" b="1" dirty="0" smtClean="0"/>
              <a:t>августе 2015 г. </a:t>
            </a:r>
            <a:r>
              <a:rPr lang="ru-RU" dirty="0" smtClean="0"/>
              <a:t>перечислены очередные </a:t>
            </a:r>
            <a:r>
              <a:rPr lang="ru-RU" dirty="0" err="1" smtClean="0"/>
              <a:t>компвыплаты</a:t>
            </a:r>
            <a:r>
              <a:rPr lang="ru-RU" dirty="0" smtClean="0"/>
              <a:t> в Нижегородскую область</a:t>
            </a:r>
            <a:endParaRPr lang="ru-RU" dirty="0"/>
          </a:p>
        </p:txBody>
      </p:sp>
      <p:pic>
        <p:nvPicPr>
          <p:cNvPr id="19" name="Picture 2" descr="C:\Users\RuchkaYB\Desktop\гарантия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521512" cy="115212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3851920" y="6525344"/>
            <a:ext cx="1828800" cy="221109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4624"/>
            <a:ext cx="80648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Господдержка – ключевой </a:t>
            </a: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фактор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динамики агрострахования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3469" y="1628800"/>
            <a:ext cx="871296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</a:t>
            </a:r>
            <a:r>
              <a:rPr lang="ru-RU" b="1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развития:</a:t>
            </a:r>
          </a:p>
          <a:p>
            <a:pPr algn="just">
              <a:spcAft>
                <a:spcPts val="1200"/>
              </a:spcAft>
            </a:pPr>
            <a:r>
              <a:rPr lang="ru-RU" b="1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а) 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средств субсидирования </a:t>
            </a:r>
            <a:endParaRPr lang="ru-RU" b="1" dirty="0" smtClean="0">
              <a:solidFill>
                <a:srgbClr val="384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доступность для аграриев в регионах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г.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 регионов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перенаправил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средства господдержки страхования на субсидирование кредитования </a:t>
            </a: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сельхозпроизводителей</a:t>
            </a:r>
            <a:endParaRPr lang="ru-RU" dirty="0">
              <a:solidFill>
                <a:srgbClr val="384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г.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средства субсидии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были практически полностью израсходованы на страхование</a:t>
            </a: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384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субсидий на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31.12.2014 г.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превысил </a:t>
            </a:r>
            <a:r>
              <a:rPr lang="ru-RU" b="1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млрд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b="1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аналогичного показателя 2013 (4,2 млрд. руб</a:t>
            </a:r>
            <a:r>
              <a:rPr lang="ru-RU" dirty="0" smtClean="0">
                <a:solidFill>
                  <a:srgbClr val="384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</p:txBody>
      </p:sp>
      <p:sp useBgFill="1">
        <p:nvSpPr>
          <p:cNvPr id="7" name="TextBox 6"/>
          <p:cNvSpPr txBox="1"/>
          <p:nvPr/>
        </p:nvSpPr>
        <p:spPr>
          <a:xfrm>
            <a:off x="755576" y="5157192"/>
            <a:ext cx="759464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субсидий на 2015 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4,997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на страхование растениеводства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484 млн. руб. – на страхование животноводства.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88642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44624"/>
            <a:ext cx="84190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Изменения </a:t>
            </a: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новые условия с 2015 г.</a:t>
            </a:r>
            <a:endParaRPr lang="ru-RU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83568" y="1556792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агрострахования </a:t>
            </a:r>
          </a:p>
          <a:p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  № 424-ФЗ от 22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2014 г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страхового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покрытия (порог 25%, добавление новых рисков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наводнение, подтопление, паводок,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оползень, снижение франшизы до 30%)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контроля за страховщиками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ереход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единому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объединению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стабилизационного резерва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84" y="5301208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направлены на улучшение условий страхования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аграриев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Bright Orange Exclamation Mark Among Question Marks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. Image 30969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7264" r="34173" b="7168"/>
          <a:stretch/>
        </p:blipFill>
        <p:spPr bwMode="auto">
          <a:xfrm>
            <a:off x="7609967" y="1669287"/>
            <a:ext cx="8368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6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267744" y="2276872"/>
            <a:ext cx="4464496" cy="392841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2605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693" y="344269"/>
            <a:ext cx="80648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Переход к единому объединению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504" y="2060848"/>
            <a:ext cx="892899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объединения происходит под контролем ЦБ РФ.</a:t>
            </a:r>
            <a:endParaRPr lang="ru-RU" sz="20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Переход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произведен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действующего объединения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путем создания нового объединения действующими участниками рынка.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Страховое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сообщество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поддерживает приобретение статуса единого объединения НСА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эффективно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работающий союз.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Произведены и зарегистрированы изменения в устав НСА, позволяющие приобрести данный статус.</a:t>
            </a:r>
          </a:p>
          <a:p>
            <a:pPr algn="just"/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НСА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единого объединения агростраховщиков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поддержали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основные отраслевые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 сельхозтоваропроизводителей.</a:t>
            </a:r>
            <a:endParaRPr lang="ru-RU" sz="20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0616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г. -  год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перехода к единому объединению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агростраховщиков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1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7194" y="3873419"/>
            <a:ext cx="3168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Скот, голов:</a:t>
            </a:r>
            <a:endParaRPr lang="en-US" sz="1400" b="1" dirty="0">
              <a:solidFill>
                <a:srgbClr val="424E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19,3</a:t>
            </a:r>
            <a:r>
              <a:rPr lang="en-US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голов КРС</a:t>
            </a:r>
          </a:p>
          <a:p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19,5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голов свиней</a:t>
            </a:r>
          </a:p>
          <a:p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24,7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МРС (овцы, козы)</a:t>
            </a:r>
          </a:p>
          <a:p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527,3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птица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751" y="3865465"/>
            <a:ext cx="4498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400" b="1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10 % пахотных земель мира</a:t>
            </a:r>
          </a:p>
          <a:p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Посевная площадь: </a:t>
            </a:r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78,5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га</a:t>
            </a:r>
          </a:p>
          <a:p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культуры: зернобобовые </a:t>
            </a:r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46,2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га </a:t>
            </a:r>
          </a:p>
          <a:p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– </a:t>
            </a:r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га</a:t>
            </a:r>
          </a:p>
          <a:p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Подсолнечник – </a:t>
            </a:r>
            <a:r>
              <a:rPr lang="ru-RU" sz="1400" dirty="0" smtClean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 </a:t>
            </a:r>
            <a:r>
              <a:rPr lang="ru-RU" sz="1400" dirty="0">
                <a:solidFill>
                  <a:srgbClr val="424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га</a:t>
            </a:r>
          </a:p>
        </p:txBody>
      </p:sp>
      <p:sp useBgFill="1">
        <p:nvSpPr>
          <p:cNvPr id="7" name="TextBox 6"/>
          <p:cNvSpPr txBox="1"/>
          <p:nvPr/>
        </p:nvSpPr>
        <p:spPr>
          <a:xfrm>
            <a:off x="213319" y="5112774"/>
            <a:ext cx="8800505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климатических зон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 участвует в программах субсидирования</a:t>
            </a:r>
          </a:p>
          <a:p>
            <a:pPr algn="ctr"/>
            <a:r>
              <a:rPr lang="ru-RU" sz="1600" b="1" dirty="0">
                <a:solidFill>
                  <a:srgbClr val="72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зафиксированный объем потерь АПК (засуха 2010 г.)</a:t>
            </a:r>
            <a:r>
              <a:rPr lang="en-US" sz="1600" b="1" dirty="0">
                <a:solidFill>
                  <a:srgbClr val="72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2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en-US" sz="1600" b="1" dirty="0">
              <a:solidFill>
                <a:srgbClr val="726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sz="1600" b="1" dirty="0">
                <a:solidFill>
                  <a:srgbClr val="726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448" y="286445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Сельское хозяйство России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RuchkaYB\Desktop\Untitled-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84" y="1052736"/>
            <a:ext cx="5591176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4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01008"/>
            <a:ext cx="6973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НСА  20 августа направил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необходимые документы и материалы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Банку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для приобретения статуса единого профобъединения агростраховщиков, осуществляющих 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сельхозстрахование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господдержкой. </a:t>
            </a:r>
          </a:p>
        </p:txBody>
      </p:sp>
      <p:pic>
        <p:nvPicPr>
          <p:cNvPr id="6" name="Picture 2" descr="http://fb.ru/misc/i/gallery/10712/444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r="73439"/>
          <a:stretch/>
        </p:blipFill>
        <p:spPr bwMode="auto">
          <a:xfrm>
            <a:off x="8100392" y="1700808"/>
            <a:ext cx="695917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412776"/>
            <a:ext cx="7045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2016 г. начинает действовать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общероссийское объединение агростраховщиков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созданное в соответствии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страховые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компании, работающие на рынке агрострахования с господдержкой, обязаны быть членами единого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профобъединения.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18784"/>
            <a:ext cx="750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к единому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объединению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5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80636" y="71345"/>
            <a:ext cx="8208912" cy="6340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30E00">
                  <a:lumMod val="75000"/>
                </a:srgbClr>
              </a:buClr>
              <a:buFont typeface="Georgia" pitchFamily="18" charset="0"/>
              <a:buNone/>
            </a:pPr>
            <a:r>
              <a:rPr lang="ru-RU" sz="26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Прогноз </a:t>
            </a:r>
            <a:r>
              <a:rPr lang="ru-RU" sz="26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НСА на 2015 г</a:t>
            </a:r>
            <a:r>
              <a:rPr lang="ru-RU" sz="26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.:</a:t>
            </a:r>
          </a:p>
          <a:p>
            <a:pPr marL="0" indent="0" algn="ctr">
              <a:buClr>
                <a:srgbClr val="730E00">
                  <a:lumMod val="75000"/>
                </a:srgbClr>
              </a:buClr>
              <a:buFont typeface="Georgia" pitchFamily="18" charset="0"/>
              <a:buNone/>
            </a:pPr>
            <a:r>
              <a:rPr lang="ru-RU" sz="26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полностью подтвержден</a:t>
            </a:r>
            <a:endParaRPr lang="ru-RU" sz="26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" name="Прямоугольник 2"/>
          <p:cNvSpPr/>
          <p:nvPr/>
        </p:nvSpPr>
        <p:spPr>
          <a:xfrm>
            <a:off x="577750" y="1340768"/>
            <a:ext cx="856624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Стратегическое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агрострахования для АПК и государства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рынка к изменениям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страховщиков.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Сильное влияние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рынок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внешней экономической конъюнктуры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(волатильность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 на зерно,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аграриев к финансированию).</a:t>
            </a:r>
            <a:endParaRPr lang="ru-RU" sz="20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Консервативные стратегии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6255" y="4146975"/>
            <a:ext cx="8386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осторожности страховщиков </a:t>
            </a:r>
            <a:r>
              <a:rPr lang="ru-RU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стратегии в конкретных регионах будет зависеть от следующих факторов: 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подзаконных актов;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ставок субсидирования;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судебной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процесса субсидирования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5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8223" y="77723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Страхование яровых с господдержкой: спад 2015 г. имеет ситуативный характер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0402280"/>
              </p:ext>
            </p:extLst>
          </p:nvPr>
        </p:nvGraphicFramePr>
        <p:xfrm>
          <a:off x="1187624" y="1556792"/>
          <a:ext cx="67687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15716" y="105273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Объем рынка с/х </a:t>
            </a:r>
            <a:r>
              <a:rPr lang="ru-RU" b="1" dirty="0" smtClean="0">
                <a:solidFill>
                  <a:prstClr val="black"/>
                </a:solidFill>
              </a:rPr>
              <a:t>страхования за </a:t>
            </a:r>
            <a:r>
              <a:rPr lang="en-US" b="1" dirty="0" smtClean="0">
                <a:solidFill>
                  <a:prstClr val="black"/>
                </a:solidFill>
              </a:rPr>
              <a:t>I</a:t>
            </a:r>
            <a:r>
              <a:rPr lang="ru-RU" b="1" dirty="0" smtClean="0">
                <a:solidFill>
                  <a:prstClr val="black"/>
                </a:solidFill>
              </a:rPr>
              <a:t> полугодие, </a:t>
            </a:r>
            <a:r>
              <a:rPr lang="ru-RU" b="1" dirty="0">
                <a:solidFill>
                  <a:prstClr val="black"/>
                </a:solidFill>
              </a:rPr>
              <a:t>млрд. руб.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59832" y="3068960"/>
            <a:ext cx="64807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23828" y="33868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AD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-12%</a:t>
            </a:r>
            <a:endParaRPr lang="ru-RU" sz="1600" b="1" dirty="0">
              <a:solidFill>
                <a:srgbClr val="AD01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827584" y="5229200"/>
            <a:ext cx="7632848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ТЕНДЕНЦИИ: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 рынка агрострахования с господдержкой наступило после резкого роста.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 рынка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несубсидируемого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страхования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сельхозрисков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происходит 2-й год подряд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266869" y="2276872"/>
            <a:ext cx="0" cy="28803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52291" y="2492896"/>
            <a:ext cx="0" cy="28803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"/>
          <p:cNvSpPr txBox="1">
            <a:spLocks/>
          </p:cNvSpPr>
          <p:nvPr/>
        </p:nvSpPr>
        <p:spPr>
          <a:xfrm>
            <a:off x="3779912" y="6381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8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8223" y="77723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Причины снижения страхования яровых с господдержкой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65499"/>
              </p:ext>
            </p:extLst>
          </p:nvPr>
        </p:nvGraphicFramePr>
        <p:xfrm>
          <a:off x="1043608" y="1302054"/>
          <a:ext cx="72008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1439652" y="4813595"/>
            <a:ext cx="1584176" cy="1080120"/>
          </a:xfrm>
          <a:prstGeom prst="wedgeRoundRectCallout">
            <a:avLst>
              <a:gd name="adj1" fmla="val 66817"/>
              <a:gd name="adj2" fmla="val -96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Только 1 фактор относится к 2014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187624" y="4779150"/>
            <a:ext cx="504056" cy="54006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1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8223" y="77723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Перспективы увеличения роста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23636696"/>
              </p:ext>
            </p:extLst>
          </p:nvPr>
        </p:nvGraphicFramePr>
        <p:xfrm>
          <a:off x="1031776" y="1412776"/>
          <a:ext cx="708044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14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381328"/>
            <a:ext cx="1828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8223" y="77723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ТОП-10 крупнейших рынков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сельхозхстрахования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нварь-июнь 2015 г.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46923"/>
              </p:ext>
            </p:extLst>
          </p:nvPr>
        </p:nvGraphicFramePr>
        <p:xfrm>
          <a:off x="852265" y="1146945"/>
          <a:ext cx="7439470" cy="4303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6064"/>
                <a:gridCol w="1143521"/>
                <a:gridCol w="736965"/>
                <a:gridCol w="861086"/>
                <a:gridCol w="1122179"/>
                <a:gridCol w="783588"/>
                <a:gridCol w="1106740"/>
                <a:gridCol w="1109327"/>
              </a:tblGrid>
              <a:tr h="16430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Регион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г.</a:t>
                      </a:r>
                      <a:b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сельскохозяйственное страхование,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в 2015 г. к 2014 г. </a:t>
                      </a:r>
                      <a:b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сельскохозяйственному страхованию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него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ГП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 ГП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ГП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 ГП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18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8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8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89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18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8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89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76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Тамбовская область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181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Иркутская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24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 область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11815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Итого, ТОП-10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26" marR="9026" marT="9026" marB="0" anchor="ctr"/>
                </a:tc>
              </a:tr>
              <a:tr h="51635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8" marR="5908" marT="5908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223" y="5589240"/>
            <a:ext cx="7734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Тенденция: ведущие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сельхозрегионы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Европейской части РФ показали прирост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несубсидируемого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страхования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сельхозрисков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доказательство наличия спроса.</a:t>
            </a:r>
          </a:p>
        </p:txBody>
      </p:sp>
    </p:spTree>
    <p:extLst>
      <p:ext uri="{BB962C8B-B14F-4D97-AF65-F5344CB8AC3E}">
        <p14:creationId xmlns:p14="http://schemas.microsoft.com/office/powerpoint/2010/main" val="27422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8223" y="77723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Стратегии страховщиков НСА - 2016: преобладает консервативный подход, интерес сохраняется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10" y="1414517"/>
            <a:ext cx="559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Маркетинговый опрос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НСА (август 2015 г.) – приняли участие практически все активные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с/х страхования СК.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0608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7751" y="2996952"/>
            <a:ext cx="8265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dirty="0" err="1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трахование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предприятий АПК – одно из </a:t>
            </a:r>
            <a:r>
              <a:rPr lang="ru-RU" sz="2000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выделенных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направлений корпоративного страхования: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опрошенных СК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</a:t>
            </a:r>
            <a:r>
              <a:rPr lang="ru-RU" sz="2000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г. будут преобладать консервативные стратегии, ориентированные на обслуживание уже имеющихся клиентов в отрасли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АПК: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интерес – к страхованию с господдержкой: урожая –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животных –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Ожидается появление на рынке новых продуктов: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канал продаж – собственная филиальная сеть: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564904"/>
            <a:ext cx="424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(прогноз на 2016г.):</a:t>
            </a:r>
            <a:endParaRPr lang="ru-RU" b="1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blogreal.ru/wp-content/uploads/2012/11/bdc7d0f30e0c420b2ac279d6a1c096e4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7678"/>
            <a:ext cx="2533372" cy="16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3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8223" y="77723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ТОП-25 СК по объему премии по агрострахованию, 1 п. 2015: лидеры определены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32057"/>
              </p:ext>
            </p:extLst>
          </p:nvPr>
        </p:nvGraphicFramePr>
        <p:xfrm>
          <a:off x="737698" y="1055605"/>
          <a:ext cx="7959077" cy="46104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8237"/>
                <a:gridCol w="2448272"/>
                <a:gridCol w="576064"/>
                <a:gridCol w="936104"/>
                <a:gridCol w="792088"/>
                <a:gridCol w="792356"/>
                <a:gridCol w="1091310"/>
                <a:gridCol w="924646"/>
              </a:tblGrid>
              <a:tr h="72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сельскохозяйственное страхование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страховых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премий, 1 п. 2015 / 1 п. 2014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947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него 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ГП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ГП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него 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ГП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ГП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Росгосстрах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1 324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1 116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РСХБ-Страхование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Держава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9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нуля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с нуля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141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Полис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</a:tr>
              <a:tr h="141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Практика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</a:tr>
              <a:tr h="141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Еврострахование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Авангард-Гарант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141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Поддержка-Иркутск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</a:tr>
              <a:tr h="137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АльфаСтрахование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205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Специализированная страховая компания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-Страхование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1107%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Центральное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Согласие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Энергогарант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ГУТА-Страхование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АГРОС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137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Межсрегиональная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 АСКО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Эни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6476%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93158%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ВСК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-72%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-97%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СОГАЗ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Ингосстрах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E3CBCB"/>
                    </a:solidFill>
                  </a:tcPr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Стерх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1500%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</a:tr>
              <a:tr h="72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-60%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5" marR="4285" marT="42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285" marR="4285" marT="428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0211" y="5805264"/>
            <a:ext cx="216024" cy="144016"/>
          </a:xfrm>
          <a:prstGeom prst="rect">
            <a:avLst/>
          </a:prstGeom>
          <a:solidFill>
            <a:srgbClr val="E3CB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211" y="6107572"/>
            <a:ext cx="216024" cy="144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581" y="572324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НСА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580" y="5990148"/>
            <a:ext cx="211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приостановлена в 2015 г.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5805264"/>
            <a:ext cx="4680520" cy="923330"/>
          </a:xfrm>
          <a:prstGeom prst="rect">
            <a:avLst/>
          </a:prstGeom>
          <a:solidFill>
            <a:srgbClr val="E3CBCB"/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Из 20 СК – членов НСА </a:t>
            </a:r>
            <a:r>
              <a:rPr lang="ru-RU" b="1" dirty="0" smtClean="0">
                <a:solidFill>
                  <a:srgbClr val="FF0000"/>
                </a:solidFill>
              </a:rPr>
              <a:t>10 СК </a:t>
            </a:r>
            <a:r>
              <a:rPr lang="ru-RU" dirty="0" smtClean="0">
                <a:solidFill>
                  <a:srgbClr val="FF0000"/>
                </a:solidFill>
              </a:rPr>
              <a:t>показали прирост портфеля </a:t>
            </a:r>
            <a:r>
              <a:rPr lang="ru-RU" dirty="0" smtClean="0">
                <a:solidFill>
                  <a:prstClr val="black"/>
                </a:solidFill>
              </a:rPr>
              <a:t>по страхованию с/х рисков (с </a:t>
            </a:r>
            <a:r>
              <a:rPr lang="ru-RU" dirty="0" err="1" smtClean="0">
                <a:solidFill>
                  <a:prstClr val="black"/>
                </a:solidFill>
              </a:rPr>
              <a:t>г.п</a:t>
            </a:r>
            <a:r>
              <a:rPr lang="ru-RU" dirty="0" smtClean="0">
                <a:solidFill>
                  <a:prstClr val="black"/>
                </a:solidFill>
              </a:rPr>
              <a:t>. и без.)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8316416" y="5723244"/>
            <a:ext cx="648072" cy="54368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95535" y="1268760"/>
            <a:ext cx="7761186" cy="136815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Непрозрачность </a:t>
            </a:r>
            <a:r>
              <a:rPr lang="ru-RU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субсидирования </a:t>
            </a:r>
            <a:r>
              <a:rPr lang="ru-RU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Активность компаний-однодневок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Проблема цессии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развитие в областях:</a:t>
            </a:r>
            <a:endParaRPr lang="ru-RU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2483768" y="2708920"/>
            <a:ext cx="6552728" cy="2160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нормативное регулирование на стыке с/х</a:t>
            </a:r>
          </a:p>
          <a:p>
            <a:pPr marL="4572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производства и страхования</a:t>
            </a:r>
          </a:p>
          <a:p>
            <a:pPr marL="4572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(приказ №133, акты в области ветеринарии, агротехнологий и т. д.)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с/х статистика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 / ставки субсидирования</a:t>
            </a:r>
          </a:p>
          <a:p>
            <a:pPr marL="4572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(требуется актуарный расчет)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метеостанции, метеоинформаци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68709" y="315818"/>
            <a:ext cx="80648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сдерживает развитие агрострахования? </a:t>
            </a:r>
            <a:endParaRPr lang="ru-RU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649" y="5245792"/>
            <a:ext cx="856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</a:t>
            </a:r>
            <a:r>
              <a:rPr lang="ru-RU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агрострахования обнажило </a:t>
            </a:r>
            <a:r>
              <a:rPr lang="ru-RU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проблем в области управления рисками сельского хозяйства</a:t>
            </a:r>
            <a:r>
              <a:rPr lang="ru-RU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организации процессов субсидирования и судебной </a:t>
            </a:r>
            <a:r>
              <a:rPr lang="ru-RU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практики, которые </a:t>
            </a:r>
            <a:r>
              <a:rPr lang="ru-RU" b="1" dirty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сдерживают активность страховщиков</a:t>
            </a:r>
            <a:r>
              <a:rPr lang="ru-RU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data:image/jpeg;base64,/9j/4AAQSkZJRgABAQAAAQABAAD/2wCEAAkGBhQSERUUExQVFRUWGBwYFxgYGBoeGxwaGxoYHhwYHBgcGyYeGyAjHBoYHy8gIygpLCwsFyAyNTAqNScrLCkBCQoKDgwOGg8PGiwkHyQsLCwvLCwsLCwsLCwsLCwsLCwsLCwsLCwsLCwsLCwsLCwsLCwsLCwsLCwsLCwsLCwsLP/AABEIAQYAwAMBIgACEQEDEQH/xAAbAAACAwEBAQAAAAAAAAAAAAAEBQIDBgEAB//EAEAQAAECBQIEBAMGBQMEAQUAAAECEQADEiExBEEFIlFhE3GBkQYyoUJSscHR8AcUI+HxFWKCM0NyoqMWJDREk//EABsBAAMBAQEBAQAAAAAAAAAAAAECAwAEBgcF/8QAMREAAgIBAwIDBQkAAwAAAAAAAAECESEDEjEEQQVRYRMzcYGhFCIyQpGxwdHwBiNS/9oADAMBAAIRAxEAPwAjSaMFEt0oIpGEjpvaGKNIhvkTj7qf0hdoZwZDA/KH9AI5qOMeGGT723jicpCgGoDTjyJH/EY2MG6pMooYhBVjAGbnHaAE8UrcEg+f7xF+mLVeIAX7dG/SKOdoQDlkIJAQgh7Bgd+8dmy61hYQgABmZN+8O9JwnxyEISKyXB6Dv0bMHca+LEcOI0+nQibMF561gtU3ygJIuOm2MvE7SW54R19L0mr1U9mmrYhlSpKC9KLYdI+loC4ktCqmKA+OXZsYhvK/iKUhT6WQTNNS8s7BNgXayRvl4vPx9p1n+pw6SbM4KfzlRlqw/wDX0P0J+BdYvy/Vf2ZXR6VAUGSkjqWz3eG8lCwsgy0UgMOVLF93hur4r4coAL0DdaSm3kxS/wBI9PRptZLmK0YmS5srnUhZetG9IrULWw31Ea1L8Mkzl1fDep0YuU4NJf7sLEaNAL0oLlmCUi/TEF6fw2KSEWt8qfZzmFsvU8vM4NiDgk4Zo7qpxZ2YoFWB+H5wuTgYZxHXy0FKRKQQbuUjysQLwt0k2pZJlpCQcMGHcn9YEncc8UgSwU3c4Z+3SDZXEGQpwFK69R38opmqYBxJly1JUaZZS1zSHB9v20LtLoEILlKCQ6nZ7dGaJ8L4lU5UGDdW+m4irW6AoClIJLhw2WfFvxhNzX3bNQk47p011AAJXzJDDHSBwZaSl0psxLf4jRTZP8xIANlMwsBGcXw9SLqdnYHrFYStUxaCzMSnFN74DeRtmCdMeYL8MEE4CQ2O/aAJksIaxv1/vDDQcV+yWa7e0F8YMP8Ah6UKlqJSm+AUp6eUBgy5YCaAVG2B1zFKFgAfMbd7RGofOrID7nObdokrDRoNEElJBTLCnYcqez7RmPiyQJRK7ErKiLDDfrDDhq+ZKiTuSzufTy/GBPjOT4opS9YBUAWwxfd+3pD6bp5AQ0et5U0C5SkerD8TAswKVNUlaTWHPkBclvKI8P13gUFTvY+QYX7xqUTpc4hTJLpKajyqY27XAt6xOUtpRKzJy6VqCUugdSN+vW8MuHyphmJllKqlFksHqfYP+xFh4d4SsVTBYp6jYg7xtZSUcP0/8zPQBPNpUve4x2y6jsLZMNafwH0tGWrNQgrbKeNcRTwvTiWghWrmpuoNyJ+96YHUudmj5VNU5JJJJyT16wfxHiC58xUyYqpai5P5DoALAbAQDKlVE8yUskqu92HyhtztHDqantHjjsfSug6GHQ6NfmfL/wB2RIqx5fnAyOKvO8Lw7N8++CT2I29IuqsIvKEsFNe6X7dIMKV35FeojOW1QdZt+q8iyr1/eYt4TxFcicmbLLKTfsQMpPUEBvWAq4s1AYjukH3ELHDtA1YqacJcNNGu4+qSRKnykpMqcXYMDLWn5kt0c+X0ivxFcwKAQBawIU+A0LPhbjCZZVInH+hODLP3FfZmj/x37eUPv9IVKmKlrWbNTb5k/eGwf8o6m98dyPn/AIl0L6TV2/leV/vQzHE+EKHOhRCcEWcH9I9pNOwOS43Oeof0h7r0ocpKmfc/XzjLajVrStkrZIuH38opBtqj8wvXJUFgPyln9cgNDfQawJNFNTAgKJs28KVzVCXUS4Je9vb1hhwJCilSyPmbKhbHrCz4yEKmT118hTSWPWDJskLSUqYvcWYvY+9oqncOBUmlQqZyOvZ/1i2TrUBPy+5we1ok2uxgdXCq5dC6XHyk5/e8CaHgwkreZdJDDq5F4Ima8haikFQcE4sOnnFUzVhZCg+WpI39IrboxZq1Ilh0AswD3tFunkeKASAoAd2aF1akk8pUk5G14YaCaJaKSkttbZ/eFdpYMHSNIGsCAM82f7wLxMtLWlQchBYtsxiSZpAARhycfrFupmeJKmAsVUq/Axk6YDBabnISyjYOp2a0afg2qAAlqCORW5YsXJY5jHS5xX2NNg7OwEMZKSF42c2bIik42ZM+q8B4bIQDrpyj4clICQfvC9V/mNwAOp7Rhvij4iXrJxmKsMITslPTudydz6Rp+MTweCoKbAzwG6MFW+kfPVEmOTqJtJQXFWe7/wCO9LprSfUP8TdfBY/c48Ubjzg6fwqehFapM1KGeooUEsd3IaFpVeIpNcnonqRlw7LZy3Is37ufU3ixS+T1/KKZ8wOwNQBISTaz2s9urd47LWGG4eKrkg26wV1wRN1IUE8oFKaSQ/MXUaj3YgW+6ICJiQMKFqy+uNv8N8S/m5IkKJ8eQHlEZXKGZfmnbt6xggYI0esXKmJWg0rQQUkdRD6c9j9Dh6/pI9VpOD57PyZveIaFE9DO3kA777RldTwVaXShClC9KrOW69PKNJxpZRqpzcqfEUGGM5J/KBJc5yftK3LBz9Y6MxtHzdmX1Oi1CJTLSUpsSFeoBe7C8d4XMUhJSFAX6q/DF410mYslqStLMQep/DrCvTcDlicuxl3tUXd87t1ht/mYJQCUEpLLAz+UDzuJrkCpQCgqzNho0mn0QCea4AsQzW/zCji3DyVUJuhfMdwBEU7eQMzR4ulRU3Kn7oH552irTapa15OCQ79NjDT/AEaVLcrUqYLA0jCnP49IOV8NBKv6dSQpAILlgTY/jiOnfBYCK5XHKAUFLv3+kOdFqCsVKQQBYEef0hV/9Pf1KSaUgOX67s/4QRoNMpKqAoEOHOQxwWfMSltrAB+hYUwLOMEZiOpPIshwQggvg2MM+GhCSUKtULny/eI9xrhrSVqlkDlUVdMFzHPvSkGj4v4pSwbIH1/Yh9w6W6goszhxUA3k584b8O4YjVOpUsJCAkV/eITjNgLQGvRpMwSyrwinn2LpJa3vvsI63NSwCjXa8k8HIO2std7GW/vc4gP+GnCkztWVLDiSmsA4qJASW7XPmBBnEVn/AEVLlz/Mi/XlUHhD8DfEqdJqqphaWtJQs9LghTdiPYmIPb7aO70PbdCtR+FTjpc5/i/oaRP8Xv6xC5I8AlgQTWE/eINlPmm3mYzkn4m0+n4kvUSJR8HmSlINLulioAjlBNwnvtgaLjP8NZU8KnaOcllFwlwqWSdkrT8vkXbtHzidIVLWtCwUqSSlQOxBx7iKastaFb/O0ynRaPQ6yl7G1aqUba/Vefqj7IPiuSvQq1ipJKUqppNJV8yU2JtlX0jEayejiWvkiWgy0EJSoWdk1KUbdi0FpmN8PnvOb/5Afyir+FqB/NLUblMpRHqqWD9CfeLSm9SUYvukzk0dDT6bT19eF3Fyis/CjSn4m0g1P+neAPDfw8Civ7tOc2qd394wfFeEiTxLwSHQJssJqu6CUUu+eWx9YW8S1S/5lUxVl1Bf/KygbN5xt/jeQDxfSH7/AIL+k5Q/BsxKU/aJ32a/Qvp6H2TUSi39+Erz+ZU7+djbXyOFHUq0q5KUTSQl0oKQ6gCmlSbA3AuBePnPHuCHS6lcgl6SCkt8ySHSfY37vGr+JfhfUT+KFSJSvDUqWfEI5AEoQ5q7MbdRC7+JWqSviCqW5EoSW3Vcl+4qA9IOvlNtVTpeqB4c9s4RjNy3QuSbva8fpzwX/E0z/wC8npblCz0dmfraF6daxFwzMCPdr7xf8ZIH8/qHLDxA43PKmz7RnJ2qSkKYG+KjcGHkrkzxT5NInjyfs1At6HHZzE5XHyS1ILuMXLX6Rk9Oogg2I7Df1g+TqiajgguXd72x+cJKCBZp9JqZiSak1A3DEsARg+u3aKOPcZPKiWQVZYYts8Ay9dQrmJLJLkDZmdukCaidLWAanOxxszZbvE4xzZgjhcozypmQQRUCSDm3m0aZKCBSpSiW/wAf2jNcM1DAA56uS/Ry8OhxEqSCUkqYBh6777QJp2FIHmg1gl6k4vtBJ4SsALSACtJOCG3+rwJqjUxSliAHuGt53v3hrwnjpmGhQanG9mxGm3WDYEel15KuZRy13sY0+mnV6eYAQRQrOcF/eBJnC5UxR5SHU5IyD2faKps4S5M0IUSQkpU3UAjMQlT4DwZzg3EQiRSCVVAhQYsAwFR/CEEziB8dUxIdIIAPbYHrv7QPoeNJ8IIqVVu2C2xJEXSOKColKGqt+g8o71CrYGfQdepB4TVUohWpBDYHJhibYjL8M+GpuqTNVISoiWASDufupO6mct27gQ1na1+DpFraoht7Sj65f0EJ/hz4qm6KaVS+ZCvnQrCvbBGx/HEc81HelLij2/hj1vsP/T+K8Xx2/gv+C9RORrpKZZUCZgStNw6X56h2TUb4aCv4lJH+oTKWulBLdaB9WaNHM/i1KpKk6ZXiM11JbyKgKiOzfrHznXa9c6aqZMLqWoqJ7np22htRwjp7Iu82dHTR1tXqfb6mnsqO3m23d9uyNsUN8Ph95zj/APoR+UDfwv1QTrKT/wByWpI8xSr8EmFeo+KQrh6NHQQUrqK6rEVLU1LP9ob7Qs4drFSpkuYgspCgoeYP7EB6iU4tdkho9LOWhracsbpSa+fDG+u4QZvFDpwDeaEGzcoZ1M+KQS74h98Sa0L43IALiXMkIy96woj/ANm8wYvmfxSkU+InTH+YalzTT5GYOcpe9LD84w2k4spOpRqFutQmiaraohQUQ7W/KGlKEMRd27+Rz6Onr6z3asNu2DilfLfL+hu/jL451On1MyRK8NKQEMql1ipCVG5NOSdo+fqVUXUolSiSom52LvuS5gv4i4z/ADWpXOppC6eV3alKU5YPj6wuRHPrarnN5tXg/S6DpIaGjFKNSpX53X9mh+NVtxHVOcTA2PuIjPa3nIpU/a2/frDf48mKPEtUyDSVhzT/ALE7+kBcL4QDzKNn+Xc2cHHXpH6EqTbPmjsrRPUSJaQScdh649YtTwtRmUF0lQHzdzduv9o0HDOAMHqSlXM99lEMPa8MtbppYvSy0ggVWFul7nf17xB6mQJGRmeJLUQVF0skEH92v9YhNkBIcAlRPT8GiyZMoBUoE1fK23SrPe0cQpAIJJAF/K2H84cNDNckBYpTTV82SE9fd4ZqSmXSailrWwRCka+VTWkLCmxVl3y0KddxE5qPYQrjeDN+Q74vxMOGtUwLdYHXMMucCOYM4JtfraM3p55qdeMufo0MRx0pllCRzP8AMOnlCuNYQpqtB8QJKl+JaxVk5HTq9/eK5XFK5UwoSaCFO4uzXIs5Yne8IuKzUrlykM1rKfJbHu8GBfgSykKBSUkHu42GxiW1dhjB6qQuUoJmBiAMdCHB7wVokClwsAh3BjvEFTZgkqYmpLA2Ytb9vHJWnSFlDsEhlKF+Y7eT2eP0G8ANxwPhY1WhnSZa0r1ElYnUhPMtBS1IOSxKm7t96MoRFvw7xY6fUpnBdBTg3ZsFKg10qDhvLcRrPi3hMufJTxDS3lzP+skZRMdiSNnOe5BwqOXW0rW5crk9X4H4gov7PPvx8fL59vUyO3d4iDE1DlHmfwEVxxnrLOmLZarjzioiCZcpgCQQ/wBbj1bvDJE5SoHeOgxI4iLQg6XmdBhp8OcDVq5wlp5UjmmL2SgZUfy7mF0iQpakoQkqUogADJJwBG3MxGkljSSy61EHUTBusf8AaH+1P4g94ppae7L4X+o/N8U8QXSaX3fxPj+yXxHxAGZMUkci1X88OehIEI9JqwFEszEYz79YZzpZUrIAb39CLQt1gQVYDPcjBPXrHQnd2fPGxjKWhJK0ksLFyL+Ydxk4g/UTZc5ASpSxSHJDMRdnJ9DCJOjIUkEEOHfJIO0aKZJ8GSoMZiWNhVUR0t+PaJPlBRkNZSxCKlBx5nN3halTLKVAP3OOjNDhErxAUs13DdP8Qv1WlC14oAyALuPOOpNLDM2eROAQ4u7s/aFep1LhiLxdxGdimwG35xTq9Mpk1XJDgP8AtoJPuDOQGfsHxF6GGxVfZ79oBRrFB0/iO+0NNJo1kBT2Cg52Dj9+8ZrzHSCBOQQQlyR12gYapkqCuhufKGayEBiGfNt/xgLimiNAUSEpULQia7goVaPVSzpjLWaSC6DuT5Q00mmlSpRWzgpy4cgnNg/l0aM1Nam2QzQxl/EExkJUBQkfLdiTue8XlF9jch0/iiFUIRLxdmfFmJZ+p9Y1nwpx9GkPOB/Lz/6c9GQOVvEbGDfqD5RlNBqQucSlNIZ6ezYDkd7iG/EuCyVHlUUk5CSDYDzie7a0OsZCPjD4aOkncvNJmc0peXTlidyHF9wQd4RpTH0DgE1Gq050U4mj/wDXmEB0qAsnPm3UVDcRjNfw5UiYZUxJStNj0N7FNsEM3X6Rz6umk90eH9PQ9z4X4h9p09s/xrn1Xn/YLRFOl4WpMwrUp6tvb/HpB8qW/s8WTWZMJG0md+tpx1JQb7O/oBrQxjyhHirZ4efDvDUF9RPbwZZYJJ/6sxnEsdt1dB5wkYbnSH6jXj0+m9SbwizSLVw+SJ9L6mcn+gneWguDOOwUoWSPMwBpZ4DLFjeu5z1ffzgv4h4iJhM2alKlEuCSRjYbMBgRl5M4lT4Dx2JLbS4PnfVdTPqdV6k+/wBF5GnmTkhixvu5OYDlJQp6nPNhO4bL9jEJpSpLKUQR0vBfAWlLBIzcHb2eEeEcvcc8Jlr8MOygAQlS82H6Wh9pdelUtSXFkvjpnz8oyGrW61hKlAfcf7YAcuO8EabULTSfFpdTEUvy3BJGM2sMxBq8hGcjgstQO6nN0KZLWfNx/faF/wARaOnmCqVORuRYCwtYtB+vUEpqCyLsAkfZLVfg8I+Iz1BRCZhVUQAXLEY3xDRbbsDMvMmXY5/e8UTAb3eNRp+ApmrIezhJID4F6T07tvAOq4GiSopeprkPuTYEeUW3o1CjSaAnIZ3hxp5wSKbhgHBdrF7RAqFNIFLY84kqfyipId8/3g3eRgbievdmNz7RPUalkBJuGUz4fe0DiSKiC4pKh7xxmQtKr0/mIekBoy4Fne0XytRTcG+14rmaZaUgFJD3DjI6xXKyNmjoaGocBai0xRA2LC7A72g/TcTDFCykioUum9u+zwKmakppckjZuozcxZK0zsEYDVFQsDd7vtEZV3Fuw9PFAboBSU3F7vmxBjUH+KspSAqdopU2aEAFaqWU3mgt1buY+fz0qQdlAuzCxu1jBKJQI+W3Q29Pxgx+6sBU3B2sGsn/AMQEq5pfD5IuPlIsXAFvDIIezfS5e5PxHrUrCpiZSBVzIRKTSwuy7AFwMYwbPbHeKBKsTUlSSAXY/L0tbv26xqdLxZK0hk02bLDJbc7EX840m+x1SlLZdsOm/wASdSP+lLkgDIEpvpVAqNQvXHxZ0xiCzJDJAAflckByYGGjXUVJZKLuxuC1iXy94sla1EuXSEj8yX36xKc5cHI5MazPh4eEFFiVNYgHB/dxCbiHC5cpRCUgu7kv/wCvTeCU8UUpgSz7nfyJxAGp1layFWF3vZv7xJN9xbBv5g1jkc2+YW7RdpVrK8h6gG7vtFeqkFgpAYN6eneLdElqSkstLk2BYh/7QbVYMHKSkzEuoAD5gAxc/MScZhlL1oUwQhJ+8+aR5XPVoW6fXyw4XLdQfmZqnFgRjf6mHGh1cosEpSg4BSoHqzszHMSl8By/V61VDSwkjBqNsfMAd82gbTTEzUsTLKx8obDNjt6RZNZS2ApB9SW3w3fMUyuDy0Taw9Qc3Ay+3cXxtASwAZStOiSFqFnNRe4HZ7C7Rm+JaRWoeagIqANQQDseuDZ/aNKvXApZSThyXxtiLUA+Gpi4UQHDOCd2x5wLayEwJQscpIJ+gOPwi+VL5FJUEgi9y9jDyfwbxaaUqWxAyndy1gNwYT8T+G9SldPhqfICb2t07kReEl5mFHEZdJSQ7Nc9xZvZor1a+RRclxe+4Yfu0cm1FCkLBdJqDi4OCD9PaBtSr+moHo9vTPtHTRja6j4PE2mklYpQz3N0hxCvUfB6B8wULEjkIwTH1Xh2iQEJZnoT9QIvEpJNwl+ufQRze0kuTOB8elfDH2rMerPeAJnwstIqSskm5Aw0fXDwoBVRAI6Za8Vz+BImj5qeVgwAAbqGjLWEaZ8bncInFQLqNON2jsvRzwq6Tckkl2j6xoeAS5YBJKiXcdrbRbK4camCRTm4sW3aAte3VB2yPjM0EFlBizEN3+kOZSVmUpdybks5LP75ePfFcoJ1M61gQzYulJAt1b6Ro/hrTJXpVObBRSxAFsnF/tfltFXNJWzt1Pcr5C3h5UZJWQXslI2uzqJ9YFm6kghwOw/SG+pW6C3yAsBdsZ/CFmquQoJAID9cGE5ZwFMqao3ZwD082DwZN0i7OnIJCWyP7WhrwTUJTLIKEh7uQ99uhESRridRUC4QDY4aznt5RNt3gNASeFTEpuhNTXfIDHA6wFpdO5JNNr/5PXNoecS1Cq2cG7JIHLncu5zAfHNAhDJSok2thIfvvvATCLddpKkFbkMQOXq9nBxbeOcNAJs6bHH7vHZWspsTjba+PUR6frUgnlT9QcekU5NYz0uvUUkJwizh3Lm+3nBEyVcGpwQXu55uu7wNw6byVAgKUSRtcNylrG14YmSSxapIS5sARfucYifDCgrTgMlPzFgbdu7+cH6VSEMHpDEi7gt5+vtCnRLlgFbm1j37Bul+0Ey9Yk/KBbKe2T79e8LIIx8UkmkJApd05F+gjRaOY0upRDtcMzg9veMrpZyg5AFL7O4x5WgyT8QJDpZ2t/cRGaChd8T/AAejUTBOkDw1k8/3SDYkjqz+0Z/U/wAO9QhKgZktYAN73DZ/sY1/82QqlJDOHBOzZub/ANoG1C1VTObk8NVSQT3Zxs+RFdPUklVmsaytUky5Sk7pDHqAm/o7tETrCz/acgD1GB6/SOaNNenQ4ACUps+AEh7sOu/T1i+TSBVLFQDvcFjgUtgt+MVlC7GLgt1JKQ72/GKSoh6gLkhwW9zBunQSApwwAtuX/OK9dM52FyQTdrMMv7CF2MKQBPQQ6mxZs3Je5z6R7RKpCgCSom97p7ev5RLWziUlixYYZ8Ak3s99/PaL9DpnQl9kuOrt2AGezQZadZClk+Q/GWjUdXNIakrSGdrlKWfYZyW+aNR8NI8VC0G3OogIslwEO7m9rXzGZ+M5R/m55fmlzEONroQx833/ALPrfgSWP5QrYE+Ipj3pS4bza/WOiapIs86eQuXwRIQgqNQrcDdwC4I229IRawFK1JCbsVbMzX8rRseLaT+kVcqaTy0hnJtTbGW9IyepkzkTHIBCkETAOjsVNkMDaJ8kJJNCXWa4gsFOCAWDD3HvEVapfMHUAwctYVNneNBpvhmXKrVNBWZaagwupwxs9mJ/A7wk4tPNQlS0UBNK1E5UpTU3OwBt5mMkiTg1yWTJfKhHM4PMQ13FqWz1ijXTCRKOxTSG3IJfuc7x3RaCaZiXWyaWzYNzMOl2PvAAl01KUwfHYk/2gUBrAR/Lhb1Ft4gjTuW+a+T9MRzTgqddzTf09IY6NIlhxYlJb2L/AI+kB4NyekSXKH3UzMcAXPu8MdRqFpSE3UCMtsCLW3hZp9SWsLU3cb3Zx5l47O4zMmoCSQFA2Iwb7jb0gU7GGg1ZQBYKURyh7f27wZpJ6lqKiKSGYhjjb/MJ9Np6gFLCSFNcBgB53a20aCUqXIQlqgo2cNcKNvwZ4VmDNJOLF3cB2ZnPTzsYF1plKYlRQSSM3Djd7fWG8jUBRpIYnYs+Mv6Qs1PB5hUtLuHsDdx57N+UTaDQJLUEMpX9QBgMG7jBhyp/BXUAXQol8XSbZhPP0yk0IUglNi+AWvSXzj6wtn6+YDMBSUJIUQLWLH1/KNRuDWadMoyhWsLBSkgFClMVCys0hrsycDqSINTUhL2CO2C3bp7Ql0U8hCQEj5Uuf+IBZ+hB9/OCAxvsRliD1JLktckt3jsuwWN06ymlOe3lf6QMjU8xJyQ5szkAA/vvAk2YQfve+7DbzHuOsD1MumxDZfck77W/KF25sNhVRIUD1sQRYXb8vaHHDJoSGI5QgAXvewv3/OEy5l26e+evnaLpOtIVsxGDi1knNs7RmtyMmfLvjYp/1Kc4Kk1IdjkeHLwY3nwHLCdEKb/1CpiADzJlE2c7E+wjA/Fs2rWTlEMrxPlI2ATSx7gGNd8IFStNcAKSSkgu7MkYdwzAtvYb2LWDs1PdI2lKFFQdwGNrgFz03/SBNZpSVeGflKWJBzYAbYyR5R7RLFJQkXUrHYWYHyAhgJ7JDsAk5bN+vl+Bid0ctilPDlFBK2ueZwflpskdb3Y9ISr4CELM1YCriwUC4YC4H3S+OxjWanV1OAXJSMdbt58r37wJOQVp+78rgEuQe2+8ZZNdmM1OmWhSKzUkhQUoG4sxJ6MDnzh3ouHpUhHjy5SkKSLUAl0Vbs4OA+8NpPBpVknoLFLOzgC+WvBesUlJCbMCXAGGGP8AGRB5CZmT8KAKIlpKUFCkAKBduVleeXI2MAzNBKT/AE1KrJTexDGxz3jbaeeSCUByknIG+B9H646wLp9MpazUhDWFYCahzPS5Lk2e/QeUJV8gpGA1srwFUoDAsTdx77dYEOnKitVJZ9m6s48zZ4+jGQiUFCYQuWokKYVAhYNmyGpFxcXtA07hiVBkBqQljY2IDOQehKvYw/Fm2mS0hpSkpNrhtqQLp72/OD9TOFKlUksrkbIcszYAGW7w3lcJSAqwPKxt/tYkHzY+TRDV6MJQlLKcHDG5wB3ycDbygpWFIV/zigEmn5gHy7gsS+XaGx15KQSGODa5GQRfpAWllELpIHKLgOSSTa5yXTuLExfKFLkAClI3+bmZz+vaFlG0CrFU74ied4QqAGScgWJ9GfveM5xvibz1zSkgLHKOa6SGTnazxodJwiWtXire5NTFXy1PZsYJtBvFBp1IKihNbEO1w4ZxfN4Nxg0qB2CeFT0hKVJlkrCEVFywHMflZtj7XiUnVc5ayXJAIylsb79YE0k9XhJRWSAhLgE/aFXRmHbrF1RD3PMb4wQXs27gHyLxZOxeS+WCeZwLBqskdT0B89w8VeI1yHLM5+uP2Y9OW7O1gW3zaz4z133iBnA3ezkFw5ZJDm1uvlAAXztQ977A7bj/AB6xPSArqvlIBdrXTbA9oC1fygYLpG/QE9sF/wBtExqBQ17nmD2Ic7N12tn2yMj518VW1c4A/buxcFgGv7x9C+BwP5dlLCQpSjUom4NAv0L9b2O2fnnG/wD8tb4qLjoDs4ywbEbvgmsC5CD528iq/oGjM7NX3S+Q6Rq6VuCH+ydjs4+n0ic7UEgAmwFwd/P97wv1PykhN0l2Bv1YDdw3v2EWIU6rGxAUTdr+vTPlCNKzjGCJ1yXu736hmJv9IlI1DKN2Y7e9/J4DnB0sTc5YkbE5GPeKdM4sS7kMVXPQXYfW/c5gtIw302quQtJLgOHtkg+1vcx6bqAFXHLSXY9CfY9OoeAlTSzs4zZ7X/xeILmGnLjsO8JVOzWE6TV2tYB7Hqwyb4/KOSJ6xMpSoc3zrYWLNYdnB/V4VqnNZF73y1Jz+NukGS54BZIe1zm7Zce8F1VhsO1ctCXBAsSUmpSrUixwMt3DxzSKplqDO6nSz7Dv0DPtmA9RPKqQ2LnowIN+vNb3jsmaoqBADM1+m4HTq8anQbGWrl1sUsLF/QBiz9fyEWeCohRutsJcBqWuCA4IudvwEL/55upAYlncnYfn6jYRNesIVSK3OA3k73uDewA8oF0MmU6fTqmqmEkWUkuSLJDtjNyPrHppKJgNLOQ4IewcAFzdzV7nyNcufQVcrEqY3YfZ6XsQP8l4jrZo5RdSiah6EF3Plv1h+9Asr1GjuzBKSAWABG+LsPLzhLx/SclRUClAwwBZrF3s1o0KyAHdgUlXS363b1ijiWnHhrBYuguDa9Jb9feAvUwu4expDEJUlNzswthr9xFmtWyQQWIZWBa+58mON/SBZEqmWjAS1t2ZjSdwzs2LjpBWolKUoKPyigEnNiFDb9v5Q/CJlcyY2LWcjvu/o/qDEdKgsS4BCmbqSWJy7AczxPS8y1JAqVUC4dxfFgbYHqMXilRIWaUmyRUCzsF7ABw7qF+0IvMX1DFyXUkBQYsk1OLsLuxvkM9nPS3NWhSCpJDsbtZiRYEkWfv0MValKabLQbi1KgWyT8tPXzf0ivQTS1nrVaxyAAVHa1/bzg32DZh+PJKtTNAIAC1KL2bA+uLZ6Rq+ATAZEqWC7uHwBzVKZ8AB794xvxEltVN3ZZ2Isd749esbH4ZltJlkpFCqk1C5BBcvYsaTYDO/QGXB26vuv0/Y0aFhQO5LPbA3A3LX9Nt4FlEOrZ1MC7WBanZ92HSKULIUxdj+PM17i4t6dIgQSEqLkElXuf3+xCtnE2Fq1hUACSDcmzMxUGYZJDBx0MSkzabhnLNf64gfSFJCkqqCWDvk2Jw7dvW+InreGqQgHmI2DNcYFJv69dsQeRk8lykEqJcBntguX36s/n9IjOmNykgNYsARezx6VNIFxULJNixCXzcvfd7RHxPFYgUkk7dE9dwcZa+MuoGQkyrkve4uDkf5HtHZOrdy3cfRgff/ADFA1BUSr7T2sA2zk5aw3bt1ipSbEEMoYZ/Nh0tn9jdqAFKU7u5BAa4zhrvu7+kXrmMsJw5YAu4wz284GROTUGFjYklgzXCWGe+14K1unCCCFIV2diLMXdR6/e3G0NF2OcQcWNsFVg9y4byEeGoDKPMl7Bz0Vu5tYbdot/1UVlaaqiAn/tsA52CQCDYMR0zC2ShRXULJCQXULAhrgsAFXd3zAqjBcjiJmvVNYJJU1y4clgSwGwud4hMQAgzXUU3AcEMWu3fLdL4iGkIU/wDVWF7FKhy9edwH32xBc/4fnSmImJIwC/V7EAAnezX27aLsGQU6+pQASLctmAdywx5YGwEX8TmhaGwaFW3JALFsgRdI4CuUARMSVD5ktYXZnd1X2A3aAOITVBM0H7Lh23Y2Pq+2xgbndMzF2klKWkBLkcpYOr5kpBze7dDm2QzACYQQy25XICiHCXYAB1HJtfPSA9H8RT6UlarAICRS4ITSC7Nmou1uXfEEKm2lqSsghOEpBAXSBYuAPMOzYEM2uwjZVqdLOkrQFIWyrnc3JYEpwpwSz7xyctUomtBSS7pUFJDONiHG2dgfUnT8TmM/irPKoFgVAJZmKSrvS987Qs4glVaUgklJsm9m6Alsh7NYi1iy2mrRvUtQQBcDoTbLAfi/sIM0ukrqpNKzyhJ3FlGki5VcONx6Oq8cikE4OwyAA7BrG/nFonkXqIIcsCzlnDMA2whUZV3MbxpvHm2NXiMMeoKdiXB942vwsUr0nhgEKQSuxIJIUS3mE7BriE/xdKE0fzCHSpJZYJDKagVi1yXS9ybdoM+Cpi0pBTZyRizPe/e48qukVm00jul7uvX+B5Omjw0gy0OlxW6ty2ACHurO77QGbsoDrSwwKhZs9u+wuIL1moUVJYlpiSC5YFDggs7Bg7b5DF2IurkGsWHhpLVOAGpLsTYEqqLttbMTZxSVOi2XPIqY1VJLtggA5GbEdvzgiVOK0UrN7AMu6WxtdxfO3lCheuUp2SxYAGwYOxt3c2chiPW6QAlZSSCPDJ9QAXycEdsGwjKVCoO1SqC/MHDqWFWJVVyg3DH8vKOaVRNki5BpO4I3f332xd4XrQpkqUQR8wDAWBti2YN8YgzAUByy2AADXcBP/ikq5ekDdmw3k6nTUksoX6AsCMAWfqfI+Udm6pMtXNLIJAFzd72GwFx7XyRFMjWIIJNTvcD5s5ckAKv+GbwCjWKqIIYhJ6MSWB6gE/rATdGsMVqQUGaASfmKbgMSX2xSQkEZABIvHZunM5VKStiQGYi7gEHPVjfI9lytQBJUBekJByCCGYMCQd798PcWaXVLShI8VaASPECXwbl1BrhQdss3cwbs24daXgbChEsOC/8A1E5FqrFyH3Fsw3kSAktMTIlkjlUB4iKiDZtsbttaM9I1EwWQSWCcHN733YX9OuWeg1hSlYKAKiFOW5Skg0psbHOd2gxqykXeCXDZCjOWEyEqYkqIHKd3CSQGJuzA7WxEON8WSJgMvxAwYoDJAI2bYWdmgTiHHSZj7478wBA6W2PnFh+H5yk+JM5EUvUoh72BoBrfFiAObYYFudqjNbeASdqio9lXYWboSzBt/MQKjVPKWpgoqC3B2DEpORdz5Yg/VaWUEKCVA7gggu3Zg43Y+8KpgCUzLFKVy2DizMz9Bt/Yh4SMsiyuyrRBwlSdwAAamGLsDYMm/WnEe1mqEuY4CrfZAyzMeh84r0S3Kakh6KjTZiAMC4f5R3946jShOXJUKTUXtYM3dtotQK4CNFqUhNySKQpQAJdVmSVgWDg+8DzNWSea6j3F3cbG3WBl6lSlBKCxYuRVYXO2waOy5CVEpACgzpN7kYJ6nzbaEWcCvI01GkKKSspNeAhQWHLcqlA8hBB22LPaBeITClrg1Alh5i4b88P3eAp+od6gzEEuGw22z/nF8zjyppYCWABdks4BJD7575HYQ7SoATodaJoMpSUqQXmAEG6gDY3cbserRRwVAKRLSWG9y2QBfJsS9t8QGbKZSik1fPYlsg3tg484ZariA8UhCUkLpCin7VwQoHYk+14FLgru+7TY51/jGZKUhBoSRyAMVMoBKWOSaqav1eKE8Ukv4a9OxUXKQuYCTe73LAkln63zFEzUCZIWhLf0ylSFElyKVf06SWPQFg9jAGmnqlLQpilSTlD8pexsGud7/lGvOATebCZyypSky5ZCci7liG8zcK6sPKCJcwppd+iwNwpJ5nxhWf1iM7jEzUMF1Ka4UQl7vuz5P17Br9MrThB8QTCtTKbACQecBdZ8Rw9wLOM5jLIq5sp1KhLlMQ5UShIBfs/ayW/5CK5OuHPWxARY3BBCTyv3Dpft5xPW62SpJUhQJqYoJ5gGIJwEkEMOth1jPmSmWouQVPbbo73b5S/qIXbTNJ27HeqmIQsISCSwe5zcEl2PY72PeAlTVqFgpmLmzklksM7AXHU2YRRNJBrc2ZKhdxTZSn8g7D772gqXLKQo3JlhYbcJJclsh3Hk+8ZeYvcrmTAlandRDJKgprggmlIYUkJa7mzjMXCUkpALqBD74HK1VW4v7ecAHS1TDQqzldwUsG7OzA52aLUTihSqxZKeUB2OAT7tY/lZmsmY84XrEIKGAKSoICCN1CxO5dt4efzqVJUkoRXMUwUkUgJUQLO9/IbtGImpKVJmWoqSQC3zAF0t2/PtDHU62sghgEkVKd0gMGUzAs/K3UZjRW0pCZZ8STZDkyluVpdQ6LCi+5bBvhgMWj3C/iqbdNag5Fh2szjYMPN79YlO1RmkrnrUQnlBcVEEimktjlwWYmEFa0rLBbJJDtkh3uzEMM9oW/IEnmxoZq1zFVLHMSVlRYVVF759BfttA2rWOZgVAg0m7uxcgAnoQD3iaJ6kKLO5BdJsTUku9vOx6+sWzFky1ANWpVItvaw9Ni9x75K+BWA6GcvwlUpLcovcMwdt3xaK5sypghLqT0dgQLh2t5RXL1VQSScAABnAYYAwMepi5UwlOLAg9ASBg/T93g3mhrsipCXqKi+18t+Rw8GtSGqY7Mewv+MLjMZJqVd7hRGRu/07RWtdiqzk2Hl+JP5w6aTELp04n7ZJcWvZquoe4P49otExHh0LUzEh0gtnrEf59CwEplJSprqFiwDn/wAnI3gaRqSUqNjVkMAxfMFcgLkzZaCCAlTFioqw5e4NmtexxeGWrlGUqoBwFkAjLWUGG6XJv2EJxJSFCoVYcDcWzDrU6JM0GYFMlKUvLCbJqUSEubkgb/7u0K3ZRU0VzNUFIICaZjCpQpYgFtt7uX6GBAFjCrC53t6b9zEZkukrSQfN9niGkluQEk5uc+373gO+GK3bCJaVIcM2zKd7EbecFyuJLPJ4cuhdVSgkFRJc73HMRCyckkOHfAT2i3hqzWxIIAJ3+6b+hhboC5Iq0ssipTpWAHSHKnte4bd7HETnSULSgECvlvsouQ6mIL7ZNgIjK1aSOdynHLYjyU/0b9QXI0DULC1KSSb4DvcHdBA88ZN4aI0cujg05TsFyyyVJSbuMkEi10nZ3GC7QYtdUpa0gViYATgkKpPNe7KAL9yRFXF9QRLAlilNRDFXMop9djg/7onwxbyZgUFBwTv9kOWVdiGDPAfkGs0U6RBE0qXYBJSQSd1ZO7EDPeF2plBMxqyUpsCHvzFTi3TbttB0lJ8ZASpIEw3KnCQGuFC7OHNnH1YjX6GQVpPi+H4ialMmq9mQMAOOYkOxCsxqbQHmICdWkpYWyoFW7NcAYyDv6QXxCWU+GiYghBSOZjc7ipgxChVks/rFOnRJQpKkCaFuw5iSUqIcVBKUgkE7OXjR6Tj+oAKDTLRQ5RNouA5dTpDsCHYXFy+YpCu4IIzOrmBCyQlVFbc1rFIDkdd7xRPkzNiogs5IWBcsA7Njq4Dt1gzUzCJgUEoCJrkBKqgxJd/tM5UBUBYdo7o9WtkyhSCVC5WbpJJAclmCgXPX0hayayPDNAucsywCpZRap2d7ghiSnz/tHOKrXp1TAFpMyhrOKHcnLXKSbl7EXJMEa/UmVMCEKQlSkhK1ImO5rD7sLClna5w8I+JGoqdRKwC6icpps/8AxH7xB4wgWW/6vp0IolSVKUGqXNLklmcJSQEjoL+cASOKhZUSkJpAApqc3dy6me20ej0M4plKRw64Lvf2/N4lP1ibOC1PTcHz7x2PRtqBRPT8RRkJIOHYdPOKlzE92J2/z3j0ehoLNMG1B/C1SZniJKVpaWVBYYqqwCXNw5xE9JxUeCQip2TXUAxAWAki/Kb3z53Mej0NKKbKUkjvGNegzSlCSkJTT3UQC6iXuSfo0Ar1qQAySAAze9/r9I9HoVRTRNrJ2TrRnpYcoF73d73aCNPrh4jkGoJIcAX8/wBY9HoXYtpqCNPPkrpVRQmwKQkFySlmJNnqv5d7FSPicJACUqskvinDfIGBLWc9o7HoyRVKsoWcQnS10r5wFXpttYuQb3A29ot/1sIkKHNYBSSLG5AIz0Mej0ahKyQ0+qQQhTKchT7WAtzAuTbFtulykzkzV5UQAkJqSHDAM7Kv5x6PQyimwVg9MXcoWouD9kOMFjc7Bx6xCbxNBSokLN2U6s/ZHZrpsejP19HoXYk8DJKiWm8ASBOeaFhIJskpJdrJqGbE3y8XaFMpS5cwlapZSQ1ICqzfZRFJPVyI9HoO1WBRVlXEtRIVMUXmgqU7Upsyi7GofZdg2W2gGbpJUwVIVNACSV1UuwuAluz56xyPRoxVgp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25" name="Picture 9" descr="C:\Users\RuchkaYB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8" y="2708920"/>
            <a:ext cx="1635551" cy="22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3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06139" y="908720"/>
            <a:ext cx="7783409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06139" y="56963"/>
            <a:ext cx="80648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Меры по увеличению охвата посевов страхованием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55388222"/>
              </p:ext>
            </p:extLst>
          </p:nvPr>
        </p:nvGraphicFramePr>
        <p:xfrm>
          <a:off x="440280" y="1047056"/>
          <a:ext cx="8530753" cy="571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90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53319" y="71345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Сельское хозяйство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России: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позиции на глобальном рынке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6054461"/>
              </p:ext>
            </p:extLst>
          </p:nvPr>
        </p:nvGraphicFramePr>
        <p:xfrm>
          <a:off x="720800" y="1172094"/>
          <a:ext cx="3851200" cy="362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1098696"/>
              </p:ext>
            </p:extLst>
          </p:nvPr>
        </p:nvGraphicFramePr>
        <p:xfrm>
          <a:off x="4860031" y="1166580"/>
          <a:ext cx="3870121" cy="361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5976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0182" y="4831268"/>
            <a:ext cx="65003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</a:t>
            </a:r>
            <a:r>
              <a:rPr lang="ru-RU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FAO Statistical Yearbook 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(Всемирная продовольственная организация ООН)</a:t>
            </a:r>
            <a:endParaRPr lang="ru-RU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20" y="5125048"/>
            <a:ext cx="893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 РФ: по земельным ресурсам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активам АПК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объему премии по агрострахованию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213320" y="5820561"/>
            <a:ext cx="8789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агрострахования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отвечает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масштабам национального АПК.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8389" y="651305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 Re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 г.</a:t>
            </a: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3779912" y="6381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0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55576" y="202630"/>
            <a:ext cx="8208912" cy="6340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730E00">
                  <a:lumMod val="75000"/>
                </a:srgbClr>
              </a:buClr>
              <a:buFont typeface="Georgia" pitchFamily="18" charset="0"/>
              <a:buNone/>
            </a:pPr>
            <a:r>
              <a:rPr lang="ru-RU" sz="26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Повестка НСА на 2016 год </a:t>
            </a:r>
            <a:endParaRPr lang="ru-RU" sz="26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13320" y="1231587"/>
            <a:ext cx="882317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единого объединения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Минсельхозом и ЦБ по вопросу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пересчета ставок субсидирования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совместной с Минсельхозом РФ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 нормативной методологической базы</a:t>
            </a:r>
            <a:endParaRPr lang="ru-RU" sz="2000" dirty="0" smtClean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Дальнейшее взаимодействие с региональными органами АПК, содействие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повышению прозрачности субсидирования совместно с органами АПК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«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псевдоюристам»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агростраховании (совместно с ВСС)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«пакетных» </a:t>
            </a:r>
            <a:r>
              <a:rPr lang="ru-RU" sz="2000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агрострахования, необходимых для развития агрокредитования 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Перестрахование: </a:t>
            </a:r>
            <a:r>
              <a:rPr lang="ru-RU" sz="2000" smtClean="0">
                <a:solidFill>
                  <a:srgbClr val="3C46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решений</a:t>
            </a:r>
            <a:endParaRPr lang="ru-RU" sz="2000" dirty="0">
              <a:solidFill>
                <a:srgbClr val="3C46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0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59631" y="1412776"/>
            <a:ext cx="712879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за внимание!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23528" y="4077072"/>
            <a:ext cx="85344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Национальный союз агростраховщиков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Тел</a:t>
            </a:r>
            <a:r>
              <a:rPr lang="en-US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факс +7 (495) 782-04-99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www.naai.ru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" y="44624"/>
            <a:ext cx="614264" cy="16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3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3319" y="71345"/>
            <a:ext cx="806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Сельское хозяйство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России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2015 г.:    продолжение роста (январь-июль)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39189"/>
              </p:ext>
            </p:extLst>
          </p:nvPr>
        </p:nvGraphicFramePr>
        <p:xfrm>
          <a:off x="395535" y="1124744"/>
          <a:ext cx="8240462" cy="35311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20231"/>
                <a:gridCol w="4120231"/>
              </a:tblGrid>
              <a:tr h="650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продукции АПК РФ за 7 месяцев 2015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 трлн. руб. </a:t>
                      </a:r>
                    </a:p>
                    <a:p>
                      <a:pPr algn="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 продукции к аналогичному периоду 2014 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+1,6%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производства скота и птицы - свиноводства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птицеводства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+4,9%</a:t>
                      </a:r>
                    </a:p>
                    <a:p>
                      <a:pPr algn="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+7,7%</a:t>
                      </a:r>
                    </a:p>
                    <a:p>
                      <a:pPr algn="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+9,4% 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сельхозорганизаций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139,7 млрд. руб.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прибыли в АПК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+80%</a:t>
                      </a:r>
                    </a:p>
                    <a:p>
                      <a:pPr algn="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основной капитал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127,2 млрд. руб.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прибыльных предприятий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отрасли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 useBgFill="1">
        <p:nvSpPr>
          <p:cNvPr id="9" name="TextBox 8"/>
          <p:cNvSpPr txBox="1"/>
          <p:nvPr/>
        </p:nvSpPr>
        <p:spPr>
          <a:xfrm>
            <a:off x="466304" y="4725144"/>
            <a:ext cx="8351909" cy="2031325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 развивается лучше экономики в целом: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 АПК выросла в 1,8 раза, число убыточных предприятий сократилось с 21,2% до 17,7%.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в основной капитал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сельхозорганизаций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снизился на 1,8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(в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целом по экономике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сократились – на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5,9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привлекательными для вложений остаются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свино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 птицеводство,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реализуются проекты в тепличном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овощеводстве.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итогам года МЭР прогнозирует рост АПК на уровне 1,3−1,4%.</a:t>
            </a: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6479470"/>
            <a:ext cx="27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Минэкономразвития РФ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3779912" y="6381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3851920" y="6525344"/>
            <a:ext cx="18288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827584" y="274638"/>
            <a:ext cx="78592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0099FF"/>
                </a:solidFill>
              </a:rPr>
              <a:t>Преимущества агрострахования</a:t>
            </a:r>
            <a:endParaRPr lang="ru-RU" sz="2400" dirty="0">
              <a:solidFill>
                <a:srgbClr val="0099FF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93985323"/>
              </p:ext>
            </p:extLst>
          </p:nvPr>
        </p:nvGraphicFramePr>
        <p:xfrm>
          <a:off x="577751" y="1268760"/>
          <a:ext cx="394861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0086470"/>
              </p:ext>
            </p:extLst>
          </p:nvPr>
        </p:nvGraphicFramePr>
        <p:xfrm>
          <a:off x="4971500" y="1284536"/>
          <a:ext cx="3920979" cy="394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 useBgFill="1">
        <p:nvSpPr>
          <p:cNvPr id="9" name="TextBox 8"/>
          <p:cNvSpPr txBox="1"/>
          <p:nvPr/>
        </p:nvSpPr>
        <p:spPr>
          <a:xfrm>
            <a:off x="604120" y="5301208"/>
            <a:ext cx="811179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позволяет стабилизировать как состояние отдельных предприятий, так и отрасли АПК в целом. В ряде стран (США, Индия и др.) агрострахование – вмененное при господдержке и/или субсидировании кредитования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093296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Actuary, “New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frontiers in agricultural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insurance”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A. Boissonnade,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2015 г.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87624" y="318784"/>
            <a:ext cx="750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тенденции агрострахования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634" y="1268467"/>
            <a:ext cx="78106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глобального рынка (2014 г.):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31 млрд.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с 2005 г.: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4 раза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темп роста: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+20%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России в 2014 г.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1,5%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591697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прироста: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Северная Америка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страхования доходов (урожай)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развивающиеся рынки (Китай, Индия и Бразилия) –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быстрый рост проникновения страхования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470" y="3216012"/>
            <a:ext cx="85870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Агрострахование – крупнейшая линия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специального страхования по объему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премии в ряде стран (Китай, Индия и др.)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7751" y="3068960"/>
            <a:ext cx="7810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7751" y="4149080"/>
            <a:ext cx="7810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revistagloborural.globo.com/Revista/GloboRural/foto/0,,69825770,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576721"/>
            <a:ext cx="2040161" cy="16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3779912" y="6381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1747571"/>
              </p:ext>
            </p:extLst>
          </p:nvPr>
        </p:nvGraphicFramePr>
        <p:xfrm>
          <a:off x="378681" y="692696"/>
          <a:ext cx="8568953" cy="582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87624" y="318784"/>
            <a:ext cx="750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элементы агрострахования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8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38839" y="3099"/>
            <a:ext cx="750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Мировые тенденции агрострахования – особенности успешных моделей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509258"/>
            <a:ext cx="6912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Консолидация усилий рынка и государства при решении задач организации инфраструктуры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Стандартизация процессов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аграрием (соблюдение агротехнологий, недопущение дезинформирования)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технологии мониторинга посевов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Гибкость  продуктовой линейки</a:t>
            </a:r>
          </a:p>
        </p:txBody>
      </p:sp>
      <p:pic>
        <p:nvPicPr>
          <p:cNvPr id="3074" name="Picture 2" descr="https://www.cia.gov/library/publications/resources/the-world-factbook/graphics/flags/large/ch-lg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1" y="1509257"/>
            <a:ext cx="1392089" cy="7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ia.gov/library/publications/resources/the-world-factbook/graphics/flags/large/sp-lg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0" y="2636911"/>
            <a:ext cx="1410725" cy="7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ia.gov/library/publications/resources/the-world-factbook/graphics/flags/large/us-lg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8" y="3789039"/>
            <a:ext cx="1393298" cy="7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cia.gov/library/publications/resources/the-world-factbook/graphics/flags/large/tu-lg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8" y="4941167"/>
            <a:ext cx="138159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TextBox 7"/>
          <p:cNvSpPr txBox="1"/>
          <p:nvPr/>
        </p:nvSpPr>
        <p:spPr>
          <a:xfrm>
            <a:off x="1875996" y="5802362"/>
            <a:ext cx="70164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7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213320" y="4581128"/>
            <a:ext cx="8679160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для России:</a:t>
            </a:r>
            <a:r>
              <a:rPr lang="ru-RU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учета </a:t>
            </a:r>
            <a:r>
              <a:rPr lang="ru-RU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мирового опыта</a:t>
            </a:r>
          </a:p>
          <a:p>
            <a:r>
              <a:rPr lang="ru-RU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(негативный 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индексное страхование; позитивный – повышение управляемости, расширение продуктовой линейки</a:t>
            </a:r>
            <a:r>
              <a:rPr lang="ru-RU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агрострахования в РФ: требуется внедрение лучших мировых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61307865"/>
              </p:ext>
            </p:extLst>
          </p:nvPr>
        </p:nvGraphicFramePr>
        <p:xfrm>
          <a:off x="577751" y="1063562"/>
          <a:ext cx="81117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87624" y="318784"/>
            <a:ext cx="750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Россия: поздний старт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2745794"/>
            <a:ext cx="1152128" cy="646331"/>
          </a:xfrm>
          <a:prstGeom prst="rect">
            <a:avLst/>
          </a:prstGeom>
          <a:solidFill>
            <a:srgbClr val="E2C8C8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</a:p>
          <a:p>
            <a:endParaRPr lang="ru-RU" dirty="0"/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3779912" y="6381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7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11705</TotalTime>
  <Words>2912</Words>
  <Application>Microsoft Office PowerPoint</Application>
  <PresentationFormat>Экран (4:3)</PresentationFormat>
  <Paragraphs>703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Убытки: благоприятные условия на старте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Потемкина Ирина Михайловна</cp:lastModifiedBy>
  <cp:revision>1299</cp:revision>
  <cp:lastPrinted>2015-09-07T15:39:26Z</cp:lastPrinted>
  <dcterms:created xsi:type="dcterms:W3CDTF">2014-06-02T09:21:57Z</dcterms:created>
  <dcterms:modified xsi:type="dcterms:W3CDTF">2015-09-07T15:43:34Z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812635858</vt:i4>
  </property>
  <property fmtid="{D5CDD505-2E9C-101B-9397-08002B2CF9AE}" pid="3" name="_NewReviewCycle">
    <vt:lpwstr/>
  </property>
  <property fmtid="{D5CDD505-2E9C-101B-9397-08002B2CF9AE}" pid="4" name="_EmailSubject">
    <vt:lpwstr>Презентация</vt:lpwstr>
  </property>
  <property fmtid="{D5CDD505-2E9C-101B-9397-08002B2CF9AE}" pid="5" name="_AuthorEmail">
    <vt:lpwstr>jukova@naai.ru</vt:lpwstr>
  </property>
  <property fmtid="{D5CDD505-2E9C-101B-9397-08002B2CF9AE}" pid="6" name="_AuthorEmailDisplayName">
    <vt:lpwstr>Жукова Татьяна Александровна</vt:lpwstr>
  </property>
</Properties>
</file>