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9" r:id="rId3"/>
    <p:sldId id="275" r:id="rId4"/>
    <p:sldId id="262" r:id="rId5"/>
    <p:sldId id="276" r:id="rId6"/>
    <p:sldId id="274" r:id="rId7"/>
    <p:sldId id="273" r:id="rId8"/>
    <p:sldId id="264" r:id="rId9"/>
    <p:sldId id="265" r:id="rId10"/>
    <p:sldId id="267" r:id="rId11"/>
    <p:sldId id="268" r:id="rId12"/>
    <p:sldId id="266" r:id="rId13"/>
    <p:sldId id="269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85" d="100"/>
          <a:sy n="85" d="100"/>
        </p:scale>
        <p:origin x="-924" y="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0128" cy="6012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70369502807157E-2"/>
          <c:w val="1"/>
          <c:h val="0.96296296296296302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31"/>
          </c:dPt>
          <c:dLbls>
            <c:dLbl>
              <c:idx val="0"/>
              <c:layout>
                <c:manualLayout>
                  <c:x val="-0.17786800087489099"/>
                  <c:y val="-0.28643846602508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Auto.ru </a:t>
                    </a:r>
                    <a:r>
                      <a:rPr lang="ru-RU" sz="2000" b="1" dirty="0">
                        <a:solidFill>
                          <a:schemeClr val="bg1"/>
                        </a:solidFill>
                      </a:rPr>
                      <a:t>и </a:t>
                    </a:r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Avito.ru; 70%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9551531058617699"/>
                  <c:y val="0.121527777777778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>
                        <a:solidFill>
                          <a:schemeClr val="bg1"/>
                        </a:solidFill>
                      </a:rPr>
                      <a:t>Другие сайты; 30%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Auto.ru и Avito.ru</c:v>
                </c:pt>
                <c:pt idx="1">
                  <c:v>Другие сайты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1156-8F12-4690-9D38-0E1EBCACC0E0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B566-89E0-464D-8325-19461555C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4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1156-8F12-4690-9D38-0E1EBCACC0E0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B566-89E0-464D-8325-19461555C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1156-8F12-4690-9D38-0E1EBCACC0E0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B566-89E0-464D-8325-19461555C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35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1156-8F12-4690-9D38-0E1EBCACC0E0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B566-89E0-464D-8325-19461555C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00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1156-8F12-4690-9D38-0E1EBCACC0E0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B566-89E0-464D-8325-19461555C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1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1156-8F12-4690-9D38-0E1EBCACC0E0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B566-89E0-464D-8325-19461555C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04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1156-8F12-4690-9D38-0E1EBCACC0E0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B566-89E0-464D-8325-19461555C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2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1156-8F12-4690-9D38-0E1EBCACC0E0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B566-89E0-464D-8325-19461555C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4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1156-8F12-4690-9D38-0E1EBCACC0E0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B566-89E0-464D-8325-19461555C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42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1156-8F12-4690-9D38-0E1EBCACC0E0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B566-89E0-464D-8325-19461555C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80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1156-8F12-4690-9D38-0E1EBCACC0E0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B566-89E0-464D-8325-19461555C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77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41156-8F12-4690-9D38-0E1EBCACC0E0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FB566-89E0-464D-8325-19461555C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05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608" y="485265"/>
            <a:ext cx="2053959" cy="148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72397" y="5413224"/>
            <a:ext cx="4392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err="1" smtClean="0">
                <a:solidFill>
                  <a:schemeClr val="bg2"/>
                </a:solidFill>
                <a:cs typeface="Arial" charset="0"/>
              </a:rPr>
              <a:t>CarCopy</a:t>
            </a:r>
            <a:r>
              <a:rPr lang="en-US" sz="2000" dirty="0" smtClean="0">
                <a:solidFill>
                  <a:schemeClr val="bg2"/>
                </a:solidFill>
                <a:cs typeface="Arial" charset="0"/>
              </a:rPr>
              <a:t> </a:t>
            </a:r>
            <a:r>
              <a:rPr lang="ru-RU" sz="2000" dirty="0" smtClean="0">
                <a:solidFill>
                  <a:schemeClr val="bg2"/>
                </a:solidFill>
                <a:cs typeface="Arial" charset="0"/>
              </a:rPr>
              <a:t>– Рекламируйте автомобили правильно</a:t>
            </a:r>
            <a:r>
              <a:rPr lang="en-US" sz="2000" dirty="0" smtClean="0">
                <a:solidFill>
                  <a:schemeClr val="bg2"/>
                </a:solidFill>
                <a:cs typeface="Arial" charset="0"/>
              </a:rPr>
              <a:t> </a:t>
            </a:r>
            <a:endParaRPr lang="en-US" sz="2000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7913" y="1745416"/>
            <a:ext cx="7034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ea typeface="Calibri"/>
                <a:cs typeface="Times New Roman"/>
              </a:rPr>
              <a:t>Возможности </a:t>
            </a:r>
            <a:r>
              <a:rPr lang="ru-RU" sz="4800" dirty="0">
                <a:solidFill>
                  <a:schemeClr val="bg1"/>
                </a:solidFill>
                <a:ea typeface="Calibri"/>
                <a:cs typeface="Times New Roman"/>
              </a:rPr>
              <a:t>для увеличения трафика покупателей в автосалон с сайтов </a:t>
            </a:r>
            <a:r>
              <a:rPr lang="ru-RU" sz="4800" dirty="0" err="1">
                <a:solidFill>
                  <a:schemeClr val="bg1"/>
                </a:solidFill>
                <a:ea typeface="Calibri"/>
                <a:cs typeface="Times New Roman"/>
              </a:rPr>
              <a:t>классифайдов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81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2800" y="330629"/>
            <a:ext cx="1178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Кейс 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6184"/>
            <a:ext cx="92202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4064" y="1153815"/>
            <a:ext cx="3540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Что применить и к чему?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78400" y="1615480"/>
            <a:ext cx="979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Auto.ru</a:t>
            </a:r>
            <a:r>
              <a:rPr lang="ru-RU" b="1" dirty="0" smtClean="0">
                <a:solidFill>
                  <a:schemeClr val="bg2"/>
                </a:solidFill>
              </a:rPr>
              <a:t>: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4576" y="5794341"/>
            <a:ext cx="907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212 шт.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8414" y="5797482"/>
            <a:ext cx="907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186 шт.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0786" y="5794341"/>
            <a:ext cx="79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15 шт.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6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7425" y="422600"/>
            <a:ext cx="5789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white"/>
                </a:solidFill>
              </a:rPr>
              <a:t>«Псевдо</a:t>
            </a:r>
            <a:r>
              <a:rPr lang="ru-RU" sz="2800" b="1" dirty="0">
                <a:solidFill>
                  <a:prstClr val="white"/>
                </a:solidFill>
              </a:rPr>
              <a:t>» бесплатные инструменты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2" y="1204264"/>
            <a:ext cx="3280719" cy="265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473" y="3970152"/>
            <a:ext cx="3873094" cy="25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1998" y="1745416"/>
            <a:ext cx="4205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Видео в объявлении: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+ 25% просмотров объявления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+ 9 – 20% открытий телефонов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552" y="4741007"/>
            <a:ext cx="3108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Видео на </a:t>
            </a:r>
            <a:r>
              <a:rPr lang="en-US" sz="2000" b="1" dirty="0" smtClean="0">
                <a:solidFill>
                  <a:schemeClr val="bg1"/>
                </a:solidFill>
              </a:rPr>
              <a:t>YouTube</a:t>
            </a:r>
            <a:r>
              <a:rPr lang="ru-RU" sz="2000" b="1" dirty="0" smtClean="0">
                <a:solidFill>
                  <a:schemeClr val="bg1"/>
                </a:solidFill>
              </a:rPr>
              <a:t>: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Индексация по тегам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Продвижение салона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Минус – нужно управлять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1618" y="407769"/>
            <a:ext cx="3960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Бесплатный инструмент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23" y="1264392"/>
            <a:ext cx="8022785" cy="491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68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8914" y="408624"/>
            <a:ext cx="1466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Выводы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6239" y="1204264"/>
            <a:ext cx="72153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Оценивать Эффективность и Результативность.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Анализ стоимости продажи, количества просмотро</a:t>
            </a:r>
            <a:r>
              <a:rPr 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</a:t>
            </a: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и т.д.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Анализ каждого сайта, способа размещения на нем и его возможности.</a:t>
            </a:r>
          </a:p>
        </p:txBody>
      </p:sp>
    </p:spTree>
    <p:extLst>
      <p:ext uri="{BB962C8B-B14F-4D97-AF65-F5344CB8AC3E}">
        <p14:creationId xmlns:p14="http://schemas.microsoft.com/office/powerpoint/2010/main" val="90465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8160" y="482728"/>
            <a:ext cx="360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Контакты: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831" y="2406824"/>
            <a:ext cx="2053959" cy="148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808" y="4161275"/>
            <a:ext cx="3427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www.CarCopy.ru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4909" y="2980806"/>
            <a:ext cx="2946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тел: </a:t>
            </a:r>
            <a:r>
              <a:rPr lang="en-US" sz="2000" b="1" dirty="0" smtClean="0">
                <a:solidFill>
                  <a:schemeClr val="bg1"/>
                </a:solidFill>
              </a:rPr>
              <a:t>(</a:t>
            </a:r>
            <a:r>
              <a:rPr lang="ru-RU" sz="2000" b="1" dirty="0">
                <a:solidFill>
                  <a:schemeClr val="bg1"/>
                </a:solidFill>
              </a:rPr>
              <a:t>812</a:t>
            </a:r>
            <a:r>
              <a:rPr lang="en-US" sz="2000" b="1" dirty="0" smtClean="0">
                <a:solidFill>
                  <a:schemeClr val="bg1"/>
                </a:solidFill>
              </a:rPr>
              <a:t>)</a:t>
            </a:r>
            <a:r>
              <a:rPr lang="ru-RU" sz="2000" b="1" dirty="0" smtClean="0">
                <a:solidFill>
                  <a:schemeClr val="bg1"/>
                </a:solidFill>
              </a:rPr>
              <a:t> 600 76 17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+7 </a:t>
            </a:r>
            <a:r>
              <a:rPr lang="ru-RU" sz="2000" b="1" dirty="0" smtClean="0">
                <a:solidFill>
                  <a:schemeClr val="bg1"/>
                </a:solidFill>
              </a:rPr>
              <a:t>965 098 38 84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4653" y="4021686"/>
            <a:ext cx="3066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E-mail: </a:t>
            </a:r>
            <a:r>
              <a:rPr lang="en-US" sz="2000" b="1" dirty="0" smtClean="0">
                <a:solidFill>
                  <a:schemeClr val="bg1"/>
                </a:solidFill>
              </a:rPr>
              <a:t>a.burenin@carcopy.ru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4909" y="1895301"/>
            <a:ext cx="2946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 уважением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Алексей Буренин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3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1678" y="1384648"/>
            <a:ext cx="4184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Автоматизировать процессы по работе с объявлениями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60496" y="2594370"/>
            <a:ext cx="4155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Сократить ваши издержки за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счет экономии времени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1678" y="3729640"/>
            <a:ext cx="451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Увеличить эффективность от размещения объявлений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12" y="2561725"/>
            <a:ext cx="2053959" cy="148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98625" y="542856"/>
            <a:ext cx="354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CarCopy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позволяет: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0496" y="4872072"/>
            <a:ext cx="4155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Повысить оборачиваемость склада автомобилей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2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3680" y="121960"/>
            <a:ext cx="7816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Где эффективно размещаться на сайтах </a:t>
            </a:r>
            <a:r>
              <a:rPr lang="ru-RU" sz="2800" b="1" dirty="0" err="1" smtClean="0">
                <a:solidFill>
                  <a:schemeClr val="bg1"/>
                </a:solidFill>
              </a:rPr>
              <a:t>классифайдах</a:t>
            </a:r>
            <a:r>
              <a:rPr lang="ru-RU" sz="2800" b="1" dirty="0" smtClean="0">
                <a:solidFill>
                  <a:schemeClr val="bg1"/>
                </a:solidFill>
              </a:rPr>
              <a:t>?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0" y="1361117"/>
            <a:ext cx="7576128" cy="487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70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5342" y="430715"/>
            <a:ext cx="6253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Обзор звонков с  сайтов </a:t>
            </a:r>
            <a:r>
              <a:rPr lang="ru-RU" sz="2800" b="1" dirty="0" err="1" smtClean="0">
                <a:solidFill>
                  <a:schemeClr val="bg1"/>
                </a:solidFill>
              </a:rPr>
              <a:t>классифайдов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875732"/>
              </p:ext>
            </p:extLst>
          </p:nvPr>
        </p:nvGraphicFramePr>
        <p:xfrm>
          <a:off x="968187" y="1384648"/>
          <a:ext cx="7207625" cy="4269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094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4256" y="302344"/>
            <a:ext cx="7275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Основные ошибки при размещени</a:t>
            </a:r>
            <a:r>
              <a:rPr lang="ru-RU" sz="2800" b="1" dirty="0">
                <a:solidFill>
                  <a:schemeClr val="bg1"/>
                </a:solidFill>
              </a:rPr>
              <a:t>и</a:t>
            </a:r>
            <a:r>
              <a:rPr lang="ru-RU" sz="2800" b="1" dirty="0" smtClean="0">
                <a:solidFill>
                  <a:schemeClr val="bg1"/>
                </a:solidFill>
              </a:rPr>
              <a:t> на автомобильных сайтах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Текст 13"/>
          <p:cNvSpPr>
            <a:spLocks noGrp="1"/>
          </p:cNvSpPr>
          <p:nvPr/>
        </p:nvSpPr>
        <p:spPr>
          <a:xfrm>
            <a:off x="606151" y="1625160"/>
            <a:ext cx="7931693" cy="3848192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kumimoji="0" lang="ru-RU" alt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Основываться </a:t>
            </a:r>
            <a:r>
              <a:rPr lang="ru-RU" altLang="ru-RU" sz="1700" b="1" noProof="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kumimoji="0" lang="ru-RU" alt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на «своем мнении»</a:t>
            </a:r>
            <a:r>
              <a:rPr kumimoji="0" lang="ru-RU" altLang="ru-RU" sz="17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 или </a:t>
            </a:r>
            <a:r>
              <a:rPr lang="ru-RU" altLang="ru-RU" sz="1700" b="1" dirty="0">
                <a:solidFill>
                  <a:schemeClr val="bg1"/>
                </a:solidFill>
                <a:latin typeface="Arial"/>
              </a:rPr>
              <a:t>на </a:t>
            </a:r>
            <a:r>
              <a:rPr lang="ru-RU" altLang="ru-RU" sz="1700" b="1" dirty="0" smtClean="0">
                <a:solidFill>
                  <a:schemeClr val="bg1"/>
                </a:solidFill>
                <a:latin typeface="Arial"/>
              </a:rPr>
              <a:t>мнении </a:t>
            </a:r>
            <a:r>
              <a:rPr lang="ru-RU" altLang="ru-RU" sz="1700" b="1" dirty="0">
                <a:solidFill>
                  <a:schemeClr val="bg1"/>
                </a:solidFill>
                <a:latin typeface="Arial"/>
              </a:rPr>
              <a:t>директора салона</a:t>
            </a:r>
            <a:endParaRPr kumimoji="0" lang="ru-RU" altLang="ru-RU" sz="1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Выбирать сайты по их </a:t>
            </a:r>
            <a:r>
              <a:rPr kumimoji="0" lang="ru-RU" alt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«известности».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Считать звонки, а не на эффективность рекламы.</a:t>
            </a:r>
            <a:endParaRPr kumimoji="0" lang="ru-RU" altLang="ru-RU" sz="1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Предоставлять ложную,</a:t>
            </a:r>
            <a:r>
              <a:rPr kumimoji="0" lang="ru-RU" altLang="ru-RU" sz="17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alt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не полную </a:t>
            </a:r>
            <a:r>
              <a:rPr kumimoji="0" lang="ru-RU" alt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информацию </a:t>
            </a:r>
            <a:r>
              <a:rPr kumimoji="0" lang="ru-RU" alt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об</a:t>
            </a:r>
            <a:r>
              <a:rPr kumimoji="0" lang="ru-RU" altLang="ru-RU" sz="17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 автомобилях</a:t>
            </a:r>
            <a:r>
              <a:rPr kumimoji="0" lang="ru-RU" alt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.</a:t>
            </a:r>
            <a:endParaRPr kumimoji="0" lang="ru-RU" altLang="ru-RU" sz="1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Не </a:t>
            </a:r>
            <a:r>
              <a:rPr kumimoji="0" lang="ru-RU" alt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использовать другие каналы продаж.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altLang="ru-RU" sz="1700" b="1" dirty="0" smtClean="0">
                <a:solidFill>
                  <a:schemeClr val="bg1"/>
                </a:solidFill>
                <a:latin typeface="Arial"/>
              </a:rPr>
              <a:t>Не учитывать конкуренцию автомобилей.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Не использовать специальные возможности сайтов.</a:t>
            </a:r>
            <a:endParaRPr kumimoji="0" lang="ru-RU" altLang="ru-RU" sz="1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835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536" y="290468"/>
            <a:ext cx="8117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Как  </a:t>
            </a:r>
            <a:r>
              <a:rPr lang="ru-RU" sz="2800" b="1" dirty="0" smtClean="0">
                <a:solidFill>
                  <a:schemeClr val="bg1"/>
                </a:solidFill>
              </a:rPr>
              <a:t>правильно </a:t>
            </a:r>
            <a:r>
              <a:rPr lang="ru-RU" sz="2800" b="1" dirty="0">
                <a:solidFill>
                  <a:schemeClr val="bg1"/>
                </a:solidFill>
              </a:rPr>
              <a:t>оценить </a:t>
            </a:r>
            <a:r>
              <a:rPr lang="ru-RU" sz="2800" b="1" dirty="0" smtClean="0">
                <a:solidFill>
                  <a:schemeClr val="bg1"/>
                </a:solidFill>
              </a:rPr>
              <a:t>размещение на автомобильных сайтах?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4397" y="1728293"/>
            <a:ext cx="2946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Эффективность </a:t>
            </a:r>
            <a:endParaRPr lang="ru-RU" sz="28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5848" y="4090408"/>
            <a:ext cx="3126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Результативность</a:t>
            </a:r>
            <a:endParaRPr lang="ru-RU" sz="28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659" y="2361996"/>
            <a:ext cx="5363747" cy="132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46400" y="4872072"/>
            <a:ext cx="4851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Количество проданных ТС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0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326" y="422600"/>
            <a:ext cx="7776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Что на самом деле дают автомобильные сайты?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&amp;Tcy;&amp;iecy;&amp;lcy;&amp;iecy;&amp;fcy;&amp;ocy;&amp;ncy; &amp;icy;&amp;kcy;&amp;ocy;&amp;ncy;&amp;kcy;&amp;icy;. . &amp;Scy;&amp;kcy;&amp;acy;&amp;chcy;&amp;acy;&amp;tcy;&amp;softcy; &amp;bcy;&amp;iecy;&amp;scy;&amp;pcy;&amp;lcy;&amp;acy;&amp;tcy;&amp;ncy;&amp;ocy; &amp;icy;&amp;kcy;&amp;ocy;&amp;ncy;&amp;kcy;&amp;icy; &amp;Tcy;&amp;iecy;&amp;lcy;&amp;iecy;&amp;fcy;&amp;ocy;&amp;n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24" y="1834321"/>
            <a:ext cx="1022176" cy="102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amp;Icy;&amp;kcy;&amp;ocy;&amp;ncy;&amp;kcy;&amp;acy; &amp;pcy;&amp;ocy;&amp;chcy;&amp;tcy;&amp;acy;, &amp;pcy;&amp;icy;&amp;scy;&amp;softcy;&amp;mcy;&amp;ocy;, &amp;kcy;&amp;ocy;&amp;ncy;&amp;vcy;&amp;iecy;&amp;rcy;&amp;tcy;, mail, &amp;rcy;&amp;acy;&amp;zcy;&amp;mcy;&amp;iecy;&amp;rcy; 128x128 id38438 iconbird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888" y="2958902"/>
            <a:ext cx="962047" cy="96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3D &amp;lcy;&amp;icy;&amp;tscy;&amp;acy; &amp;scy; &amp;vcy;&amp;ocy;&amp;scy;&amp;kcy;&amp;lcy;&amp;icy;&amp;tscy;&amp;acy;&amp;tcy;&amp;iecy;&amp;lcy;&amp;softcy;&amp;ncy;&amp;ycy;&amp;mcy; &amp;zcy;&amp;ncy;&amp;acy;&amp;kcy;&amp;ocy;&amp;mcy; - &amp;Scy;&amp;tcy;&amp;ocy;&amp;kcy;&amp;ocy;&amp;vcy;&amp;ocy;&amp;iecy; &amp;fcy;&amp;ocy;&amp;tcy;&amp;ocy; AlexanderMas #86392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72" y="4250072"/>
            <a:ext cx="1109881" cy="135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9793" y="1992546"/>
            <a:ext cx="4789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Классифайд</a:t>
            </a:r>
            <a:r>
              <a:rPr lang="ru-RU" sz="2800" b="1" dirty="0" smtClean="0">
                <a:solidFill>
                  <a:schemeClr val="bg1"/>
                </a:solidFill>
              </a:rPr>
              <a:t> – Звонки в салон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49793" y="3167389"/>
            <a:ext cx="482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Классифайд</a:t>
            </a:r>
            <a:r>
              <a:rPr lang="ru-RU" sz="2800" b="1" dirty="0" smtClean="0">
                <a:solidFill>
                  <a:schemeClr val="bg1"/>
                </a:solidFill>
              </a:rPr>
              <a:t> – Визиты в салон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9793" y="4451429"/>
            <a:ext cx="46732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Классифайд</a:t>
            </a:r>
            <a:r>
              <a:rPr lang="ru-RU" sz="2800" b="1" dirty="0" smtClean="0">
                <a:solidFill>
                  <a:schemeClr val="bg1"/>
                </a:solidFill>
              </a:rPr>
              <a:t> – Узнаваемость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салона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42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3510" y="520048"/>
            <a:ext cx="629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Как увеличить  отдачу от размещения?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616" y="2046056"/>
            <a:ext cx="78767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Платные возможности самих автомобильных сайтов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«Псевдо» бесплатные инструменты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3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7205" y="422600"/>
            <a:ext cx="3822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Платные  возможности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60" y="1144136"/>
            <a:ext cx="5099850" cy="22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582" y="3729640"/>
            <a:ext cx="5097128" cy="254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040" y="1842424"/>
            <a:ext cx="269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Увеличивают просмотры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254" y="3219460"/>
            <a:ext cx="2251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Увеличивают отклик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покупателей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476786" y="4872072"/>
            <a:ext cx="2604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Стоят денег, работают по-разному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9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295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Alexey</dc:creator>
  <cp:lastModifiedBy>Alexey</cp:lastModifiedBy>
  <cp:revision>28</cp:revision>
  <dcterms:created xsi:type="dcterms:W3CDTF">2015-11-18T06:36:56Z</dcterms:created>
  <dcterms:modified xsi:type="dcterms:W3CDTF">2016-03-03T08:44:31Z</dcterms:modified>
</cp:coreProperties>
</file>