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5240000"/>
  <p:notesSz cx="6858000" cy="9144000"/>
  <p:defaultTextStyle>
    <a:defPPr>
      <a:defRPr lang="ru-RU"/>
    </a:defPPr>
    <a:lvl1pPr algn="l" defTabSz="915988" rtl="0" fontAlgn="base">
      <a:spcBef>
        <a:spcPct val="0"/>
      </a:spcBef>
      <a:spcAft>
        <a:spcPct val="0"/>
      </a:spcAft>
      <a:defRPr sz="54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1pPr>
    <a:lvl2pPr indent="228600" algn="l" defTabSz="915988" rtl="0" fontAlgn="base">
      <a:spcBef>
        <a:spcPct val="0"/>
      </a:spcBef>
      <a:spcAft>
        <a:spcPct val="0"/>
      </a:spcAft>
      <a:defRPr sz="54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2pPr>
    <a:lvl3pPr indent="457200" algn="l" defTabSz="915988" rtl="0" fontAlgn="base">
      <a:spcBef>
        <a:spcPct val="0"/>
      </a:spcBef>
      <a:spcAft>
        <a:spcPct val="0"/>
      </a:spcAft>
      <a:defRPr sz="54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3pPr>
    <a:lvl4pPr indent="685800" algn="l" defTabSz="915988" rtl="0" fontAlgn="base">
      <a:spcBef>
        <a:spcPct val="0"/>
      </a:spcBef>
      <a:spcAft>
        <a:spcPct val="0"/>
      </a:spcAft>
      <a:defRPr sz="54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4pPr>
    <a:lvl5pPr indent="914400" algn="l" defTabSz="915988" rtl="0" fontAlgn="base">
      <a:spcBef>
        <a:spcPct val="0"/>
      </a:spcBef>
      <a:spcAft>
        <a:spcPct val="0"/>
      </a:spcAft>
      <a:defRPr sz="54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5pPr>
    <a:lvl6pPr marL="2286000" algn="l" defTabSz="914400" rtl="0" eaLnBrk="1" latinLnBrk="0" hangingPunct="1">
      <a:defRPr sz="54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6pPr>
    <a:lvl7pPr marL="2743200" algn="l" defTabSz="914400" rtl="0" eaLnBrk="1" latinLnBrk="0" hangingPunct="1">
      <a:defRPr sz="54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7pPr>
    <a:lvl8pPr marL="3200400" algn="l" defTabSz="914400" rtl="0" eaLnBrk="1" latinLnBrk="0" hangingPunct="1">
      <a:defRPr sz="54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8pPr>
    <a:lvl9pPr marL="3657600" algn="l" defTabSz="914400" rtl="0" eaLnBrk="1" latinLnBrk="0" hangingPunct="1">
      <a:defRPr sz="54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-792" y="-96"/>
      </p:cViewPr>
      <p:guideLst>
        <p:guide orient="horz" pos="480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46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6147" name="Shape 47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3043766"/>
            <a:ext cx="20828000" cy="46482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835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4500">
                <a:solidFill>
                  <a:srgbClr val="6E99B5"/>
                </a:solidFill>
              </a:defRPr>
            </a:lvl1pPr>
            <a:lvl2pPr marL="0" indent="228600">
              <a:lnSpc>
                <a:spcPct val="90000"/>
              </a:lnSpc>
              <a:spcBef>
                <a:spcPts val="0"/>
              </a:spcBef>
              <a:buSzTx/>
              <a:buNone/>
              <a:defRPr sz="4500">
                <a:solidFill>
                  <a:srgbClr val="6E99B5"/>
                </a:solidFill>
              </a:defRPr>
            </a:lvl2pPr>
            <a:lvl3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sz="4500">
                <a:solidFill>
                  <a:srgbClr val="6E99B5"/>
                </a:solidFill>
              </a:defRPr>
            </a:lvl3pPr>
            <a:lvl4pPr marL="0" indent="685800">
              <a:lnSpc>
                <a:spcPct val="90000"/>
              </a:lnSpc>
              <a:spcBef>
                <a:spcPts val="0"/>
              </a:spcBef>
              <a:buSzTx/>
              <a:buNone/>
              <a:defRPr sz="4500">
                <a:solidFill>
                  <a:srgbClr val="6E99B5"/>
                </a:solidFill>
              </a:defRPr>
            </a:lvl4pPr>
            <a:lvl5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sz="4500">
                <a:solidFill>
                  <a:srgbClr val="6E99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AF71C-8416-43AD-B5B7-DBA0D39108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nkoffInsurance_general_logo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825" y="508000"/>
            <a:ext cx="2751138" cy="849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392766" y="2834326"/>
            <a:ext cx="21598468" cy="12933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90000"/>
              </a:lnSpc>
              <a:defRPr sz="7900">
                <a:solidFill>
                  <a:srgbClr val="6E99B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3"/>
          </p:nvPr>
        </p:nvSpPr>
        <p:spPr>
          <a:xfrm>
            <a:off x="1392766" y="5309835"/>
            <a:ext cx="21598468" cy="915054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2200"/>
              </a:spcBef>
              <a:buSzTx/>
              <a:buNone/>
            </a:lvl1pPr>
          </a:lstStyle>
          <a:p>
            <a:r>
              <a:t>Title Text</a:t>
            </a:r>
          </a:p>
        </p:txBody>
      </p:sp>
      <p:sp>
        <p:nvSpPr>
          <p:cNvPr id="5" name="Shape 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521A4CE-B351-4F49-A625-E0BED316A1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color">
    <p:bg>
      <p:bgPr>
        <a:solidFill>
          <a:srgbClr val="6E9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825" y="508000"/>
            <a:ext cx="2752725" cy="849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392766" y="2834326"/>
            <a:ext cx="21598468" cy="12933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79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3"/>
          </p:nvPr>
        </p:nvSpPr>
        <p:spPr>
          <a:xfrm>
            <a:off x="1392766" y="5309835"/>
            <a:ext cx="21598468" cy="915054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2200"/>
              </a:spcBef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Shape 3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7449AD7-F903-49A2-9B43-9FFB4ECCD0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2D06C-10C1-48B8-A1ED-8DB808E59A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1689100" y="1714500"/>
            <a:ext cx="21005800" cy="2286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Helvetica" pitchFamily="34" charset="0"/>
              </a:rPr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1689100" y="4000500"/>
            <a:ext cx="21005800" cy="9207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Helvetica" pitchFamily="34" charset="0"/>
              </a:rPr>
              <a:t>Body Level One</a:t>
            </a:r>
          </a:p>
          <a:p>
            <a:pPr lvl="1"/>
            <a:r>
              <a:rPr lang="ru-RU" smtClean="0">
                <a:sym typeface="Helvetica" pitchFamily="34" charset="0"/>
              </a:rPr>
              <a:t>Body Level Two</a:t>
            </a:r>
          </a:p>
          <a:p>
            <a:pPr lvl="2"/>
            <a:r>
              <a:rPr lang="ru-RU" smtClean="0">
                <a:sym typeface="Helvetica" pitchFamily="34" charset="0"/>
              </a:rPr>
              <a:t>Body Level Three</a:t>
            </a:r>
          </a:p>
          <a:p>
            <a:pPr lvl="3"/>
            <a:r>
              <a:rPr lang="ru-RU" smtClean="0">
                <a:sym typeface="Helvetica" pitchFamily="34" charset="0"/>
              </a:rPr>
              <a:t>Body Level Four</a:t>
            </a:r>
          </a:p>
          <a:p>
            <a:pPr lvl="4"/>
            <a:r>
              <a:rPr lang="ru-RU" smtClean="0">
                <a:sym typeface="Helvetica" pitchFamily="34" charset="0"/>
              </a:rPr>
              <a:t>Body Level Five</a:t>
            </a:r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11944350" y="13843000"/>
            <a:ext cx="482600" cy="4953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  <a:spAutoFit/>
          </a:bodyPr>
          <a:lstStyle>
            <a:lvl1pPr algn="ctr" hangingPunct="0">
              <a:defRPr sz="2600"/>
            </a:lvl1pPr>
          </a:lstStyle>
          <a:p>
            <a:fld id="{5280EC95-9F68-4C06-A447-F134D4D1E25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1" r:id="rId4"/>
  </p:sldLayoutIdLst>
  <p:transition spd="med"/>
  <p:txStyles>
    <p:titleStyle>
      <a:lvl1pPr algn="ctr" defTabSz="915988" rtl="0" eaLnBrk="0" fontAlgn="base" hangingPunct="0">
        <a:spcBef>
          <a:spcPct val="0"/>
        </a:spcBef>
        <a:spcAft>
          <a:spcPct val="0"/>
        </a:spcAft>
        <a:defRPr sz="100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1pPr>
      <a:lvl2pPr algn="ctr" defTabSz="915988" rtl="0" eaLnBrk="0" fontAlgn="base" hangingPunct="0">
        <a:spcBef>
          <a:spcPct val="0"/>
        </a:spcBef>
        <a:spcAft>
          <a:spcPct val="0"/>
        </a:spcAft>
        <a:defRPr sz="100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2pPr>
      <a:lvl3pPr algn="ctr" defTabSz="915988" rtl="0" eaLnBrk="0" fontAlgn="base" hangingPunct="0">
        <a:spcBef>
          <a:spcPct val="0"/>
        </a:spcBef>
        <a:spcAft>
          <a:spcPct val="0"/>
        </a:spcAft>
        <a:defRPr sz="100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3pPr>
      <a:lvl4pPr algn="ctr" defTabSz="915988" rtl="0" eaLnBrk="0" fontAlgn="base" hangingPunct="0">
        <a:spcBef>
          <a:spcPct val="0"/>
        </a:spcBef>
        <a:spcAft>
          <a:spcPct val="0"/>
        </a:spcAft>
        <a:defRPr sz="100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4pPr>
      <a:lvl5pPr algn="ctr" defTabSz="915988" rtl="0" eaLnBrk="0" fontAlgn="base" hangingPunct="0">
        <a:spcBef>
          <a:spcPct val="0"/>
        </a:spcBef>
        <a:spcAft>
          <a:spcPct val="0"/>
        </a:spcAft>
        <a:defRPr sz="100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5pPr>
      <a:lvl6pPr marL="0" marR="0" indent="1143000" algn="ctr" defTabSz="9172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ctr" defTabSz="9172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ctr" defTabSz="9172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ctr" defTabSz="9172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61950" indent="-361950" algn="l" defTabSz="915988" rtl="0" eaLnBrk="0" fontAlgn="base" hangingPunct="0">
        <a:lnSpc>
          <a:spcPct val="120000"/>
        </a:lnSpc>
        <a:spcBef>
          <a:spcPts val="5700"/>
        </a:spcBef>
        <a:spcAft>
          <a:spcPct val="0"/>
        </a:spcAft>
        <a:buSzPct val="75000"/>
        <a:buChar char="-"/>
        <a:defRPr sz="3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1pPr>
      <a:lvl2pPr marL="1025525" indent="-390525" algn="l" defTabSz="915988" rtl="0" eaLnBrk="0" fontAlgn="base" hangingPunct="0">
        <a:lnSpc>
          <a:spcPct val="120000"/>
        </a:lnSpc>
        <a:spcBef>
          <a:spcPts val="5700"/>
        </a:spcBef>
        <a:spcAft>
          <a:spcPct val="0"/>
        </a:spcAft>
        <a:buSzPct val="7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2pPr>
      <a:lvl3pPr marL="1660525" indent="-390525" algn="l" defTabSz="915988" rtl="0" eaLnBrk="0" fontAlgn="base" hangingPunct="0">
        <a:lnSpc>
          <a:spcPct val="120000"/>
        </a:lnSpc>
        <a:spcBef>
          <a:spcPts val="5700"/>
        </a:spcBef>
        <a:spcAft>
          <a:spcPct val="0"/>
        </a:spcAft>
        <a:buSzPct val="7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3pPr>
      <a:lvl4pPr marL="2295525" indent="-390525" algn="l" defTabSz="915988" rtl="0" eaLnBrk="0" fontAlgn="base" hangingPunct="0">
        <a:lnSpc>
          <a:spcPct val="120000"/>
        </a:lnSpc>
        <a:spcBef>
          <a:spcPts val="5700"/>
        </a:spcBef>
        <a:spcAft>
          <a:spcPct val="0"/>
        </a:spcAft>
        <a:buSzPct val="7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4pPr>
      <a:lvl5pPr marL="2930525" indent="-390525" algn="l" defTabSz="915988" rtl="0" eaLnBrk="0" fontAlgn="base" hangingPunct="0">
        <a:lnSpc>
          <a:spcPct val="120000"/>
        </a:lnSpc>
        <a:spcBef>
          <a:spcPts val="5700"/>
        </a:spcBef>
        <a:spcAft>
          <a:spcPct val="0"/>
        </a:spcAft>
        <a:buSzPct val="7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" pitchFamily="34" charset="0"/>
        </a:defRPr>
      </a:lvl5pPr>
      <a:lvl6pPr marL="3565769" marR="0" indent="-390769" algn="l" defTabSz="917222" latinLnBrk="0">
        <a:lnSpc>
          <a:spcPct val="120000"/>
        </a:lnSpc>
        <a:spcBef>
          <a:spcPts val="57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4200769" marR="0" indent="-390769" algn="l" defTabSz="917222" latinLnBrk="0">
        <a:lnSpc>
          <a:spcPct val="120000"/>
        </a:lnSpc>
        <a:spcBef>
          <a:spcPts val="57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4835769" marR="0" indent="-390769" algn="l" defTabSz="917222" latinLnBrk="0">
        <a:lnSpc>
          <a:spcPct val="120000"/>
        </a:lnSpc>
        <a:spcBef>
          <a:spcPts val="57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5470769" marR="0" indent="-390769" algn="l" defTabSz="917222" latinLnBrk="0">
        <a:lnSpc>
          <a:spcPct val="120000"/>
        </a:lnSpc>
        <a:spcBef>
          <a:spcPts val="57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9172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9172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9172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9172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9172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9172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9172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9172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9172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v.yurko@tinkoffinsurance.ru?subject=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asted-imag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26987500" cy="1524317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7170" name="Shape 50"/>
          <p:cNvSpPr>
            <a:spLocks noGrp="1"/>
          </p:cNvSpPr>
          <p:nvPr>
            <p:ph type="subTitle" sz="half" idx="1"/>
          </p:nvPr>
        </p:nvSpPr>
        <p:spPr>
          <a:xfrm>
            <a:off x="2787650" y="6462713"/>
            <a:ext cx="21596350" cy="42973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sz="12000" smtClean="0">
                <a:solidFill>
                  <a:schemeClr val="bg1"/>
                </a:solidFill>
                <a:latin typeface="PF Highway Sans Pro Light"/>
              </a:rPr>
              <a:t>Телематика – будущее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sz="12000" smtClean="0">
                <a:solidFill>
                  <a:schemeClr val="bg1"/>
                </a:solidFill>
                <a:latin typeface="PF Highway Sans Pro Light"/>
              </a:rPr>
              <a:t>«Умного страхования»</a:t>
            </a:r>
          </a:p>
        </p:txBody>
      </p:sp>
      <p:pic>
        <p:nvPicPr>
          <p:cNvPr id="7171" name="TinkoffInsurance_general_logo_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01375" y="2020888"/>
            <a:ext cx="2381250" cy="19018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TinkoffInsurance_general_logo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825" y="508000"/>
            <a:ext cx="2751138" cy="849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6386" name="pasted-im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2238" y="2933700"/>
            <a:ext cx="21599525" cy="101536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119"/>
          <p:cNvSpPr>
            <a:spLocks noGrp="1"/>
          </p:cNvSpPr>
          <p:nvPr>
            <p:ph type="title"/>
          </p:nvPr>
        </p:nvSpPr>
        <p:spPr>
          <a:xfrm>
            <a:off x="1392238" y="2322513"/>
            <a:ext cx="21599525" cy="2022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8000" smtClean="0">
                <a:latin typeface="PF Highway Sans Pro Medium"/>
              </a:rPr>
              <a:t>Оплата и Доставка на стороне Партнера</a:t>
            </a:r>
          </a:p>
        </p:txBody>
      </p:sp>
      <p:pic>
        <p:nvPicPr>
          <p:cNvPr id="17410" name="TinkoffInsurance_general_logo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825" y="508000"/>
            <a:ext cx="2751138" cy="849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7411" name="Shape 121"/>
          <p:cNvSpPr>
            <a:spLocks noChangeShapeType="1"/>
          </p:cNvSpPr>
          <p:nvPr/>
        </p:nvSpPr>
        <p:spPr bwMode="auto">
          <a:xfrm>
            <a:off x="1397000" y="10107613"/>
            <a:ext cx="21590000" cy="0"/>
          </a:xfrm>
          <a:prstGeom prst="line">
            <a:avLst/>
          </a:prstGeom>
          <a:noFill/>
          <a:ln w="12700">
            <a:solidFill>
              <a:srgbClr val="FFDC2C"/>
            </a:solidFill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ru-RU"/>
          </a:p>
        </p:txBody>
      </p:sp>
      <p:sp>
        <p:nvSpPr>
          <p:cNvPr id="17412" name="Shape 122"/>
          <p:cNvSpPr>
            <a:spLocks noChangeArrowheads="1"/>
          </p:cNvSpPr>
          <p:nvPr/>
        </p:nvSpPr>
        <p:spPr bwMode="auto">
          <a:xfrm>
            <a:off x="1392238" y="10795000"/>
            <a:ext cx="21599525" cy="9509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90000"/>
              </a:lnSpc>
            </a:pPr>
            <a:r>
              <a:rPr lang="ru-RU" sz="4500">
                <a:solidFill>
                  <a:srgbClr val="6E99B5"/>
                </a:solidFill>
                <a:latin typeface="PF Highway Sans Pro Extra Thin"/>
                <a:cs typeface="Helvetica" pitchFamily="34" charset="0"/>
                <a:sym typeface="Helvetica" pitchFamily="34" charset="0"/>
              </a:rPr>
              <a:t>Оформление полиса в офисе Партнера:</a:t>
            </a:r>
          </a:p>
        </p:txBody>
      </p:sp>
      <p:sp>
        <p:nvSpPr>
          <p:cNvPr id="123" name="Shape 123"/>
          <p:cNvSpPr/>
          <p:nvPr/>
        </p:nvSpPr>
        <p:spPr>
          <a:xfrm>
            <a:off x="1392766" y="11983574"/>
            <a:ext cx="22330504" cy="1777581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numCol="4" spcCol="1116525"/>
          <a:lstStyle/>
          <a:p>
            <a:pPr marL="427403" indent="-427403" defTabSz="917222" fontAlgn="auto" hangingPunct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FFDC2C"/>
              </a:buClr>
              <a:buSzPct val="100000"/>
              <a:buFontTx/>
              <a:buAutoNum type="arabicPeriod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Клиент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.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Обращение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клиента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/>
            </a:r>
            <a:b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</a:b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за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расчетом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стоимости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полиса</a:t>
            </a:r>
            <a:endParaRPr sz="25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  <a:p>
            <a:pPr marL="427403" indent="-427403" defTabSz="917222" fontAlgn="auto" hangingPunct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FFDC2C"/>
              </a:buClr>
              <a:buSzPct val="100000"/>
              <a:buFontTx/>
              <a:buAutoNum type="arabicPeriod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Партнер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.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Расчет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в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системе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B2B</a:t>
            </a:r>
          </a:p>
          <a:p>
            <a:pPr marL="427403" indent="-427403" defTabSz="917222" fontAlgn="auto" hangingPunct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FFDC2C"/>
              </a:buClr>
              <a:buSzPct val="100000"/>
              <a:buFontTx/>
              <a:buAutoNum type="arabicPeriod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Клиент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.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Проверка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/>
            </a:r>
            <a:b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</a:b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проекта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полиса</a:t>
            </a:r>
            <a:endParaRPr sz="25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  <a:p>
            <a:pPr marL="427403" indent="-427403" defTabSz="917222" fontAlgn="auto" hangingPunct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FFDC2C"/>
              </a:buClr>
              <a:buSzPct val="100000"/>
              <a:buFontTx/>
              <a:buAutoNum type="arabicPeriod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Клиент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.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Оплата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полиса</a:t>
            </a:r>
            <a:endParaRPr sz="25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  <a:p>
            <a:pPr marL="427403" indent="-427403" defTabSz="917222" fontAlgn="auto" hangingPunct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FFDC2C"/>
              </a:buClr>
              <a:buSzPct val="100000"/>
              <a:buFontTx/>
              <a:buAutoNum type="arabicPeriod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Партнер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.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Печать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полиса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/>
            </a:r>
            <a:b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</a:br>
            <a:endParaRPr sz="25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  <a:p>
            <a:pPr marL="427403" indent="-427403" defTabSz="917222" fontAlgn="auto" hangingPunct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FFDC2C"/>
              </a:buClr>
              <a:buSzPct val="100000"/>
              <a:buFontTx/>
              <a:buAutoNum type="arabicPeriod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Клиент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.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Подпись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документов</a:t>
            </a:r>
            <a:endParaRPr sz="25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  <a:p>
            <a:pPr marL="427403" indent="-427403" defTabSz="917222" fontAlgn="auto" hangingPunct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FFDC2C"/>
              </a:buClr>
              <a:buSzPct val="100000"/>
              <a:buFontTx/>
              <a:buAutoNum type="arabicPeriod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Партнер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.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Установка</a:t>
            </a:r>
            <a:r>
              <a:rPr lang="ru-RU"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br>
              <a:rPr lang="ru-RU"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</a:br>
            <a:r>
              <a:rPr lang="ru-RU"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оборудования</a:t>
            </a:r>
            <a:endParaRPr sz="25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</p:txBody>
      </p:sp>
      <p:pic>
        <p:nvPicPr>
          <p:cNvPr id="17414" name="pasted-im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2238" y="4802188"/>
            <a:ext cx="16206787" cy="3584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26"/>
          <p:cNvSpPr>
            <a:spLocks noGrp="1"/>
          </p:cNvSpPr>
          <p:nvPr>
            <p:ph type="title"/>
          </p:nvPr>
        </p:nvSpPr>
        <p:spPr>
          <a:xfrm>
            <a:off x="1392238" y="2322513"/>
            <a:ext cx="21599525" cy="2022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8000" smtClean="0">
                <a:latin typeface="PF Highway Sans Pro Medium"/>
              </a:rPr>
              <a:t>Доставка на стороне Тинькофф</a:t>
            </a:r>
          </a:p>
        </p:txBody>
      </p:sp>
      <p:pic>
        <p:nvPicPr>
          <p:cNvPr id="18434" name="TinkoffInsurance_general_logo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825" y="508000"/>
            <a:ext cx="2751138" cy="849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8435" name="Shape 128"/>
          <p:cNvSpPr>
            <a:spLocks noChangeShapeType="1"/>
          </p:cNvSpPr>
          <p:nvPr/>
        </p:nvSpPr>
        <p:spPr bwMode="auto">
          <a:xfrm>
            <a:off x="1397000" y="10107613"/>
            <a:ext cx="21590000" cy="0"/>
          </a:xfrm>
          <a:prstGeom prst="line">
            <a:avLst/>
          </a:prstGeom>
          <a:noFill/>
          <a:ln w="12700">
            <a:solidFill>
              <a:srgbClr val="FFDC2C"/>
            </a:solidFill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ru-RU"/>
          </a:p>
        </p:txBody>
      </p:sp>
      <p:sp>
        <p:nvSpPr>
          <p:cNvPr id="18436" name="Shape 129"/>
          <p:cNvSpPr>
            <a:spLocks noChangeArrowheads="1"/>
          </p:cNvSpPr>
          <p:nvPr/>
        </p:nvSpPr>
        <p:spPr bwMode="auto">
          <a:xfrm>
            <a:off x="1392238" y="10795000"/>
            <a:ext cx="21599525" cy="9509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90000"/>
              </a:lnSpc>
            </a:pPr>
            <a:r>
              <a:rPr lang="ru-RU" sz="4500">
                <a:solidFill>
                  <a:srgbClr val="6E99B5"/>
                </a:solidFill>
                <a:latin typeface="PF Highway Sans Pro Extra Thin"/>
                <a:cs typeface="Helvetica" pitchFamily="34" charset="0"/>
                <a:sym typeface="Helvetica" pitchFamily="34" charset="0"/>
              </a:rPr>
              <a:t>Оформление полиса в офисе Партнера:</a:t>
            </a:r>
          </a:p>
        </p:txBody>
      </p:sp>
      <p:sp>
        <p:nvSpPr>
          <p:cNvPr id="130" name="Shape 130"/>
          <p:cNvSpPr/>
          <p:nvPr/>
        </p:nvSpPr>
        <p:spPr>
          <a:xfrm>
            <a:off x="1392766" y="11983574"/>
            <a:ext cx="22330504" cy="1777581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numCol="4" spcCol="1116525"/>
          <a:lstStyle/>
          <a:p>
            <a:pPr marL="427403" indent="-427403" defTabSz="917222" fontAlgn="auto" hangingPunct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FFDC2C"/>
              </a:buClr>
              <a:buSzPct val="100000"/>
              <a:buFontTx/>
              <a:buAutoNum type="arabicPeriod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Клиент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. 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Обращение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клиента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/>
            </a:r>
            <a:b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</a:b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за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расчетом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стоимости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полиса</a:t>
            </a:r>
            <a:endParaRPr sz="25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  <a:p>
            <a:pPr marL="427403" indent="-427403" defTabSz="917222" fontAlgn="auto" hangingPunct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FFDC2C"/>
              </a:buClr>
              <a:buSzPct val="100000"/>
              <a:buFontTx/>
              <a:buAutoNum type="arabicPeriod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Партнер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.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Расчет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в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системе</a:t>
            </a:r>
            <a:endParaRPr sz="25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  <a:p>
            <a:pPr marL="427403" indent="-427403" defTabSz="917222" fontAlgn="auto" hangingPunct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FFDC2C"/>
              </a:buClr>
              <a:buSzPct val="100000"/>
              <a:buFontTx/>
              <a:buAutoNum type="arabicPeriod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Клиент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.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Проверка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/>
            </a:r>
            <a:b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</a:b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проекта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полиса</a:t>
            </a:r>
            <a:endParaRPr sz="25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  <a:p>
            <a:pPr marL="427403" indent="-427403" defTabSz="917222" fontAlgn="auto" hangingPunct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FFDC2C"/>
              </a:buClr>
              <a:buSzPct val="100000"/>
              <a:buFontTx/>
              <a:buAutoNum type="arabicPeriod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Клиент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.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Оплата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полиса</a:t>
            </a:r>
            <a:endParaRPr sz="25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  <a:p>
            <a:pPr marL="427403" indent="-427403" defTabSz="917222" fontAlgn="auto" hangingPunct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FFDC2C"/>
              </a:buClr>
              <a:buSzPct val="100000"/>
              <a:buFontTx/>
              <a:buAutoNum type="arabicPeriod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ТС.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Печать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и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доставка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/>
            </a:r>
            <a:b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</a:br>
            <a:endParaRPr sz="25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  <a:p>
            <a:pPr marL="427403" indent="-427403" defTabSz="917222" fontAlgn="auto" hangingPunct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FFDC2C"/>
              </a:buClr>
              <a:buSzPct val="100000"/>
              <a:buFontTx/>
              <a:buAutoNum type="arabicPeriod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Клиент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.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Подпись</a:t>
            </a: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5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документов</a:t>
            </a:r>
            <a:endParaRPr sz="25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  <a:p>
            <a:pPr marL="427403" indent="-427403" defTabSz="917222" fontAlgn="auto" hangingPunct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FFDC2C"/>
              </a:buClr>
              <a:buSzPct val="100000"/>
              <a:buFontTx/>
              <a:buAutoNum type="arabicPeriod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ТС. </a:t>
            </a:r>
            <a:r>
              <a:rPr lang="ru-RU"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Установка </a:t>
            </a:r>
            <a:br>
              <a:rPr lang="ru-RU"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</a:br>
            <a:r>
              <a:rPr lang="ru-RU" sz="25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оборудования</a:t>
            </a:r>
            <a:endParaRPr sz="25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</p:txBody>
      </p:sp>
      <p:pic>
        <p:nvPicPr>
          <p:cNvPr id="18438" name="pasted-im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2238" y="4695825"/>
            <a:ext cx="16195675" cy="48529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33"/>
          <p:cNvSpPr>
            <a:spLocks noGrp="1"/>
          </p:cNvSpPr>
          <p:nvPr>
            <p:ph type="title"/>
          </p:nvPr>
        </p:nvSpPr>
        <p:spPr>
          <a:xfrm>
            <a:off x="1392238" y="2322513"/>
            <a:ext cx="21599525" cy="2022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8000" smtClean="0">
                <a:latin typeface="PF Highway Sans Pro Medium"/>
              </a:rPr>
              <a:t>Автопролонгация полиса</a:t>
            </a:r>
          </a:p>
        </p:txBody>
      </p:sp>
      <p:pic>
        <p:nvPicPr>
          <p:cNvPr id="19458" name="TinkoffInsurance_general_logo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825" y="508000"/>
            <a:ext cx="2751138" cy="849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9459" name="pasted-im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100" y="4837113"/>
            <a:ext cx="12115800" cy="81105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98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37"/>
          <p:cNvSpPr>
            <a:spLocks noGrp="1"/>
          </p:cNvSpPr>
          <p:nvPr>
            <p:ph type="title"/>
          </p:nvPr>
        </p:nvSpPr>
        <p:spPr>
          <a:xfrm>
            <a:off x="1392238" y="2833688"/>
            <a:ext cx="21599525" cy="1293812"/>
          </a:xfrm>
        </p:spPr>
        <p:txBody>
          <a:bodyPr/>
          <a:lstStyle/>
          <a:p>
            <a:pPr eaLnBrk="1" hangingPunct="1"/>
            <a:r>
              <a:rPr lang="ru-RU" sz="8000" smtClean="0">
                <a:latin typeface="PF Highway Sans Pro Medium"/>
              </a:rPr>
              <a:t>Наши преимущества</a:t>
            </a:r>
          </a:p>
        </p:txBody>
      </p:sp>
      <p:pic>
        <p:nvPicPr>
          <p:cNvPr id="20483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825" y="508000"/>
            <a:ext cx="2752725" cy="849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39" name="Shape 139"/>
          <p:cNvSpPr/>
          <p:nvPr/>
        </p:nvSpPr>
        <p:spPr>
          <a:xfrm>
            <a:off x="1369783" y="7492810"/>
            <a:ext cx="21598467" cy="168741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numCol="3" spcCol="1079923"/>
          <a:lstStyle/>
          <a:p>
            <a:pPr defTabSz="917222" fontAlgn="auto" hangingPunct="0">
              <a:spcBef>
                <a:spcPts val="2200"/>
              </a:spcBef>
              <a:spcAft>
                <a:spcPts val="0"/>
              </a:spcAft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500" kern="0">
                <a:solidFill>
                  <a:srgbClr val="FFFFFF"/>
                </a:solidFill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Инновации</a:t>
            </a:r>
          </a:p>
          <a:p>
            <a:pPr defTabSz="917222" fontAlgn="auto" hangingPunct="0">
              <a:spcBef>
                <a:spcPts val="2200"/>
              </a:spcBef>
              <a:spcAft>
                <a:spcPts val="0"/>
              </a:spcAft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4500" kern="0">
              <a:solidFill>
                <a:srgbClr val="FFFFFF"/>
              </a:solidFill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  <a:p>
            <a:pPr defTabSz="917222" fontAlgn="auto" hangingPunct="0">
              <a:spcBef>
                <a:spcPts val="1600"/>
              </a:spcBef>
              <a:spcAft>
                <a:spcPts val="0"/>
              </a:spcAft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500" kern="0">
                <a:solidFill>
                  <a:srgbClr val="FFFFFF"/>
                </a:solidFill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Оперативная интеграция</a:t>
            </a:r>
          </a:p>
          <a:p>
            <a:pPr lvl="4" defTabSz="917222" fontAlgn="auto" hangingPunct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3200" kern="0">
              <a:solidFill>
                <a:srgbClr val="FFFFFF"/>
              </a:solidFill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  <a:p>
            <a:pPr defTabSz="917222" fontAlgn="auto" hangingPunct="0">
              <a:spcBef>
                <a:spcPts val="2200"/>
              </a:spcBef>
              <a:spcAft>
                <a:spcPts val="0"/>
              </a:spcAft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500" kern="0">
                <a:solidFill>
                  <a:srgbClr val="FFFFFF"/>
                </a:solidFill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Vendor independent</a:t>
            </a:r>
          </a:p>
        </p:txBody>
      </p:sp>
      <p:pic>
        <p:nvPicPr>
          <p:cNvPr id="20485" name="pasted-im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0488" y="5330825"/>
            <a:ext cx="976312" cy="13985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0486" name="pasted-image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69388" y="5330825"/>
            <a:ext cx="1228725" cy="13985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0487" name="pasted-image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71900" y="5330825"/>
            <a:ext cx="1509713" cy="13985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43" name="Shape 143"/>
          <p:cNvSpPr/>
          <p:nvPr/>
        </p:nvSpPr>
        <p:spPr>
          <a:xfrm>
            <a:off x="1405466" y="12014010"/>
            <a:ext cx="21573068" cy="138314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numCol="3" spcCol="1078653"/>
          <a:lstStyle/>
          <a:p>
            <a:pPr defTabSz="917222" fontAlgn="auto" hangingPunct="0">
              <a:spcBef>
                <a:spcPts val="2200"/>
              </a:spcBef>
              <a:spcAft>
                <a:spcPts val="0"/>
              </a:spcAft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500" kern="0">
                <a:solidFill>
                  <a:srgbClr val="FFFFFF"/>
                </a:solidFill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Возможность обработки</a:t>
            </a:r>
            <a:br>
              <a:rPr sz="4500" kern="0">
                <a:solidFill>
                  <a:srgbClr val="FFFFFF"/>
                </a:solidFill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</a:br>
            <a:r>
              <a:rPr sz="4500" kern="0">
                <a:solidFill>
                  <a:srgbClr val="FFFFFF"/>
                </a:solidFill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любых данных</a:t>
            </a:r>
          </a:p>
          <a:p>
            <a:pPr defTabSz="917222" fontAlgn="auto" hangingPunct="0">
              <a:spcBef>
                <a:spcPts val="2200"/>
              </a:spcBef>
              <a:spcAft>
                <a:spcPts val="0"/>
              </a:spcAft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500" kern="0">
                <a:solidFill>
                  <a:srgbClr val="FFFFFF"/>
                </a:solidFill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Поддержка любого типа оборудования</a:t>
            </a:r>
          </a:p>
          <a:p>
            <a:pPr defTabSz="917222" fontAlgn="auto" hangingPunct="0">
              <a:spcBef>
                <a:spcPts val="2200"/>
              </a:spcBef>
              <a:spcAft>
                <a:spcPts val="0"/>
              </a:spcAft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500" kern="0">
                <a:solidFill>
                  <a:srgbClr val="FFFFFF"/>
                </a:solidFill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Гибкая линейка</a:t>
            </a:r>
            <a:br>
              <a:rPr sz="4500" kern="0">
                <a:solidFill>
                  <a:srgbClr val="FFFFFF"/>
                </a:solidFill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</a:br>
            <a:r>
              <a:rPr sz="4500" kern="0">
                <a:solidFill>
                  <a:srgbClr val="FFFFFF"/>
                </a:solidFill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продуктов</a:t>
            </a:r>
          </a:p>
        </p:txBody>
      </p:sp>
      <p:pic>
        <p:nvPicPr>
          <p:cNvPr id="20489" name="pasted-image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7475" y="9926638"/>
            <a:ext cx="1177925" cy="12144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0490" name="pasted-image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16988" y="9926638"/>
            <a:ext cx="1789112" cy="12144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0491" name="pasted-image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86188" y="9926638"/>
            <a:ext cx="1201737" cy="12144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map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84000" cy="15240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1506" name="Shape 149"/>
          <p:cNvSpPr>
            <a:spLocks noGrp="1"/>
          </p:cNvSpPr>
          <p:nvPr>
            <p:ph type="title"/>
          </p:nvPr>
        </p:nvSpPr>
        <p:spPr>
          <a:xfrm>
            <a:off x="1392238" y="5319713"/>
            <a:ext cx="10431462" cy="36099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sz="6900" smtClean="0">
                <a:solidFill>
                  <a:srgbClr val="CBCBCB"/>
                </a:solidFill>
                <a:latin typeface="PF Highway Sans Pro Extra Thin"/>
              </a:rPr>
              <a:t>Более 300 добровольцев тестируют</a:t>
            </a:r>
            <a:r>
              <a:rPr lang="ru-RU" sz="6900" smtClean="0">
                <a:solidFill>
                  <a:srgbClr val="DCDEE0"/>
                </a:solidFill>
                <a:latin typeface="PF Highway Sans Pro Extra Thin"/>
              </a:rPr>
              <a:t> </a:t>
            </a:r>
            <a:r>
              <a:rPr lang="ru-RU" sz="6900" smtClean="0">
                <a:latin typeface="PF Highway Sans Pro Extra Thin"/>
              </a:rPr>
              <a:t>#Carmatic </a:t>
            </a:r>
            <a:r>
              <a:rPr lang="ru-RU" sz="6900" smtClean="0">
                <a:solidFill>
                  <a:srgbClr val="CBCBCB"/>
                </a:solidFill>
                <a:latin typeface="PF Highway Sans Pro Extra Thin"/>
              </a:rPr>
              <a:t>прямо сейчас</a:t>
            </a:r>
          </a:p>
        </p:txBody>
      </p:sp>
      <p:pic>
        <p:nvPicPr>
          <p:cNvPr id="21507" name="TinkoffInsurance_general_logo_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3825" y="508000"/>
            <a:ext cx="2751138" cy="849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1508" name="Shape 151"/>
          <p:cNvSpPr>
            <a:spLocks noGrp="1"/>
          </p:cNvSpPr>
          <p:nvPr>
            <p:ph type="body" sz="quarter" idx="4294967295"/>
          </p:nvPr>
        </p:nvSpPr>
        <p:spPr>
          <a:xfrm>
            <a:off x="1392238" y="9453563"/>
            <a:ext cx="7064375" cy="1011237"/>
          </a:xfrm>
        </p:spPr>
        <p:txBody>
          <a:bodyPr anchor="t"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ru-RU" sz="4500" smtClean="0">
                <a:solidFill>
                  <a:srgbClr val="6E99B5"/>
                </a:solidFill>
                <a:latin typeface="PF Highway Sans Pro Extra Thin"/>
              </a:rPr>
              <a:t>Запуск летом 2016</a:t>
            </a:r>
          </a:p>
        </p:txBody>
      </p:sp>
      <p:sp>
        <p:nvSpPr>
          <p:cNvPr id="21509" name="Shape 152"/>
          <p:cNvSpPr>
            <a:spLocks noChangeArrowheads="1"/>
          </p:cNvSpPr>
          <p:nvPr/>
        </p:nvSpPr>
        <p:spPr bwMode="auto">
          <a:xfrm>
            <a:off x="1392238" y="10274300"/>
            <a:ext cx="7064375" cy="1587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0800" tIns="50800" rIns="50800" bIns="50800"/>
          <a:lstStyle/>
          <a:p>
            <a:pPr hangingPunct="0">
              <a:lnSpc>
                <a:spcPct val="90000"/>
              </a:lnSpc>
            </a:pPr>
            <a:r>
              <a:rPr lang="ru-RU" sz="4500">
                <a:solidFill>
                  <a:srgbClr val="CBCBCB"/>
                </a:solidFill>
                <a:latin typeface="PF Highway Sans Pro Extra Thin"/>
                <a:cs typeface="Helvetica" pitchFamily="34" charset="0"/>
                <a:sym typeface="Helvetica" pitchFamily="34" charset="0"/>
              </a:rPr>
              <a:t>coming soon…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54"/>
          <p:cNvSpPr>
            <a:spLocks noGrp="1"/>
          </p:cNvSpPr>
          <p:nvPr>
            <p:ph type="body" idx="13"/>
          </p:nvPr>
        </p:nvSpPr>
        <p:spPr>
          <a:xfrm>
            <a:off x="9632950" y="11287125"/>
            <a:ext cx="8685213" cy="25574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100"/>
              </a:spcBef>
            </a:pPr>
            <a:r>
              <a:rPr lang="ru-RU" smtClean="0">
                <a:latin typeface="PF Highway Sans Pro Extra Thin"/>
              </a:rPr>
              <a:t>Генеральный директор АО «Тинькофф Страхование»</a:t>
            </a:r>
          </a:p>
          <a:p>
            <a:pPr eaLnBrk="1" hangingPunct="1">
              <a:lnSpc>
                <a:spcPct val="100000"/>
              </a:lnSpc>
              <a:spcBef>
                <a:spcPts val="1100"/>
              </a:spcBef>
            </a:pPr>
            <a:r>
              <a:rPr lang="ru-RU" u="sng" smtClean="0">
                <a:latin typeface="PF Highway Sans Pro Extra Thin"/>
                <a:hlinkClick r:id="rId2"/>
              </a:rPr>
              <a:t>v.yurko@tinkoffinsurance.ru</a:t>
            </a:r>
          </a:p>
        </p:txBody>
      </p:sp>
      <p:pic>
        <p:nvPicPr>
          <p:cNvPr id="22530" name="pasted-im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3825" y="508000"/>
            <a:ext cx="2752725" cy="849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2531" name="Shape 156"/>
          <p:cNvSpPr>
            <a:spLocks noChangeArrowheads="1"/>
          </p:cNvSpPr>
          <p:nvPr/>
        </p:nvSpPr>
        <p:spPr bwMode="auto">
          <a:xfrm>
            <a:off x="9632950" y="10255250"/>
            <a:ext cx="8685213" cy="8509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90000"/>
              </a:lnSpc>
              <a:spcBef>
                <a:spcPts val="1600"/>
              </a:spcBef>
            </a:pPr>
            <a:r>
              <a:rPr lang="ru-RU" sz="4000">
                <a:solidFill>
                  <a:srgbClr val="FFFFFF"/>
                </a:solidFill>
                <a:latin typeface="PF Highway Sans Pro Extra Thin"/>
                <a:cs typeface="Helvetica" pitchFamily="34" charset="0"/>
                <a:sym typeface="Helvetica" pitchFamily="34" charset="0"/>
              </a:rPr>
              <a:t>Вадим Юрко</a:t>
            </a:r>
          </a:p>
        </p:txBody>
      </p:sp>
      <p:sp>
        <p:nvSpPr>
          <p:cNvPr id="22532" name="Shape 157"/>
          <p:cNvSpPr>
            <a:spLocks noGrp="1"/>
          </p:cNvSpPr>
          <p:nvPr>
            <p:ph type="title"/>
          </p:nvPr>
        </p:nvSpPr>
        <p:spPr>
          <a:xfrm>
            <a:off x="6977063" y="4811713"/>
            <a:ext cx="10429875" cy="2222500"/>
          </a:xfrm>
        </p:spPr>
        <p:txBody>
          <a:bodyPr/>
          <a:lstStyle/>
          <a:p>
            <a:pPr algn="ctr" eaLnBrk="1" hangingPunct="1"/>
            <a:r>
              <a:rPr lang="ru-RU" sz="6900" smtClean="0">
                <a:latin typeface="PF Highway Sans Pro Extra Thin"/>
              </a:rPr>
              <a:t>Спасибо за внимание!</a:t>
            </a:r>
          </a:p>
        </p:txBody>
      </p:sp>
      <p:pic>
        <p:nvPicPr>
          <p:cNvPr id="22533" name="phot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0538" y="9894888"/>
            <a:ext cx="2357437" cy="23558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53"/>
          <p:cNvSpPr>
            <a:spLocks noGrp="1"/>
          </p:cNvSpPr>
          <p:nvPr>
            <p:ph type="title"/>
          </p:nvPr>
        </p:nvSpPr>
        <p:spPr>
          <a:xfrm>
            <a:off x="1392238" y="2833688"/>
            <a:ext cx="21599525" cy="1293812"/>
          </a:xfrm>
        </p:spPr>
        <p:txBody>
          <a:bodyPr/>
          <a:lstStyle/>
          <a:p>
            <a:pPr eaLnBrk="1" hangingPunct="1"/>
            <a:r>
              <a:rPr lang="ru-RU" sz="8000" smtClean="0">
                <a:latin typeface="PF Highway Sans Pro Medium"/>
              </a:rPr>
              <a:t>Преимущества компании</a:t>
            </a:r>
          </a:p>
        </p:txBody>
      </p:sp>
      <p:pic>
        <p:nvPicPr>
          <p:cNvPr id="8194" name="TinkoffInsurance_general_logo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825" y="508000"/>
            <a:ext cx="2751138" cy="849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5" name="Shape 55"/>
          <p:cNvSpPr/>
          <p:nvPr/>
        </p:nvSpPr>
        <p:spPr>
          <a:xfrm>
            <a:off x="1405466" y="6461302"/>
            <a:ext cx="21573068" cy="231739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numCol="4" spcCol="1078653"/>
          <a:lstStyle/>
          <a:p>
            <a:pPr defTabSz="917222" fontAlgn="auto" hangingPunct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Первые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в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Европе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и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странах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СНГ,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кто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полностью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внедрил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полный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пакет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лидера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международной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страховой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системы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учета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«Guidewire»</a:t>
            </a:r>
          </a:p>
          <a:p>
            <a:pPr defTabSz="917222" fontAlgn="auto" hangingPunct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Победитель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Народного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рейтинга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страховых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компаний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lang="ru-RU"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/>
            </a:r>
            <a:br>
              <a:rPr lang="ru-RU"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</a:b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по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итогам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lang="ru-RU"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2015 года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портала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«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Банки</a:t>
            </a:r>
            <a:r>
              <a:rPr lang="en-US"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.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ру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»</a:t>
            </a:r>
            <a:r>
              <a:rPr lang="ru-RU"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endParaRPr sz="28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  <a:p>
            <a:pPr defTabSz="917222" fontAlgn="auto" hangingPunct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Месячные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полисы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КАСКО</a:t>
            </a:r>
          </a:p>
          <a:p>
            <a:pPr defTabSz="917222" fontAlgn="auto" hangingPunct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Helvetica"/>
              </a:defRPr>
            </a:pPr>
            <a:endParaRPr sz="28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  <a:p>
            <a:pPr defTabSz="917222" fontAlgn="auto" hangingPunct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                                               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Первые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,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кто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реализовал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продажу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страховок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через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популярные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мессенджеры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(WhatsApp, Viber, Telegram)</a:t>
            </a:r>
          </a:p>
        </p:txBody>
      </p:sp>
      <p:sp>
        <p:nvSpPr>
          <p:cNvPr id="56" name="Shape 56"/>
          <p:cNvSpPr/>
          <p:nvPr/>
        </p:nvSpPr>
        <p:spPr>
          <a:xfrm>
            <a:off x="4758263" y="11423947"/>
            <a:ext cx="21573068" cy="256298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numCol="4" spcCol="1078653"/>
          <a:lstStyle/>
          <a:p>
            <a:pPr defTabSz="917222" fontAlgn="auto" hangingPunct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Возможна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доставка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полиса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«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день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в 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день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»</a:t>
            </a:r>
          </a:p>
          <a:p>
            <a:pPr defTabSz="917222" fontAlgn="auto" hangingPunct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                                                                               </a:t>
            </a:r>
          </a:p>
          <a:p>
            <a:pPr defTabSz="917222" fontAlgn="auto" hangingPunct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Helvetica"/>
              </a:defRPr>
            </a:pPr>
            <a:endParaRPr lang="ru-RU" sz="28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  <a:p>
            <a:pPr defTabSz="917222" fontAlgn="auto" hangingPunct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Поддержка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клиента</a:t>
            </a:r>
            <a:r>
              <a:rPr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24/7</a:t>
            </a:r>
          </a:p>
          <a:p>
            <a:pPr defTabSz="917222" fontAlgn="auto" hangingPunct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Helvetica"/>
              </a:defRPr>
            </a:pPr>
            <a:endParaRPr lang="ru-RU" sz="28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  <a:p>
            <a:pPr defTabSz="917222" fontAlgn="auto" hangingPunct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Helvetica"/>
              </a:defRPr>
            </a:pPr>
            <a:endParaRPr lang="ru-RU" sz="28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  <a:p>
            <a:pPr defTabSz="917222" fontAlgn="auto" hangingPunct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Дистанционное:</a:t>
            </a:r>
            <a:r>
              <a:rPr lang="en-US"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/>
            </a:r>
            <a:br>
              <a:rPr lang="en-US"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</a:br>
            <a:r>
              <a:rPr lang="ru-RU"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- </a:t>
            </a:r>
            <a:r>
              <a:rPr lang="ru-RU" sz="28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предстраховой</a:t>
            </a:r>
            <a:r>
              <a:rPr lang="ru-RU"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осмотр</a:t>
            </a:r>
            <a:br>
              <a:rPr lang="ru-RU"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</a:br>
            <a:r>
              <a:rPr lang="ru-RU"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- взаимодействие</a:t>
            </a:r>
            <a:r>
              <a:rPr lang="en-US" sz="12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lang="ru-RU" sz="12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/>
            </a:r>
            <a:br>
              <a:rPr lang="ru-RU" sz="12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</a:br>
            <a:r>
              <a:rPr lang="en-US"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- </a:t>
            </a:r>
            <a:r>
              <a:rPr lang="ru-RU" sz="28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урегулирование</a:t>
            </a:r>
            <a:endParaRPr lang="ru-RU" sz="28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</p:txBody>
      </p:sp>
      <p:pic>
        <p:nvPicPr>
          <p:cNvPr id="8197" name="pasted-im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2238" y="5343525"/>
            <a:ext cx="696912" cy="8048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8198" name="pasted-image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3575" y="5389563"/>
            <a:ext cx="704850" cy="7127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8199" name="pasted-image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7938" y="5395913"/>
            <a:ext cx="663575" cy="701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8200" name="pasted-image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10418763"/>
            <a:ext cx="757238" cy="638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8201" name="pasted-image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61025" y="5392738"/>
            <a:ext cx="481013" cy="7080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8202" name="pasted-image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66375" y="10385425"/>
            <a:ext cx="704850" cy="7048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8203" name="pasted-image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159163" y="10350500"/>
            <a:ext cx="482600" cy="7747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hape 66"/>
          <p:cNvSpPr>
            <a:spLocks noGrp="1"/>
          </p:cNvSpPr>
          <p:nvPr>
            <p:ph type="title"/>
          </p:nvPr>
        </p:nvSpPr>
        <p:spPr>
          <a:xfrm>
            <a:off x="1392238" y="2833688"/>
            <a:ext cx="21599525" cy="1293812"/>
          </a:xfrm>
        </p:spPr>
        <p:txBody>
          <a:bodyPr/>
          <a:lstStyle/>
          <a:p>
            <a:pPr eaLnBrk="1" hangingPunct="1"/>
            <a:r>
              <a:rPr lang="ru-RU" sz="8000" smtClean="0">
                <a:latin typeface="PF Highway Sans Pro Medium"/>
              </a:rPr>
              <a:t>Проблемы отрасли</a:t>
            </a:r>
          </a:p>
        </p:txBody>
      </p:sp>
      <p:pic>
        <p:nvPicPr>
          <p:cNvPr id="9218" name="TinkoffInsurance_general_logo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825" y="508000"/>
            <a:ext cx="2751138" cy="849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68" name="Shape 68"/>
          <p:cNvSpPr/>
          <p:nvPr/>
        </p:nvSpPr>
        <p:spPr>
          <a:xfrm>
            <a:off x="18029238" y="6653213"/>
            <a:ext cx="4541837" cy="37449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/>
          <a:p>
            <a:pPr hangingPunct="0">
              <a:lnSpc>
                <a:spcPct val="120000"/>
              </a:lnSpc>
              <a:spcBef>
                <a:spcPts val="4000"/>
              </a:spcBef>
            </a:pPr>
            <a:r>
              <a:rPr lang="ru-RU" sz="2500">
                <a:latin typeface="PF Highway Sans Pro Extra Thin"/>
                <a:cs typeface="Helvetica" pitchFamily="34" charset="0"/>
                <a:sym typeface="Helvetica" pitchFamily="34" charset="0"/>
              </a:rPr>
              <a:t>Уменьшение продаж автомобилей и высокие тарифы способствуют оттоку прибыли на первично проданных автомобилях и в разы уменьшает долю пролонгации.</a:t>
            </a:r>
            <a:endParaRPr lang="ru-RU" sz="2800">
              <a:latin typeface="PF Highway Sans Pro Extra Thin"/>
              <a:cs typeface="Helvetica" pitchFamily="34" charset="0"/>
              <a:sym typeface="Helvetica" pitchFamily="34" charset="0"/>
            </a:endParaRPr>
          </a:p>
          <a:p>
            <a:pPr hangingPunct="0">
              <a:lnSpc>
                <a:spcPct val="120000"/>
              </a:lnSpc>
              <a:spcBef>
                <a:spcPts val="4000"/>
              </a:spcBef>
            </a:pPr>
            <a:r>
              <a:rPr lang="ru-RU" sz="2500">
                <a:latin typeface="PF Highway Sans Pro Medium"/>
                <a:cs typeface="Helvetica" pitchFamily="34" charset="0"/>
                <a:sym typeface="Helvetica" pitchFamily="34" charset="0"/>
              </a:rPr>
              <a:t>Есть решение –</a:t>
            </a:r>
            <a:br>
              <a:rPr lang="ru-RU" sz="2500">
                <a:latin typeface="PF Highway Sans Pro Medium"/>
                <a:cs typeface="Helvetica" pitchFamily="34" charset="0"/>
                <a:sym typeface="Helvetica" pitchFamily="34" charset="0"/>
              </a:rPr>
            </a:br>
            <a:r>
              <a:rPr lang="ru-RU" sz="2500">
                <a:latin typeface="PF Highway Sans Pro Medium"/>
                <a:cs typeface="Helvetica" pitchFamily="34" charset="0"/>
                <a:sym typeface="Helvetica" pitchFamily="34" charset="0"/>
              </a:rPr>
              <a:t>продукты с телематикой!</a:t>
            </a:r>
          </a:p>
        </p:txBody>
      </p:sp>
      <p:sp>
        <p:nvSpPr>
          <p:cNvPr id="9220" name="Shape 69"/>
          <p:cNvSpPr>
            <a:spLocks noChangeArrowheads="1"/>
          </p:cNvSpPr>
          <p:nvPr/>
        </p:nvSpPr>
        <p:spPr bwMode="auto">
          <a:xfrm>
            <a:off x="1417638" y="7961313"/>
            <a:ext cx="2751137" cy="965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>
            <a:spAutoFit/>
          </a:bodyPr>
          <a:lstStyle/>
          <a:p>
            <a:pPr hangingPunct="0">
              <a:lnSpc>
                <a:spcPct val="110000"/>
              </a:lnSpc>
              <a:spcBef>
                <a:spcPts val="4000"/>
              </a:spcBef>
            </a:pPr>
            <a:r>
              <a:rPr lang="ru-RU" sz="1900">
                <a:latin typeface="PF Highway Sans Pro Extra Thin"/>
                <a:cs typeface="Helvetica" pitchFamily="34" charset="0"/>
                <a:sym typeface="Helvetica" pitchFamily="34" charset="0"/>
              </a:rPr>
              <a:t>Объем российского авторынка в 2015 г. относительно 2014 г.</a:t>
            </a:r>
          </a:p>
        </p:txBody>
      </p:sp>
      <p:sp>
        <p:nvSpPr>
          <p:cNvPr id="9221" name="Shape 70"/>
          <p:cNvSpPr>
            <a:spLocks noChangeArrowheads="1"/>
          </p:cNvSpPr>
          <p:nvPr/>
        </p:nvSpPr>
        <p:spPr bwMode="auto">
          <a:xfrm>
            <a:off x="1392238" y="14211300"/>
            <a:ext cx="8639175" cy="406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pPr hangingPunct="0">
              <a:lnSpc>
                <a:spcPct val="110000"/>
              </a:lnSpc>
              <a:spcBef>
                <a:spcPts val="4000"/>
              </a:spcBef>
            </a:pPr>
            <a:r>
              <a:rPr lang="ru-RU" sz="1800">
                <a:solidFill>
                  <a:srgbClr val="6E99B5"/>
                </a:solidFill>
                <a:latin typeface="PF Highway Sans Pro Extra Thin"/>
                <a:cs typeface="Helvetica" pitchFamily="34" charset="0"/>
                <a:sym typeface="Helvetica" pitchFamily="34" charset="0"/>
              </a:rPr>
              <a:t>* По данным отчета Ассоциации европейского бизнеса (АЕБ)</a:t>
            </a:r>
          </a:p>
        </p:txBody>
      </p:sp>
      <p:pic>
        <p:nvPicPr>
          <p:cNvPr id="9222" name="pasted-im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53975" y="5843588"/>
            <a:ext cx="4830763" cy="46720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72" name="Shape 72"/>
          <p:cNvSpPr/>
          <p:nvPr/>
        </p:nvSpPr>
        <p:spPr>
          <a:xfrm>
            <a:off x="4857750" y="7961313"/>
            <a:ext cx="5621338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/>
          <a:p>
            <a:pPr hangingPunct="0">
              <a:lnSpc>
                <a:spcPct val="110000"/>
              </a:lnSpc>
              <a:spcBef>
                <a:spcPts val="4000"/>
              </a:spcBef>
            </a:pPr>
            <a:r>
              <a:rPr lang="ru-RU" sz="1900">
                <a:latin typeface="PF Highway Sans Pro Extra Thin"/>
                <a:cs typeface="Helvetica" pitchFamily="34" charset="0"/>
                <a:sym typeface="Helvetica" pitchFamily="34" charset="0"/>
              </a:rPr>
              <a:t>В 2015 г. россияне купили 1,6 млн машин, что на 36% меньше, чем в 2014-м.* По прогнозу на 2016 год — 1,53 млн автомобилей.</a:t>
            </a:r>
          </a:p>
        </p:txBody>
      </p:sp>
      <p:sp>
        <p:nvSpPr>
          <p:cNvPr id="9224" name="Shape 73"/>
          <p:cNvSpPr>
            <a:spLocks noChangeArrowheads="1"/>
          </p:cNvSpPr>
          <p:nvPr/>
        </p:nvSpPr>
        <p:spPr bwMode="auto">
          <a:xfrm>
            <a:off x="1417638" y="12850813"/>
            <a:ext cx="2751137" cy="965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>
            <a:spAutoFit/>
          </a:bodyPr>
          <a:lstStyle/>
          <a:p>
            <a:pPr hangingPunct="0">
              <a:lnSpc>
                <a:spcPct val="110000"/>
              </a:lnSpc>
              <a:spcBef>
                <a:spcPts val="4000"/>
              </a:spcBef>
            </a:pPr>
            <a:r>
              <a:rPr lang="ru-RU" sz="1900">
                <a:latin typeface="PF Highway Sans Pro Extra Thin"/>
                <a:cs typeface="Helvetica" pitchFamily="34" charset="0"/>
                <a:sym typeface="Helvetica" pitchFamily="34" charset="0"/>
              </a:rPr>
              <a:t>Количество оформленных физлицами КАСКО в 2015 г. (3,1 млн. полисов)</a:t>
            </a:r>
          </a:p>
        </p:txBody>
      </p:sp>
      <p:sp>
        <p:nvSpPr>
          <p:cNvPr id="74" name="Shape 74"/>
          <p:cNvSpPr/>
          <p:nvPr/>
        </p:nvSpPr>
        <p:spPr>
          <a:xfrm>
            <a:off x="4857750" y="12850813"/>
            <a:ext cx="5621338" cy="6429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/>
          <a:p>
            <a:pPr hangingPunct="0">
              <a:lnSpc>
                <a:spcPct val="110000"/>
              </a:lnSpc>
              <a:spcBef>
                <a:spcPts val="4000"/>
              </a:spcBef>
            </a:pPr>
            <a:r>
              <a:rPr lang="ru-RU" sz="1900">
                <a:latin typeface="PF Highway Sans Pro Extra Thin"/>
                <a:cs typeface="Helvetica" pitchFamily="34" charset="0"/>
                <a:sym typeface="Helvetica" pitchFamily="34" charset="0"/>
              </a:rPr>
              <a:t>Величина тарифов КАСКО за 2015 год увеличилась</a:t>
            </a:r>
            <a:br>
              <a:rPr lang="ru-RU" sz="1900">
                <a:latin typeface="PF Highway Sans Pro Extra Thin"/>
                <a:cs typeface="Helvetica" pitchFamily="34" charset="0"/>
                <a:sym typeface="Helvetica" pitchFamily="34" charset="0"/>
              </a:rPr>
            </a:br>
            <a:r>
              <a:rPr lang="ru-RU" sz="1900">
                <a:latin typeface="PF Highway Sans Pro Extra Thin"/>
                <a:cs typeface="Helvetica" pitchFamily="34" charset="0"/>
                <a:sym typeface="Helvetica" pitchFamily="34" charset="0"/>
              </a:rPr>
              <a:t>на 29% - 51% (среди различный классов водителей)</a:t>
            </a:r>
          </a:p>
        </p:txBody>
      </p:sp>
      <p:sp>
        <p:nvSpPr>
          <p:cNvPr id="9226" name="Shape 75"/>
          <p:cNvSpPr>
            <a:spLocks noChangeArrowheads="1"/>
          </p:cNvSpPr>
          <p:nvPr/>
        </p:nvSpPr>
        <p:spPr bwMode="auto">
          <a:xfrm>
            <a:off x="4699000" y="10890250"/>
            <a:ext cx="714375" cy="2381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>
            <a:spAutoFit/>
          </a:bodyPr>
          <a:lstStyle/>
          <a:p>
            <a:pPr hangingPunct="0">
              <a:lnSpc>
                <a:spcPct val="110000"/>
              </a:lnSpc>
              <a:spcBef>
                <a:spcPts val="4000"/>
              </a:spcBef>
            </a:pPr>
            <a:r>
              <a:rPr lang="ru-RU" sz="1400">
                <a:solidFill>
                  <a:srgbClr val="B3B5B6"/>
                </a:solidFill>
                <a:latin typeface="PF Highway Sans Pro Extra Thin"/>
                <a:cs typeface="Helvetica" pitchFamily="34" charset="0"/>
                <a:sym typeface="Helvetica" pitchFamily="34" charset="0"/>
              </a:rPr>
              <a:t>2015</a:t>
            </a:r>
          </a:p>
        </p:txBody>
      </p:sp>
      <p:sp>
        <p:nvSpPr>
          <p:cNvPr id="9227" name="Shape 76"/>
          <p:cNvSpPr>
            <a:spLocks noChangeArrowheads="1"/>
          </p:cNvSpPr>
          <p:nvPr/>
        </p:nvSpPr>
        <p:spPr bwMode="auto">
          <a:xfrm>
            <a:off x="4699000" y="11620500"/>
            <a:ext cx="714375" cy="2381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>
            <a:spAutoFit/>
          </a:bodyPr>
          <a:lstStyle/>
          <a:p>
            <a:pPr hangingPunct="0">
              <a:lnSpc>
                <a:spcPct val="110000"/>
              </a:lnSpc>
              <a:spcBef>
                <a:spcPts val="4000"/>
              </a:spcBef>
            </a:pPr>
            <a:r>
              <a:rPr lang="ru-RU" sz="1400">
                <a:solidFill>
                  <a:srgbClr val="B3B5B6"/>
                </a:solidFill>
                <a:latin typeface="PF Highway Sans Pro Extra Thin"/>
                <a:cs typeface="Helvetica" pitchFamily="34" charset="0"/>
                <a:sym typeface="Helvetica" pitchFamily="34" charset="0"/>
              </a:rPr>
              <a:t>2014</a:t>
            </a:r>
          </a:p>
        </p:txBody>
      </p:sp>
      <p:sp>
        <p:nvSpPr>
          <p:cNvPr id="9228" name="Shape 77"/>
          <p:cNvSpPr>
            <a:spLocks noChangeArrowheads="1"/>
          </p:cNvSpPr>
          <p:nvPr/>
        </p:nvSpPr>
        <p:spPr bwMode="auto">
          <a:xfrm>
            <a:off x="13320713" y="10979150"/>
            <a:ext cx="3317875" cy="6429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>
            <a:spAutoFit/>
          </a:bodyPr>
          <a:lstStyle/>
          <a:p>
            <a:pPr hangingPunct="0">
              <a:lnSpc>
                <a:spcPct val="110000"/>
              </a:lnSpc>
              <a:spcBef>
                <a:spcPts val="4000"/>
              </a:spcBef>
            </a:pPr>
            <a:r>
              <a:rPr lang="ru-RU" sz="1900">
                <a:latin typeface="PF Highway Sans Pro Extra Thin"/>
                <a:cs typeface="Helvetica" pitchFamily="34" charset="0"/>
                <a:sym typeface="Helvetica" pitchFamily="34" charset="0"/>
              </a:rPr>
              <a:t>Объем российского рынка КАСКО в 2015 г. относительно 2014 г.</a:t>
            </a:r>
          </a:p>
        </p:txBody>
      </p:sp>
      <p:sp>
        <p:nvSpPr>
          <p:cNvPr id="9229" name="Shape 78"/>
          <p:cNvSpPr>
            <a:spLocks noChangeShapeType="1"/>
          </p:cNvSpPr>
          <p:nvPr/>
        </p:nvSpPr>
        <p:spPr bwMode="auto">
          <a:xfrm>
            <a:off x="1411288" y="9390063"/>
            <a:ext cx="9286875" cy="0"/>
          </a:xfrm>
          <a:prstGeom prst="line">
            <a:avLst/>
          </a:prstGeom>
          <a:noFill/>
          <a:ln w="12700">
            <a:solidFill>
              <a:srgbClr val="FFDC2C"/>
            </a:solidFill>
            <a:round/>
            <a:headEnd/>
            <a:tailEnd/>
          </a:ln>
        </p:spPr>
        <p:txBody>
          <a:bodyPr lIns="50800" tIns="50800" rIns="50800" bIns="50800" anchor="ctr"/>
          <a:lstStyle/>
          <a:p>
            <a:endParaRPr lang="ru-RU"/>
          </a:p>
        </p:txBody>
      </p:sp>
      <p:sp>
        <p:nvSpPr>
          <p:cNvPr id="9230" name="Shape 79"/>
          <p:cNvSpPr>
            <a:spLocks noChangeShapeType="1"/>
          </p:cNvSpPr>
          <p:nvPr/>
        </p:nvSpPr>
        <p:spPr bwMode="auto">
          <a:xfrm flipV="1">
            <a:off x="11577638" y="5287963"/>
            <a:ext cx="0" cy="8459787"/>
          </a:xfrm>
          <a:prstGeom prst="line">
            <a:avLst/>
          </a:prstGeom>
          <a:noFill/>
          <a:ln w="12700">
            <a:solidFill>
              <a:srgbClr val="FFDC2C"/>
            </a:solidFill>
            <a:round/>
            <a:headEnd/>
            <a:tailEnd/>
          </a:ln>
        </p:spPr>
        <p:txBody>
          <a:bodyPr lIns="50800" tIns="50800" rIns="50800" bIns="50800" anchor="ctr"/>
          <a:lstStyle/>
          <a:p>
            <a:endParaRPr lang="ru-RU"/>
          </a:p>
        </p:txBody>
      </p:sp>
      <p:pic>
        <p:nvPicPr>
          <p:cNvPr id="9231" name="pasted-image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2238" y="9977438"/>
            <a:ext cx="9036050" cy="24114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9232" name="pasted-image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2238" y="5110163"/>
            <a:ext cx="9007475" cy="23590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hape 83"/>
          <p:cNvSpPr>
            <a:spLocks noGrp="1"/>
          </p:cNvSpPr>
          <p:nvPr>
            <p:ph type="title"/>
          </p:nvPr>
        </p:nvSpPr>
        <p:spPr>
          <a:xfrm>
            <a:off x="1392238" y="2833688"/>
            <a:ext cx="21599525" cy="1293812"/>
          </a:xfrm>
        </p:spPr>
        <p:txBody>
          <a:bodyPr/>
          <a:lstStyle/>
          <a:p>
            <a:pPr eaLnBrk="1" hangingPunct="1"/>
            <a:r>
              <a:rPr lang="ru-RU" sz="8000" smtClean="0">
                <a:latin typeface="PF Highway Sans Pro Medium"/>
              </a:rPr>
              <a:t>Что такое «Телематика»?</a:t>
            </a:r>
          </a:p>
        </p:txBody>
      </p:sp>
      <p:sp>
        <p:nvSpPr>
          <p:cNvPr id="10242" name="Shape 84"/>
          <p:cNvSpPr>
            <a:spLocks noGrp="1"/>
          </p:cNvSpPr>
          <p:nvPr>
            <p:ph type="body" idx="13"/>
          </p:nvPr>
        </p:nvSpPr>
        <p:spPr>
          <a:xfrm>
            <a:off x="1392238" y="5310188"/>
            <a:ext cx="10787062" cy="91503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sz="4500" smtClean="0">
                <a:latin typeface="PF Highway Sans Pro Extra Thin"/>
              </a:rPr>
              <a:t>Транспортная телематика –</a:t>
            </a:r>
            <a:br>
              <a:rPr lang="ru-RU" sz="4500" smtClean="0">
                <a:latin typeface="PF Highway Sans Pro Extra Thin"/>
              </a:rPr>
            </a:br>
            <a:r>
              <a:rPr lang="ru-RU" sz="4500" smtClean="0">
                <a:latin typeface="PF Highway Sans Pro Extra Thin"/>
              </a:rPr>
              <a:t>это универсальная система мониторинга</a:t>
            </a:r>
            <a:br>
              <a:rPr lang="ru-RU" sz="4500" smtClean="0">
                <a:latin typeface="PF Highway Sans Pro Extra Thin"/>
              </a:rPr>
            </a:br>
            <a:r>
              <a:rPr lang="ru-RU" sz="4500" smtClean="0">
                <a:latin typeface="PF Highway Sans Pro Extra Thin"/>
              </a:rPr>
              <a:t>с функциями обмена данных с автомобилем.</a:t>
            </a:r>
          </a:p>
        </p:txBody>
      </p:sp>
      <p:pic>
        <p:nvPicPr>
          <p:cNvPr id="10243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825" y="508000"/>
            <a:ext cx="2752725" cy="849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244" name="Shape 86"/>
          <p:cNvSpPr>
            <a:spLocks noChangeArrowheads="1"/>
          </p:cNvSpPr>
          <p:nvPr/>
        </p:nvSpPr>
        <p:spPr bwMode="auto">
          <a:xfrm>
            <a:off x="13457238" y="5310188"/>
            <a:ext cx="10393362" cy="8493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pPr hangingPunct="0"/>
            <a:r>
              <a:rPr lang="ru-RU" sz="4500">
                <a:solidFill>
                  <a:srgbClr val="FFFFFF"/>
                </a:solidFill>
                <a:latin typeface="PF Highway Sans Pro Extra Thin"/>
                <a:cs typeface="Helvetica" pitchFamily="34" charset="0"/>
                <a:sym typeface="Helvetica" pitchFamily="34" charset="0"/>
              </a:rPr>
              <a:t>Назначение:</a:t>
            </a:r>
          </a:p>
        </p:txBody>
      </p:sp>
      <p:sp>
        <p:nvSpPr>
          <p:cNvPr id="87" name="Shape 87"/>
          <p:cNvSpPr/>
          <p:nvPr/>
        </p:nvSpPr>
        <p:spPr>
          <a:xfrm>
            <a:off x="13088938" y="6389688"/>
            <a:ext cx="8064500" cy="80470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marL="341313" indent="-341313" hangingPunct="0">
              <a:spcBef>
                <a:spcPts val="2400"/>
              </a:spcBef>
              <a:buSzPct val="27000"/>
              <a:buFontTx/>
              <a:buBlip>
                <a:blip r:embed="rId3"/>
              </a:buBlip>
            </a:pPr>
            <a:r>
              <a:rPr lang="ru-RU" sz="2800">
                <a:solidFill>
                  <a:srgbClr val="FFFFFF"/>
                </a:solidFill>
                <a:latin typeface="PF Highway Sans Pro Extra Thin"/>
                <a:cs typeface="Helvetica" pitchFamily="34" charset="0"/>
                <a:sym typeface="Helvetica" pitchFamily="34" charset="0"/>
              </a:rPr>
              <a:t>Контроль и информирование о параметрах транспортного средства, </a:t>
            </a:r>
          </a:p>
          <a:p>
            <a:pPr marL="341313" indent="-341313" hangingPunct="0">
              <a:spcBef>
                <a:spcPts val="2400"/>
              </a:spcBef>
              <a:buSzPct val="27000"/>
              <a:buFontTx/>
              <a:buBlip>
                <a:blip r:embed="rId3"/>
              </a:buBlip>
            </a:pPr>
            <a:r>
              <a:rPr lang="ru-RU" sz="2800">
                <a:solidFill>
                  <a:srgbClr val="FFFFFF"/>
                </a:solidFill>
                <a:latin typeface="PF Highway Sans Pro Extra Thin"/>
                <a:cs typeface="Helvetica" pitchFamily="34" charset="0"/>
                <a:sym typeface="Helvetica" pitchFamily="34" charset="0"/>
              </a:rPr>
              <a:t>Контроль местоположения транспортного средства, </a:t>
            </a:r>
          </a:p>
          <a:p>
            <a:pPr marL="341313" indent="-341313" hangingPunct="0">
              <a:spcBef>
                <a:spcPts val="2400"/>
              </a:spcBef>
              <a:buSzPct val="27000"/>
              <a:buFontTx/>
              <a:buBlip>
                <a:blip r:embed="rId3"/>
              </a:buBlip>
            </a:pPr>
            <a:r>
              <a:rPr lang="ru-RU" sz="2800">
                <a:solidFill>
                  <a:srgbClr val="FFFFFF"/>
                </a:solidFill>
                <a:latin typeface="PF Highway Sans Pro Extra Thin"/>
                <a:cs typeface="Helvetica" pitchFamily="34" charset="0"/>
                <a:sym typeface="Helvetica" pitchFamily="34" charset="0"/>
              </a:rPr>
              <a:t>Минимизация эксплуатационных расходов автопарка, </a:t>
            </a:r>
          </a:p>
          <a:p>
            <a:pPr marL="341313" indent="-341313" hangingPunct="0">
              <a:spcBef>
                <a:spcPts val="2400"/>
              </a:spcBef>
              <a:buSzPct val="27000"/>
              <a:buFontTx/>
              <a:buBlip>
                <a:blip r:embed="rId3"/>
              </a:buBlip>
            </a:pPr>
            <a:r>
              <a:rPr lang="ru-RU" sz="2800">
                <a:solidFill>
                  <a:srgbClr val="FFFFFF"/>
                </a:solidFill>
                <a:latin typeface="PF Highway Sans Pro Extra Thin"/>
                <a:cs typeface="Helvetica" pitchFamily="34" charset="0"/>
                <a:sym typeface="Helvetica" pitchFamily="34" charset="0"/>
              </a:rPr>
              <a:t>Защита от несанкционированного использования транспортного средства, </a:t>
            </a:r>
          </a:p>
          <a:p>
            <a:pPr marL="341313" indent="-341313" hangingPunct="0">
              <a:spcBef>
                <a:spcPts val="2400"/>
              </a:spcBef>
              <a:buSzPct val="27000"/>
              <a:buFontTx/>
              <a:buBlip>
                <a:blip r:embed="rId3"/>
              </a:buBlip>
            </a:pPr>
            <a:r>
              <a:rPr lang="ru-RU" sz="2800">
                <a:solidFill>
                  <a:srgbClr val="FFFFFF"/>
                </a:solidFill>
                <a:latin typeface="PF Highway Sans Pro Extra Thin"/>
                <a:cs typeface="Helvetica" pitchFamily="34" charset="0"/>
                <a:sym typeface="Helvetica" pitchFamily="34" charset="0"/>
              </a:rPr>
              <a:t>Автоматизация направления транспортных средств на технический осмотр,</a:t>
            </a:r>
          </a:p>
          <a:p>
            <a:pPr marL="341313" indent="-341313" hangingPunct="0">
              <a:spcBef>
                <a:spcPts val="2400"/>
              </a:spcBef>
              <a:buSzPct val="27000"/>
              <a:buFontTx/>
              <a:buBlip>
                <a:blip r:embed="rId3"/>
              </a:buBlip>
            </a:pPr>
            <a:r>
              <a:rPr lang="ru-RU" sz="2800">
                <a:solidFill>
                  <a:srgbClr val="FFFFFF"/>
                </a:solidFill>
                <a:latin typeface="PF Highway Sans Pro Extra Thin"/>
                <a:cs typeface="Helvetica" pitchFamily="34" charset="0"/>
                <a:sym typeface="Helvetica" pitchFamily="34" charset="0"/>
              </a:rPr>
              <a:t>Контроль потери рабочего и машинного во времени, </a:t>
            </a:r>
          </a:p>
          <a:p>
            <a:pPr marL="341313" indent="-341313" hangingPunct="0">
              <a:spcBef>
                <a:spcPts val="2400"/>
              </a:spcBef>
              <a:buSzPct val="27000"/>
              <a:buFontTx/>
              <a:buBlip>
                <a:blip r:embed="rId3"/>
              </a:buBlip>
            </a:pPr>
            <a:r>
              <a:rPr lang="ru-RU" sz="2800">
                <a:solidFill>
                  <a:srgbClr val="FFFFFF"/>
                </a:solidFill>
                <a:latin typeface="PF Highway Sans Pro Extra Thin"/>
                <a:cs typeface="Helvetica" pitchFamily="34" charset="0"/>
                <a:sym typeface="Helvetica" pitchFamily="34" charset="0"/>
              </a:rPr>
              <a:t>«Золотой час».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89"/>
          <p:cNvSpPr>
            <a:spLocks noGrp="1"/>
          </p:cNvSpPr>
          <p:nvPr>
            <p:ph type="title"/>
          </p:nvPr>
        </p:nvSpPr>
        <p:spPr>
          <a:xfrm>
            <a:off x="1392238" y="2833688"/>
            <a:ext cx="21599525" cy="1293812"/>
          </a:xfrm>
        </p:spPr>
        <p:txBody>
          <a:bodyPr/>
          <a:lstStyle/>
          <a:p>
            <a:pPr eaLnBrk="1" hangingPunct="1"/>
            <a:r>
              <a:rPr lang="ru-RU" sz="8000" smtClean="0">
                <a:latin typeface="PF Highway Sans Pro Medium"/>
              </a:rPr>
              <a:t>Принцип работы телематических устройств</a:t>
            </a:r>
          </a:p>
        </p:txBody>
      </p:sp>
      <p:pic>
        <p:nvPicPr>
          <p:cNvPr id="11266" name="TinkoffInsurance_general_logo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825" y="508000"/>
            <a:ext cx="2751138" cy="849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91" name="Shape 91"/>
          <p:cNvSpPr/>
          <p:nvPr/>
        </p:nvSpPr>
        <p:spPr>
          <a:xfrm>
            <a:off x="1417320" y="10350324"/>
            <a:ext cx="22406654" cy="264755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numCol="6" spcCol="1119814"/>
          <a:lstStyle/>
          <a:p>
            <a:pPr defTabSz="917222" fontAlgn="auto" hangingPunct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defRPr sz="2900">
                <a:latin typeface="+mn-lt"/>
                <a:ea typeface="+mn-ea"/>
                <a:cs typeface="+mn-cs"/>
                <a:sym typeface="Helvetica"/>
              </a:defRPr>
            </a:pPr>
            <a:r>
              <a:rPr sz="29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Сбор</a:t>
            </a:r>
            <a: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9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данных</a:t>
            </a:r>
            <a: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с ТС</a:t>
            </a:r>
          </a:p>
          <a:p>
            <a:pPr defTabSz="917222" fontAlgn="auto" hangingPunct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defRPr sz="2900">
                <a:latin typeface="+mn-lt"/>
                <a:ea typeface="+mn-ea"/>
                <a:cs typeface="+mn-cs"/>
                <a:sym typeface="Helvetica"/>
              </a:defRPr>
            </a:pPr>
            <a:endParaRPr sz="29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  <a:p>
            <a:pPr indent="381000" defTabSz="917222" fontAlgn="auto" hangingPunct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defRPr sz="2900"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                </a:t>
            </a:r>
          </a:p>
          <a:p>
            <a:pPr indent="381000" defTabSz="917222" fontAlgn="auto" hangingPunct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defRPr sz="2900"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9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Передача</a:t>
            </a:r>
            <a: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lang="ru-RU"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br>
              <a:rPr lang="ru-RU"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</a:br>
            <a:r>
              <a:rPr lang="ru-RU"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     </a:t>
            </a:r>
            <a:r>
              <a:rPr sz="29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информации</a:t>
            </a:r>
            <a: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/>
            </a:r>
            <a:b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</a:br>
            <a:r>
              <a:rPr lang="ru-RU"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     </a:t>
            </a:r>
            <a:r>
              <a:rPr sz="29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по</a:t>
            </a:r>
            <a: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GPRS</a:t>
            </a:r>
          </a:p>
          <a:p>
            <a:pPr defTabSz="917222" fontAlgn="auto" hangingPunct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defRPr sz="2900">
                <a:latin typeface="+mn-lt"/>
                <a:ea typeface="+mn-ea"/>
                <a:cs typeface="+mn-cs"/>
                <a:sym typeface="Helvetica"/>
              </a:defRPr>
            </a:pPr>
            <a:endParaRPr sz="29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  <a:p>
            <a:pPr defTabSz="917222" fontAlgn="auto" hangingPunct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defRPr sz="2900">
                <a:latin typeface="+mn-lt"/>
                <a:ea typeface="+mn-ea"/>
                <a:cs typeface="+mn-cs"/>
                <a:sym typeface="Helvetica"/>
              </a:defRPr>
            </a:pPr>
            <a:r>
              <a:rPr sz="29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Центр</a:t>
            </a:r>
            <a: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9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обработки</a:t>
            </a:r>
            <a: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(</a:t>
            </a:r>
            <a:r>
              <a:rPr sz="29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сервер</a:t>
            </a:r>
            <a: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)</a:t>
            </a:r>
          </a:p>
          <a:p>
            <a:pPr defTabSz="917222" fontAlgn="auto" hangingPunct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defRPr sz="2900"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                                           </a:t>
            </a:r>
            <a: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/>
            </a:r>
            <a:b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</a:br>
            <a:r>
              <a:rPr lang="ru-RU"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                         Обработка данных </a:t>
            </a:r>
            <a: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и </a:t>
            </a:r>
            <a:r>
              <a:rPr sz="29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расчет</a:t>
            </a:r>
            <a: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9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скорингового</a:t>
            </a:r>
            <a: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9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балла</a:t>
            </a:r>
            <a:endParaRPr sz="29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  <a:p>
            <a:pPr defTabSz="917222" fontAlgn="auto" hangingPunct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defRPr sz="2900">
                <a:latin typeface="+mn-lt"/>
                <a:ea typeface="+mn-ea"/>
                <a:cs typeface="+mn-cs"/>
                <a:sym typeface="Helvetica"/>
              </a:defRPr>
            </a:pPr>
            <a:r>
              <a:rPr sz="29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Передача</a:t>
            </a:r>
            <a: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9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скорингового</a:t>
            </a:r>
            <a: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9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балла</a:t>
            </a:r>
            <a: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в СК </a:t>
            </a:r>
            <a:r>
              <a:rPr sz="29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для</a:t>
            </a:r>
            <a: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9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расчета</a:t>
            </a:r>
            <a: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9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стоимости</a:t>
            </a:r>
            <a: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9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полиса</a:t>
            </a:r>
            <a:endParaRPr sz="29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  <a:p>
            <a:pPr defTabSz="917222" fontAlgn="auto" hangingPunct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defRPr sz="2900">
                <a:latin typeface="+mn-lt"/>
                <a:ea typeface="+mn-ea"/>
                <a:cs typeface="+mn-cs"/>
                <a:sym typeface="Helvetica"/>
              </a:defRPr>
            </a:pPr>
            <a:r>
              <a:rPr sz="29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Получение</a:t>
            </a:r>
            <a: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9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уникального</a:t>
            </a:r>
            <a: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9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предложения</a:t>
            </a:r>
            <a: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/>
            </a:r>
            <a:b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</a:br>
            <a:r>
              <a:rPr sz="29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по</a:t>
            </a:r>
            <a:r>
              <a:rPr sz="2900" kern="0" dirty="0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 </a:t>
            </a:r>
            <a:r>
              <a:rPr sz="2900" kern="0" dirty="0" err="1">
                <a:latin typeface="PF Highway Sans Pro Extra Thin" panose="02000506020000020004" pitchFamily="2" charset="0"/>
                <a:ea typeface="+mn-ea"/>
                <a:cs typeface="+mn-cs"/>
                <a:sym typeface="Helvetica"/>
              </a:rPr>
              <a:t>страхованию</a:t>
            </a:r>
            <a:endParaRPr sz="2900" kern="0" dirty="0">
              <a:latin typeface="PF Highway Sans Pro Extra Thin" panose="02000506020000020004" pitchFamily="2" charset="0"/>
              <a:ea typeface="+mn-ea"/>
              <a:cs typeface="+mn-cs"/>
              <a:sym typeface="Helvetica"/>
            </a:endParaRPr>
          </a:p>
        </p:txBody>
      </p:sp>
      <p:pic>
        <p:nvPicPr>
          <p:cNvPr id="11268" name="pasted-im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638" y="6400800"/>
            <a:ext cx="21548725" cy="2438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94"/>
          <p:cNvSpPr>
            <a:spLocks noGrp="1"/>
          </p:cNvSpPr>
          <p:nvPr>
            <p:ph type="title"/>
          </p:nvPr>
        </p:nvSpPr>
        <p:spPr>
          <a:xfrm>
            <a:off x="1392238" y="2833688"/>
            <a:ext cx="21599525" cy="1293812"/>
          </a:xfrm>
        </p:spPr>
        <p:txBody>
          <a:bodyPr/>
          <a:lstStyle/>
          <a:p>
            <a:pPr eaLnBrk="1" hangingPunct="1"/>
            <a:r>
              <a:rPr lang="ru-RU" sz="8000" smtClean="0">
                <a:latin typeface="PF Highway Sans Pro Medium"/>
              </a:rPr>
              <a:t>Для чего нужна телематика?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3"/>
          </p:nvPr>
        </p:nvSpPr>
        <p:spPr>
          <a:xfrm>
            <a:off x="1392766" y="7087835"/>
            <a:ext cx="21598468" cy="4189749"/>
          </a:xfrm>
          <a:extLst>
            <a:ext uri="{C572A759-6A51-4108-AA02-DFA0A04FC94B}"/>
          </a:extLst>
        </p:spPr>
        <p:txBody>
          <a:bodyPr numCol="3" spcCol="1079923">
            <a:noAutofit/>
          </a:bodyPr>
          <a:lstStyle/>
          <a:p>
            <a:pPr defTabSz="917222" eaLnBrk="1" fontAlgn="auto" hangingPunct="1">
              <a:spcAft>
                <a:spcPts val="0"/>
              </a:spcAft>
              <a:defRPr/>
            </a:pPr>
            <a:r>
              <a:rPr dirty="0" err="1">
                <a:latin typeface="PF Highway Sans Pro Extra Thin" panose="02000506020000020004" pitchFamily="2" charset="0"/>
                <a:sym typeface="Helvetica"/>
              </a:rPr>
              <a:t>Телематика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меняет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правила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игры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!</a:t>
            </a:r>
            <a:br>
              <a:rPr dirty="0">
                <a:latin typeface="PF Highway Sans Pro Extra Thin" panose="02000506020000020004" pitchFamily="2" charset="0"/>
                <a:sym typeface="Helvetica"/>
              </a:rPr>
            </a:br>
            <a:r>
              <a:rPr dirty="0" err="1">
                <a:latin typeface="PF Highway Sans Pro Extra Thin" panose="02000506020000020004" pitchFamily="2" charset="0"/>
                <a:sym typeface="Helvetica"/>
              </a:rPr>
              <a:t>При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правильном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подходе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технология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может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принципиально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изменить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потребительское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восприятие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/>
            </a:r>
            <a:br>
              <a:rPr dirty="0">
                <a:latin typeface="PF Highway Sans Pro Extra Thin" panose="02000506020000020004" pitchFamily="2" charset="0"/>
                <a:sym typeface="Helvetica"/>
              </a:rPr>
            </a:br>
            <a:r>
              <a:rPr dirty="0">
                <a:latin typeface="PF Highway Sans Pro Extra Thin" panose="02000506020000020004" pitchFamily="2" charset="0"/>
                <a:sym typeface="Helvetica"/>
              </a:rPr>
              <a:t>и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кардинально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изменить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страхование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.</a:t>
            </a:r>
          </a:p>
          <a:p>
            <a:pPr defTabSz="917222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PF Highway Sans Pro Extra Thin" panose="02000506020000020004" pitchFamily="2" charset="0"/>
                <a:sym typeface="Helvetica"/>
              </a:rPr>
              <a:t>                                                                </a:t>
            </a:r>
            <a:r>
              <a:rPr dirty="0" err="1" smtClean="0">
                <a:latin typeface="PF Highway Sans Pro Extra Thin" panose="02000506020000020004" pitchFamily="2" charset="0"/>
                <a:sym typeface="Helvetica"/>
              </a:rPr>
              <a:t>Сегодня</a:t>
            </a:r>
            <a:r>
              <a:rPr dirty="0" smtClean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телематика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позволяет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автостраховщикам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быть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на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связи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/>
            </a:r>
            <a:br>
              <a:rPr dirty="0">
                <a:latin typeface="PF Highway Sans Pro Extra Thin" panose="02000506020000020004" pitchFamily="2" charset="0"/>
                <a:sym typeface="Helvetica"/>
              </a:rPr>
            </a:br>
            <a:r>
              <a:rPr dirty="0">
                <a:latin typeface="PF Highway Sans Pro Extra Thin" panose="02000506020000020004" pitchFamily="2" charset="0"/>
                <a:sym typeface="Helvetica"/>
              </a:rPr>
              <a:t>с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клиентами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в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любой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момент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времени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через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механизм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слежения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/>
            </a:r>
            <a:br>
              <a:rPr dirty="0">
                <a:latin typeface="PF Highway Sans Pro Extra Thin" panose="02000506020000020004" pitchFamily="2" charset="0"/>
                <a:sym typeface="Helvetica"/>
              </a:rPr>
            </a:br>
            <a:r>
              <a:rPr dirty="0" err="1">
                <a:latin typeface="PF Highway Sans Pro Extra Thin" panose="02000506020000020004" pitchFamily="2" charset="0"/>
                <a:sym typeface="Helvetica"/>
              </a:rPr>
              <a:t>за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автотранспортными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средствами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GPS,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интегрированной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с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мобильными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приложениями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. </a:t>
            </a:r>
          </a:p>
          <a:p>
            <a:pPr defTabSz="917222" eaLnBrk="1" fontAlgn="auto" hangingPunct="1">
              <a:spcAft>
                <a:spcPts val="0"/>
              </a:spcAft>
              <a:defRPr/>
            </a:pPr>
            <a:r>
              <a:rPr dirty="0" err="1">
                <a:latin typeface="PF Highway Sans Pro Extra Thin" panose="02000506020000020004" pitchFamily="2" charset="0"/>
                <a:sym typeface="Helvetica"/>
              </a:rPr>
              <a:t>Телематика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дает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страховщикам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возможность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прогнозировать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количество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заявок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на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урегулирование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 </a:t>
            </a:r>
            <a:r>
              <a:rPr dirty="0" err="1">
                <a:latin typeface="PF Highway Sans Pro Extra Thin" panose="02000506020000020004" pitchFamily="2" charset="0"/>
                <a:sym typeface="Helvetica"/>
              </a:rPr>
              <a:t>убытков</a:t>
            </a:r>
            <a:r>
              <a:rPr dirty="0">
                <a:latin typeface="PF Highway Sans Pro Extra Thin" panose="02000506020000020004" pitchFamily="2" charset="0"/>
                <a:sym typeface="Helvetica"/>
              </a:rPr>
              <a:t>.</a:t>
            </a:r>
          </a:p>
        </p:txBody>
      </p:sp>
      <p:pic>
        <p:nvPicPr>
          <p:cNvPr id="12291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825" y="508000"/>
            <a:ext cx="2752725" cy="849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2292" name="pasted-im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3513" y="5354638"/>
            <a:ext cx="1098550" cy="1098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2293" name="pasted-image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3338" y="5354638"/>
            <a:ext cx="1098550" cy="1098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2294" name="pasted-image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25" y="5354638"/>
            <a:ext cx="1098550" cy="1098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bo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0413" y="5113338"/>
            <a:ext cx="12193587" cy="89503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3314" name="Shape 102"/>
          <p:cNvSpPr>
            <a:spLocks noGrp="1"/>
          </p:cNvSpPr>
          <p:nvPr>
            <p:ph type="title"/>
          </p:nvPr>
        </p:nvSpPr>
        <p:spPr>
          <a:xfrm>
            <a:off x="1392238" y="2833688"/>
            <a:ext cx="21599525" cy="1293812"/>
          </a:xfrm>
        </p:spPr>
        <p:txBody>
          <a:bodyPr/>
          <a:lstStyle/>
          <a:p>
            <a:pPr eaLnBrk="1" hangingPunct="1"/>
            <a:r>
              <a:rPr lang="ru-RU" sz="8000" smtClean="0">
                <a:latin typeface="PF Highway Sans Pro Medium"/>
              </a:rPr>
              <a:t>CarMatic. Преимущества для партнеров</a:t>
            </a:r>
          </a:p>
        </p:txBody>
      </p:sp>
      <p:pic>
        <p:nvPicPr>
          <p:cNvPr id="13315" name="TinkoffInsurance_general_logo_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3825" y="508000"/>
            <a:ext cx="2751138" cy="849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4" name="Shape 104"/>
          <p:cNvSpPr/>
          <p:nvPr/>
        </p:nvSpPr>
        <p:spPr>
          <a:xfrm>
            <a:off x="1404938" y="5343525"/>
            <a:ext cx="10539412" cy="91678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marL="341313" indent="-341313" hangingPunct="0">
              <a:lnSpc>
                <a:spcPct val="110000"/>
              </a:lnSpc>
              <a:spcBef>
                <a:spcPts val="2400"/>
              </a:spcBef>
              <a:buSzPct val="27000"/>
              <a:buFontTx/>
              <a:buBlip>
                <a:blip r:embed="rId4"/>
              </a:buBlip>
            </a:pPr>
            <a:r>
              <a:rPr lang="ru-RU" sz="2800">
                <a:latin typeface="PF Highway Sans Pro Extra Thin"/>
                <a:cs typeface="Helvetica" pitchFamily="34" charset="0"/>
                <a:sym typeface="Helvetica" pitchFamily="34" charset="0"/>
              </a:rPr>
              <a:t>Увеличение уровня проникновения по новым ТС за счет охвата дополнительной аудитории (дисконт - 35%)</a:t>
            </a:r>
          </a:p>
          <a:p>
            <a:pPr marL="341313" indent="-341313" hangingPunct="0">
              <a:lnSpc>
                <a:spcPct val="110000"/>
              </a:lnSpc>
              <a:spcBef>
                <a:spcPts val="2400"/>
              </a:spcBef>
              <a:buSzPct val="27000"/>
              <a:buFontTx/>
              <a:buBlip>
                <a:blip r:embed="rId4"/>
              </a:buBlip>
            </a:pPr>
            <a:r>
              <a:rPr lang="ru-RU" sz="2800">
                <a:latin typeface="PF Highway Sans Pro Extra Thin"/>
                <a:cs typeface="Helvetica" pitchFamily="34" charset="0"/>
                <a:sym typeface="Helvetica" pitchFamily="34" charset="0"/>
              </a:rPr>
              <a:t> Увеличения уровня пролонгации за счет месячных полисов</a:t>
            </a:r>
          </a:p>
          <a:p>
            <a:pPr marL="341313" indent="-341313" hangingPunct="0">
              <a:lnSpc>
                <a:spcPct val="110000"/>
              </a:lnSpc>
              <a:spcBef>
                <a:spcPts val="2400"/>
              </a:spcBef>
              <a:buSzPct val="27000"/>
              <a:buFontTx/>
              <a:buBlip>
                <a:blip r:embed="rId4"/>
              </a:buBlip>
            </a:pPr>
            <a:r>
              <a:rPr lang="ru-RU" sz="2800">
                <a:latin typeface="PF Highway Sans Pro Extra Thin"/>
                <a:cs typeface="Helvetica" pitchFamily="34" charset="0"/>
                <a:sym typeface="Helvetica" pitchFamily="34" charset="0"/>
              </a:rPr>
              <a:t>Управление загрузкой СТОА</a:t>
            </a:r>
          </a:p>
          <a:p>
            <a:pPr marL="341313" indent="-341313" hangingPunct="0">
              <a:lnSpc>
                <a:spcPct val="110000"/>
              </a:lnSpc>
              <a:spcBef>
                <a:spcPts val="2400"/>
              </a:spcBef>
              <a:buSzPct val="27000"/>
              <a:buFontTx/>
              <a:buBlip>
                <a:blip r:embed="rId4"/>
              </a:buBlip>
            </a:pPr>
            <a:r>
              <a:rPr lang="ru-RU" sz="2800">
                <a:latin typeface="PF Highway Sans Pro Extra Thin"/>
                <a:cs typeface="Helvetica" pitchFamily="34" charset="0"/>
                <a:sym typeface="Helvetica" pitchFamily="34" charset="0"/>
              </a:rPr>
              <a:t>Коммуникации с клиентом об акциях партнера</a:t>
            </a:r>
          </a:p>
          <a:p>
            <a:pPr marL="341313" indent="-341313" hangingPunct="0">
              <a:lnSpc>
                <a:spcPct val="110000"/>
              </a:lnSpc>
              <a:spcBef>
                <a:spcPts val="2400"/>
              </a:spcBef>
              <a:buSzPct val="27000"/>
              <a:buFontTx/>
              <a:buBlip>
                <a:blip r:embed="rId4"/>
              </a:buBlip>
            </a:pPr>
            <a:r>
              <a:rPr lang="ru-RU" sz="2800">
                <a:latin typeface="PF Highway Sans Pro Extra Thin"/>
                <a:cs typeface="Helvetica" pitchFamily="34" charset="0"/>
                <a:sym typeface="Helvetica" pitchFamily="34" charset="0"/>
              </a:rPr>
              <a:t>Вовлечение клиента в страхование, повышение лояльности</a:t>
            </a:r>
          </a:p>
          <a:p>
            <a:pPr marL="341313" indent="-341313" hangingPunct="0">
              <a:lnSpc>
                <a:spcPct val="110000"/>
              </a:lnSpc>
              <a:spcBef>
                <a:spcPts val="2400"/>
              </a:spcBef>
              <a:buSzPct val="27000"/>
              <a:buFontTx/>
              <a:buBlip>
                <a:blip r:embed="rId4"/>
              </a:buBlip>
            </a:pPr>
            <a:r>
              <a:rPr lang="ru-RU" sz="2800">
                <a:latin typeface="PF Highway Sans Pro Extra Thin"/>
                <a:cs typeface="Helvetica" pitchFamily="34" charset="0"/>
                <a:sym typeface="Helvetica" pitchFamily="34" charset="0"/>
              </a:rPr>
              <a:t>Организация оперативного предстрахового осмотра силами Тинькофф.</a:t>
            </a:r>
          </a:p>
          <a:p>
            <a:pPr marL="341313" indent="-341313" hangingPunct="0">
              <a:lnSpc>
                <a:spcPct val="110000"/>
              </a:lnSpc>
              <a:spcBef>
                <a:spcPts val="2400"/>
              </a:spcBef>
              <a:buSzPct val="27000"/>
              <a:buFontTx/>
              <a:buBlip>
                <a:blip r:embed="rId4"/>
              </a:buBlip>
            </a:pPr>
            <a:r>
              <a:rPr lang="ru-RU" sz="2800">
                <a:latin typeface="PF Highway Sans Pro Extra Thin"/>
                <a:cs typeface="Helvetica" pitchFamily="34" charset="0"/>
                <a:sym typeface="Helvetica" pitchFamily="34" charset="0"/>
              </a:rPr>
              <a:t>Поддержка продаж 24/7</a:t>
            </a:r>
          </a:p>
          <a:p>
            <a:pPr marL="341313" indent="-341313" hangingPunct="0">
              <a:lnSpc>
                <a:spcPct val="110000"/>
              </a:lnSpc>
              <a:spcBef>
                <a:spcPts val="2400"/>
              </a:spcBef>
              <a:buSzPct val="27000"/>
              <a:buFontTx/>
              <a:buBlip>
                <a:blip r:embed="rId4"/>
              </a:buBlip>
            </a:pPr>
            <a:r>
              <a:rPr lang="ru-RU" sz="2800">
                <a:latin typeface="PF Highway Sans Pro Extra Thin"/>
                <a:cs typeface="Helvetica" pitchFamily="34" charset="0"/>
                <a:sym typeface="Helvetica" pitchFamily="34" charset="0"/>
              </a:rPr>
              <a:t>Online сервисы обслуживания клиентов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106"/>
          <p:cNvSpPr>
            <a:spLocks noGrp="1"/>
          </p:cNvSpPr>
          <p:nvPr>
            <p:ph type="title"/>
          </p:nvPr>
        </p:nvSpPr>
        <p:spPr>
          <a:xfrm>
            <a:off x="1392238" y="2833688"/>
            <a:ext cx="21599525" cy="1293812"/>
          </a:xfrm>
        </p:spPr>
        <p:txBody>
          <a:bodyPr/>
          <a:lstStyle/>
          <a:p>
            <a:pPr eaLnBrk="1" hangingPunct="1"/>
            <a:r>
              <a:rPr lang="ru-RU" sz="8000" smtClean="0">
                <a:latin typeface="PF Highway Sans Pro Medium"/>
              </a:rPr>
              <a:t>CarMatic. Преимущества для клиента</a:t>
            </a:r>
          </a:p>
        </p:txBody>
      </p:sp>
      <p:pic>
        <p:nvPicPr>
          <p:cNvPr id="14338" name="TinkoffInsurance_general_logo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825" y="508000"/>
            <a:ext cx="2751138" cy="849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4339" name="pasted-im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2238" y="5176838"/>
            <a:ext cx="9445625" cy="74183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9" name="Shape 109"/>
          <p:cNvSpPr/>
          <p:nvPr/>
        </p:nvSpPr>
        <p:spPr>
          <a:xfrm>
            <a:off x="13042900" y="5322888"/>
            <a:ext cx="8510588" cy="787558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marL="508000" indent="-508000" hangingPunct="0">
              <a:lnSpc>
                <a:spcPct val="120000"/>
              </a:lnSpc>
              <a:spcBef>
                <a:spcPts val="3500"/>
              </a:spcBef>
              <a:buSzPct val="100000"/>
              <a:buFontTx/>
              <a:buAutoNum type="arabicPeriod"/>
            </a:pPr>
            <a:r>
              <a:rPr lang="ru-RU" sz="2500">
                <a:latin typeface="PF Highway Sans Pro Extra Thin"/>
                <a:cs typeface="Helvetica" pitchFamily="34" charset="0"/>
                <a:sym typeface="Helvetica" pitchFamily="34" charset="0"/>
              </a:rPr>
              <a:t>Ежемесячная тарификация с автоматической пролонгацией</a:t>
            </a:r>
          </a:p>
          <a:p>
            <a:pPr marL="508000" indent="-508000" hangingPunct="0">
              <a:lnSpc>
                <a:spcPct val="120000"/>
              </a:lnSpc>
              <a:spcBef>
                <a:spcPts val="3500"/>
              </a:spcBef>
              <a:buSzPct val="100000"/>
              <a:buFontTx/>
              <a:buAutoNum type="arabicPeriod"/>
            </a:pPr>
            <a:r>
              <a:rPr lang="ru-RU" sz="2500">
                <a:latin typeface="PF Highway Sans Pro Extra Thin"/>
                <a:cs typeface="Helvetica" pitchFamily="34" charset="0"/>
                <a:sym typeface="Helvetica" pitchFamily="34" charset="0"/>
              </a:rPr>
              <a:t>Pay-as-you-use. Оплата за фактический пробег автомобиля</a:t>
            </a:r>
            <a:br>
              <a:rPr lang="ru-RU" sz="2500">
                <a:latin typeface="PF Highway Sans Pro Extra Thin"/>
                <a:cs typeface="Helvetica" pitchFamily="34" charset="0"/>
                <a:sym typeface="Helvetica" pitchFamily="34" charset="0"/>
              </a:rPr>
            </a:br>
            <a:r>
              <a:rPr lang="ru-RU" sz="2500">
                <a:latin typeface="PF Highway Sans Pro Extra Thin"/>
                <a:cs typeface="Helvetica" pitchFamily="34" charset="0"/>
                <a:sym typeface="Helvetica" pitchFamily="34" charset="0"/>
              </a:rPr>
              <a:t>при покупке пакета километров или отдельно за километр</a:t>
            </a:r>
          </a:p>
          <a:p>
            <a:pPr marL="508000" indent="-508000" hangingPunct="0">
              <a:lnSpc>
                <a:spcPct val="120000"/>
              </a:lnSpc>
              <a:spcBef>
                <a:spcPts val="3500"/>
              </a:spcBef>
              <a:buSzPct val="100000"/>
              <a:buFontTx/>
              <a:buAutoNum type="arabicPeriod"/>
            </a:pPr>
            <a:r>
              <a:rPr lang="ru-RU" sz="2500">
                <a:latin typeface="PF Highway Sans Pro Extra Thin"/>
                <a:cs typeface="Helvetica" pitchFamily="34" charset="0"/>
                <a:sym typeface="Helvetica" pitchFamily="34" charset="0"/>
              </a:rPr>
              <a:t>Pay-as-you-drive. Аккуратное вождение поможет сэкономить.</a:t>
            </a:r>
            <a:br>
              <a:rPr lang="ru-RU" sz="2500">
                <a:latin typeface="PF Highway Sans Pro Extra Thin"/>
                <a:cs typeface="Helvetica" pitchFamily="34" charset="0"/>
                <a:sym typeface="Helvetica" pitchFamily="34" charset="0"/>
              </a:rPr>
            </a:br>
            <a:r>
              <a:rPr lang="ru-RU" sz="2500">
                <a:latin typeface="PF Highway Sans Pro Extra Thin"/>
                <a:cs typeface="Helvetica" pitchFamily="34" charset="0"/>
                <a:sym typeface="Helvetica" pitchFamily="34" charset="0"/>
              </a:rPr>
              <a:t>Чем выше балл, тем ниже стоимость полиса.</a:t>
            </a:r>
          </a:p>
          <a:p>
            <a:pPr marL="508000" indent="-508000" hangingPunct="0">
              <a:lnSpc>
                <a:spcPct val="120000"/>
              </a:lnSpc>
              <a:spcBef>
                <a:spcPts val="3500"/>
              </a:spcBef>
              <a:buSzPct val="100000"/>
              <a:buFontTx/>
              <a:buAutoNum type="arabicPeriod"/>
            </a:pPr>
            <a:r>
              <a:rPr lang="ru-RU" sz="2500">
                <a:latin typeface="PF Highway Sans Pro Extra Thin"/>
                <a:cs typeface="Helvetica" pitchFamily="34" charset="0"/>
                <a:sym typeface="Helvetica" pitchFamily="34" charset="0"/>
              </a:rPr>
              <a:t>Экономия на стоимости полиса за счет изменения пакета</a:t>
            </a:r>
            <a:br>
              <a:rPr lang="ru-RU" sz="2500">
                <a:latin typeface="PF Highway Sans Pro Extra Thin"/>
                <a:cs typeface="Helvetica" pitchFamily="34" charset="0"/>
                <a:sym typeface="Helvetica" pitchFamily="34" charset="0"/>
              </a:rPr>
            </a:br>
            <a:r>
              <a:rPr lang="ru-RU" sz="2500">
                <a:latin typeface="PF Highway Sans Pro Extra Thin"/>
                <a:cs typeface="Helvetica" pitchFamily="34" charset="0"/>
                <a:sym typeface="Helvetica" pitchFamily="34" charset="0"/>
              </a:rPr>
              <a:t>в зависимости от необходимости эксплуатации транспортного средства (Например: зима)</a:t>
            </a:r>
          </a:p>
          <a:p>
            <a:pPr marL="508000" indent="-508000" hangingPunct="0">
              <a:lnSpc>
                <a:spcPct val="120000"/>
              </a:lnSpc>
              <a:spcBef>
                <a:spcPts val="3500"/>
              </a:spcBef>
              <a:buSzPct val="100000"/>
              <a:buFontTx/>
              <a:buAutoNum type="arabicPeriod"/>
            </a:pPr>
            <a:r>
              <a:rPr lang="ru-RU" sz="2500">
                <a:latin typeface="PF Highway Sans Pro Extra Thin"/>
                <a:cs typeface="Helvetica" pitchFamily="34" charset="0"/>
                <a:sym typeface="Helvetica" pitchFamily="34" charset="0"/>
              </a:rPr>
              <a:t>Упрощенное урегулирование убытков при подтверждении датчика удара</a:t>
            </a:r>
          </a:p>
          <a:p>
            <a:pPr marL="508000" indent="-508000" hangingPunct="0">
              <a:lnSpc>
                <a:spcPct val="120000"/>
              </a:lnSpc>
              <a:spcBef>
                <a:spcPts val="3500"/>
              </a:spcBef>
              <a:buSzPct val="100000"/>
              <a:buFontTx/>
              <a:buAutoNum type="arabicPeriod"/>
            </a:pPr>
            <a:r>
              <a:rPr lang="ru-RU" sz="2500">
                <a:latin typeface="PF Highway Sans Pro Extra Thin"/>
                <a:cs typeface="Helvetica" pitchFamily="34" charset="0"/>
                <a:sym typeface="Helvetica" pitchFamily="34" charset="0"/>
              </a:rPr>
              <a:t>Контроль местоположения автомобиля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11"/>
          <p:cNvSpPr>
            <a:spLocks noGrp="1"/>
          </p:cNvSpPr>
          <p:nvPr>
            <p:ph type="title"/>
          </p:nvPr>
        </p:nvSpPr>
        <p:spPr>
          <a:xfrm>
            <a:off x="1392238" y="2833688"/>
            <a:ext cx="21599525" cy="1293812"/>
          </a:xfrm>
        </p:spPr>
        <p:txBody>
          <a:bodyPr/>
          <a:lstStyle/>
          <a:p>
            <a:pPr eaLnBrk="1" hangingPunct="1"/>
            <a:r>
              <a:rPr lang="ru-RU" sz="8000" smtClean="0">
                <a:latin typeface="PF Highway Sans Pro Medium"/>
              </a:rPr>
              <a:t>Связь с клиентом</a:t>
            </a:r>
          </a:p>
        </p:txBody>
      </p:sp>
      <p:pic>
        <p:nvPicPr>
          <p:cNvPr id="15362" name="TinkoffInsurance_general_logo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825" y="508000"/>
            <a:ext cx="2751138" cy="849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13" name="Shape 113"/>
          <p:cNvSpPr>
            <a:spLocks noGrp="1"/>
          </p:cNvSpPr>
          <p:nvPr>
            <p:ph type="body" idx="13"/>
          </p:nvPr>
        </p:nvSpPr>
        <p:spPr>
          <a:xfrm>
            <a:off x="8826500" y="5310188"/>
            <a:ext cx="14174788" cy="915035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3400"/>
              </a:spcBef>
            </a:pPr>
            <a:r>
              <a:rPr lang="ru-RU" sz="4500" smtClean="0">
                <a:latin typeface="PF Highway Sans Pro Extra Thin"/>
              </a:rPr>
              <a:t>Телематика позволяет быть с клиентом на связи каждый день и час посредством Мобильного приложения для Android и iOS, а так же личного кабинета клиента, где:</a:t>
            </a:r>
          </a:p>
          <a:p>
            <a:pPr eaLnBrk="1" hangingPunct="1">
              <a:lnSpc>
                <a:spcPct val="110000"/>
              </a:lnSpc>
              <a:spcBef>
                <a:spcPts val="2400"/>
              </a:spcBef>
              <a:buSzPct val="30000"/>
              <a:buFontTx/>
              <a:buBlip>
                <a:blip r:embed="rId3"/>
              </a:buBlip>
            </a:pPr>
            <a:r>
              <a:rPr lang="ru-RU" sz="2800" smtClean="0">
                <a:latin typeface="PF Highway Sans Pro Extra Thin"/>
              </a:rPr>
              <a:t>Возможно отслеживать свой скоринговый балл и местоположение автомобиля</a:t>
            </a:r>
          </a:p>
          <a:p>
            <a:pPr eaLnBrk="1" hangingPunct="1">
              <a:lnSpc>
                <a:spcPct val="110000"/>
              </a:lnSpc>
              <a:spcBef>
                <a:spcPts val="2400"/>
              </a:spcBef>
              <a:buSzPct val="30000"/>
              <a:buFontTx/>
              <a:buBlip>
                <a:blip r:embed="rId3"/>
              </a:buBlip>
            </a:pPr>
            <a:r>
              <a:rPr lang="ru-RU" sz="2800" smtClean="0">
                <a:latin typeface="PF Highway Sans Pro Extra Thin"/>
              </a:rPr>
              <a:t>Контролировать эксплуатационные расходы (топливо, ТО)</a:t>
            </a:r>
          </a:p>
          <a:p>
            <a:pPr eaLnBrk="1" hangingPunct="1">
              <a:lnSpc>
                <a:spcPct val="110000"/>
              </a:lnSpc>
              <a:spcBef>
                <a:spcPts val="2400"/>
              </a:spcBef>
              <a:buSzPct val="30000"/>
              <a:buFontTx/>
              <a:buBlip>
                <a:blip r:embed="rId3"/>
              </a:buBlip>
            </a:pPr>
            <a:r>
              <a:rPr lang="ru-RU" sz="2800" smtClean="0">
                <a:latin typeface="PF Highway Sans Pro Extra Thin"/>
              </a:rPr>
              <a:t>Получать уведомления о страховом событии (ДТП)</a:t>
            </a:r>
          </a:p>
          <a:p>
            <a:pPr eaLnBrk="1" hangingPunct="1">
              <a:lnSpc>
                <a:spcPct val="110000"/>
              </a:lnSpc>
              <a:spcBef>
                <a:spcPts val="2400"/>
              </a:spcBef>
              <a:buSzPct val="30000"/>
              <a:buFontTx/>
              <a:buBlip>
                <a:blip r:embed="rId3"/>
              </a:buBlip>
            </a:pPr>
            <a:r>
              <a:rPr lang="ru-RU" sz="2800" smtClean="0">
                <a:latin typeface="PF Highway Sans Pro Extra Thin"/>
              </a:rPr>
              <a:t>Получать уведомления об эвакуации автомобиля</a:t>
            </a:r>
          </a:p>
        </p:txBody>
      </p:sp>
      <p:pic>
        <p:nvPicPr>
          <p:cNvPr id="15364" name="image1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2238" y="5322888"/>
            <a:ext cx="5302250" cy="53006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381</Words>
  <Application>Microsoft Office PowerPoint</Application>
  <PresentationFormat>Произвольный</PresentationFormat>
  <Paragraphs>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Helvetica Light</vt:lpstr>
      <vt:lpstr>Arial</vt:lpstr>
      <vt:lpstr>Helvetica</vt:lpstr>
      <vt:lpstr>Helvetica Neue</vt:lpstr>
      <vt:lpstr>PF Highway Sans Pro Light</vt:lpstr>
      <vt:lpstr>PF Highway Sans Pro Medium</vt:lpstr>
      <vt:lpstr>PF Highway Sans Pro Extra Thin</vt:lpstr>
      <vt:lpstr>White</vt:lpstr>
      <vt:lpstr>White</vt:lpstr>
      <vt:lpstr>White</vt:lpstr>
      <vt:lpstr>Слайд 1</vt:lpstr>
      <vt:lpstr>Преимущества компании</vt:lpstr>
      <vt:lpstr>Проблемы отрасли</vt:lpstr>
      <vt:lpstr>Что такое «Телематика»?</vt:lpstr>
      <vt:lpstr>Принцип работы телематических устройств</vt:lpstr>
      <vt:lpstr>Для чего нужна телематика?</vt:lpstr>
      <vt:lpstr>CarMatic. Преимущества для партнеров</vt:lpstr>
      <vt:lpstr>CarMatic. Преимущества для клиента</vt:lpstr>
      <vt:lpstr>Связь с клиентом</vt:lpstr>
      <vt:lpstr>Слайд 10</vt:lpstr>
      <vt:lpstr>Оплата и Доставка на стороне Партнера</vt:lpstr>
      <vt:lpstr>Доставка на стороне Тинькофф</vt:lpstr>
      <vt:lpstr>Автопролонгация полиса</vt:lpstr>
      <vt:lpstr>Наши преимущества</vt:lpstr>
      <vt:lpstr>Более 300 добровольцев тестируют #Carmatic прямо сейчас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Zubkov Roman Valerevich</dc:creator>
  <cp:lastModifiedBy>Ирина</cp:lastModifiedBy>
  <cp:revision>6</cp:revision>
  <dcterms:modified xsi:type="dcterms:W3CDTF">2016-04-18T14:06:26Z</dcterms:modified>
</cp:coreProperties>
</file>