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384" r:id="rId3"/>
    <p:sldId id="420" r:id="rId4"/>
    <p:sldId id="447" r:id="rId5"/>
    <p:sldId id="462" r:id="rId6"/>
    <p:sldId id="463" r:id="rId7"/>
    <p:sldId id="445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71" r:id="rId16"/>
    <p:sldId id="472" r:id="rId17"/>
    <p:sldId id="473" r:id="rId18"/>
    <p:sldId id="474" r:id="rId19"/>
    <p:sldId id="475" r:id="rId20"/>
    <p:sldId id="476" r:id="rId21"/>
    <p:sldId id="477" r:id="rId22"/>
    <p:sldId id="478" r:id="rId23"/>
    <p:sldId id="456" r:id="rId24"/>
    <p:sldId id="479" r:id="rId25"/>
    <p:sldId id="380" r:id="rId26"/>
    <p:sldId id="481" r:id="rId27"/>
    <p:sldId id="480" r:id="rId28"/>
    <p:sldId id="459" r:id="rId29"/>
    <p:sldId id="460" r:id="rId30"/>
    <p:sldId id="482" r:id="rId31"/>
    <p:sldId id="383" r:id="rId32"/>
  </p:sldIdLst>
  <p:sldSz cx="12192000" cy="6858000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BD"/>
    <a:srgbClr val="8DA7D9"/>
    <a:srgbClr val="DB6A67"/>
    <a:srgbClr val="1974B8"/>
    <a:srgbClr val="186FB0"/>
    <a:srgbClr val="E9A7A5"/>
    <a:srgbClr val="ED1C26"/>
    <a:srgbClr val="004070"/>
    <a:srgbClr val="ECF3FA"/>
    <a:srgbClr val="CD3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8" autoAdjust="0"/>
    <p:restoredTop sz="94765" autoAdjust="0"/>
  </p:normalViewPr>
  <p:slideViewPr>
    <p:cSldViewPr snapToGrid="0" snapToObjects="1" showGuides="1">
      <p:cViewPr>
        <p:scale>
          <a:sx n="100" d="100"/>
          <a:sy n="100" d="100"/>
        </p:scale>
        <p:origin x="-1020" y="-40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3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36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server2003xp\Document\&#1057;&#1054;&#1062;&#1048;&#1040;&#1051;&#1068;&#1053;&#1040;&#1071;%20&#1052;&#1045;&#1061;&#1040;&#1053;&#1048;&#1050;&#1040;\&#1040;&#1050;&#1058;&#1059;&#1040;&#1051;&#1068;&#1053;&#1067;&#1045;%20&#1055;&#1056;&#1054;&#1045;&#1050;&#1058;&#1067;\2022%20&#1055;&#1088;&#1086;&#1077;&#1082;&#1090;%20&#1044;&#1052;&#1054;\&#1041;&#1044;%20&#1040;&#1085;&#1082;&#1077;&#1090;&#1099;%20&#1087;&#1072;&#1094;&#1080;&#1077;&#1085;&#1090;&#1086;&#1074;\&#1058;&#1047;%20&#1044;&#1080;&#1072;&#1075;&#1088;&#1072;&#1084;&#1084;&#1099;%20&#1044;&#1052;&#1054;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026697266434215E-2"/>
          <c:y val="0.13981695293269686"/>
          <c:w val="0.47717912986504596"/>
          <c:h val="0.72666802660030183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B1-4446-A0A1-DFC7F042B2B3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1B1-4446-A0A1-DFC7F042B2B3}"/>
              </c:ext>
            </c:extLst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B1-4446-A0A1-DFC7F042B2B3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B1-4446-A0A1-DFC7F042B2B3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B1-4446-A0A1-DFC7F042B2B3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B1-4446-A0A1-DFC7F042B2B3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B1-4446-A0A1-DFC7F042B2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распределения'!$B$11:$B$12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'Простые распределения'!$E$11:$E$12</c:f>
              <c:numCache>
                <c:formatCode>0.0%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1B1-4446-A0A1-DFC7F042B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5902411927635229"/>
          <c:y val="0.26815008227598491"/>
          <c:w val="0.27552339024630168"/>
          <c:h val="0.459811513198156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806204978512346E-2"/>
          <c:y val="0.13013605620332677"/>
          <c:w val="0.40194612692644188"/>
          <c:h val="0.62044821320411869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C4-43BA-8E65-F333ECEC5AD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C4-43BA-8E65-F333ECEC5ADD}"/>
              </c:ext>
            </c:extLst>
          </c:dPt>
          <c:dPt>
            <c:idx val="2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C4-43BA-8E65-F333ECEC5ADD}"/>
              </c:ext>
            </c:extLst>
          </c:dPt>
          <c:dPt>
            <c:idx val="3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3C4-43BA-8E65-F333ECEC5ADD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C4-43BA-8E65-F333ECEC5ADD}"/>
                </c:ext>
              </c:extLst>
            </c:dLbl>
            <c:dLbl>
              <c:idx val="1"/>
              <c:layout>
                <c:manualLayout>
                  <c:x val="1.811470374713799E-2"/>
                  <c:y val="-2.021897262842162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C4-43BA-8E65-F333ECEC5ADD}"/>
                </c:ext>
              </c:extLst>
            </c:dLbl>
            <c:dLbl>
              <c:idx val="2"/>
              <c:layout>
                <c:manualLayout>
                  <c:x val="6.0790273556231003E-3"/>
                  <c:y val="0.17411998500187476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C4-43BA-8E65-F333ECEC5ADD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C4-43BA-8E65-F333ECEC5ADD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C4-43BA-8E65-F333ECEC5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распределения'!$B$64:$B$67</c:f>
              <c:strCache>
                <c:ptCount val="4"/>
                <c:pt idx="0">
                  <c:v>Я регулярно прохожу осмотр у офтальмолога с момента постановки диагноза «сахарный диабет»</c:v>
                </c:pt>
                <c:pt idx="1">
                  <c:v>Меня направил эндокринолог, когда я пожаловался на ухудшение зрения</c:v>
                </c:pt>
                <c:pt idx="2">
                  <c:v>Я самостоятельно взял направление к офтальмологу, когда почувствовал ухудшение зрения</c:v>
                </c:pt>
                <c:pt idx="3">
                  <c:v>Не помню</c:v>
                </c:pt>
              </c:strCache>
            </c:strRef>
          </c:cat>
          <c:val>
            <c:numRef>
              <c:f>'Простые распределения'!$E$64:$E$67</c:f>
              <c:numCache>
                <c:formatCode>0.0%</c:formatCode>
                <c:ptCount val="4"/>
                <c:pt idx="0">
                  <c:v>0.23</c:v>
                </c:pt>
                <c:pt idx="1">
                  <c:v>0.23599999999999999</c:v>
                </c:pt>
                <c:pt idx="2">
                  <c:v>0.5</c:v>
                </c:pt>
                <c:pt idx="3">
                  <c:v>3.4000000000000002E-2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3C4-43BA-8E65-F333ECEC5A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3842001339406165"/>
          <c:y val="5.5433179012794737E-2"/>
          <c:w val="0.45955378824660642"/>
          <c:h val="0.92798633521214469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76951308301521E-2"/>
          <c:y val="0.1503645592359048"/>
          <c:w val="0.41754747329163017"/>
          <c:h val="0.64570147947905421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69-4DCC-A331-CCCF023F3EBA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69-4DCC-A331-CCCF023F3EBA}"/>
              </c:ext>
            </c:extLst>
          </c:dPt>
          <c:dPt>
            <c:idx val="2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69-4DCC-A331-CCCF023F3EBA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69-4DCC-A331-CCCF023F3EBA}"/>
                </c:ext>
              </c:extLst>
            </c:dLbl>
            <c:dLbl>
              <c:idx val="1"/>
              <c:layout>
                <c:manualLayout>
                  <c:x val="-1.2101849300760362E-2"/>
                  <c:y val="-1.474946199003179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69-4DCC-A331-CCCF023F3EBA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69-4DCC-A331-CCCF023F3EBA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69-4DCC-A331-CCCF023F3EBA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69-4DCC-A331-CCCF023F3E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распределения'!$B$89:$B$91</c:f>
              <c:strCache>
                <c:ptCount val="3"/>
                <c:pt idx="0">
                  <c:v>На очередном регулярном осмотре офтальмолога</c:v>
                </c:pt>
                <c:pt idx="1">
                  <c:v>Обратился к офтальмологу специально, когда почувствовал ухудшение зрения</c:v>
                </c:pt>
                <c:pt idx="2">
                  <c:v>Не помню</c:v>
                </c:pt>
              </c:strCache>
            </c:strRef>
          </c:cat>
          <c:val>
            <c:numRef>
              <c:f>'Простые распределения'!$E$89:$E$91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0.82299999999999995</c:v>
                </c:pt>
                <c:pt idx="2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F69-4DCC-A331-CCCF023F3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4767982645131574"/>
          <c:y val="0.16472480797229019"/>
          <c:w val="0.40391000637482072"/>
          <c:h val="0.78614771899500568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285868787076589"/>
          <c:y val="5.9979672669255829E-2"/>
          <c:w val="0.56209429686629375"/>
          <c:h val="0.89565745929356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'В 16'!$B$17:$B$18</c:f>
              <c:strCache>
                <c:ptCount val="1"/>
                <c:pt idx="0">
                  <c:v>Пациенты с ДМО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16'!$D$16:$J$16</c:f>
              <c:strCache>
                <c:ptCount val="7"/>
                <c:pt idx="0">
                  <c:v>Чаще, чем один раз в месяц</c:v>
                </c:pt>
                <c:pt idx="1">
                  <c:v>Один раз в месяц</c:v>
                </c:pt>
                <c:pt idx="2">
                  <c:v>Один раз в квартал</c:v>
                </c:pt>
                <c:pt idx="3">
                  <c:v>Один раз в полгода</c:v>
                </c:pt>
                <c:pt idx="4">
                  <c:v>Один раз в год</c:v>
                </c:pt>
                <c:pt idx="5">
                  <c:v>Реже одного раза в год</c:v>
                </c:pt>
                <c:pt idx="6">
                  <c:v>Затрудняюсь сказать</c:v>
                </c:pt>
              </c:strCache>
            </c:strRef>
          </c:cat>
          <c:val>
            <c:numRef>
              <c:f>'В 16'!$D$18:$J$18</c:f>
              <c:numCache>
                <c:formatCode>###0.0%</c:formatCode>
                <c:ptCount val="7"/>
                <c:pt idx="0">
                  <c:v>1.7699115044247787E-2</c:v>
                </c:pt>
                <c:pt idx="1">
                  <c:v>0.20353982300884957</c:v>
                </c:pt>
                <c:pt idx="2">
                  <c:v>0.40707964601769914</c:v>
                </c:pt>
                <c:pt idx="3">
                  <c:v>0.19469026548672566</c:v>
                </c:pt>
                <c:pt idx="4">
                  <c:v>0.13274336283185842</c:v>
                </c:pt>
                <c:pt idx="5">
                  <c:v>4.4247787610619468E-2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EC-4A95-A2A1-5987398FB4AC}"/>
            </c:ext>
          </c:extLst>
        </c:ser>
        <c:ser>
          <c:idx val="1"/>
          <c:order val="1"/>
          <c:tx>
            <c:strRef>
              <c:f>'В 16'!$B$19:$B$20</c:f>
              <c:strCache>
                <c:ptCount val="1"/>
                <c:pt idx="0">
                  <c:v>Пациенты без ДМО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16'!$D$16:$J$16</c:f>
              <c:strCache>
                <c:ptCount val="7"/>
                <c:pt idx="0">
                  <c:v>Чаще, чем один раз в месяц</c:v>
                </c:pt>
                <c:pt idx="1">
                  <c:v>Один раз в месяц</c:v>
                </c:pt>
                <c:pt idx="2">
                  <c:v>Один раз в квартал</c:v>
                </c:pt>
                <c:pt idx="3">
                  <c:v>Один раз в полгода</c:v>
                </c:pt>
                <c:pt idx="4">
                  <c:v>Один раз в год</c:v>
                </c:pt>
                <c:pt idx="5">
                  <c:v>Реже одного раза в год</c:v>
                </c:pt>
                <c:pt idx="6">
                  <c:v>Затрудняюсь сказать</c:v>
                </c:pt>
              </c:strCache>
            </c:strRef>
          </c:cat>
          <c:val>
            <c:numRef>
              <c:f>'В 16'!$D$20:$J$20</c:f>
              <c:numCache>
                <c:formatCode>###0.0%</c:formatCode>
                <c:ptCount val="7"/>
                <c:pt idx="0">
                  <c:v>1.6393442622950821E-2</c:v>
                </c:pt>
                <c:pt idx="1">
                  <c:v>6.5573770491803282E-2</c:v>
                </c:pt>
                <c:pt idx="2">
                  <c:v>0.14754098360655737</c:v>
                </c:pt>
                <c:pt idx="3">
                  <c:v>0.24590163934426229</c:v>
                </c:pt>
                <c:pt idx="4">
                  <c:v>0.39344262295081966</c:v>
                </c:pt>
                <c:pt idx="5">
                  <c:v>0.11475409836065573</c:v>
                </c:pt>
                <c:pt idx="6">
                  <c:v>1.6393442622950821E-2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EC-4A95-A2A1-5987398FB4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7"/>
        <c:axId val="109793280"/>
        <c:axId val="109794816"/>
      </c:barChart>
      <c:catAx>
        <c:axId val="109793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09794816"/>
        <c:crosses val="autoZero"/>
        <c:auto val="1"/>
        <c:lblAlgn val="ctr"/>
        <c:lblOffset val="100"/>
        <c:noMultiLvlLbl val="0"/>
      </c:catAx>
      <c:valAx>
        <c:axId val="109794816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09793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73288898657937"/>
          <c:y val="0.80414746261763648"/>
          <c:w val="0.29598593499340231"/>
          <c:h val="0.1371504788996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192878840536428"/>
          <c:y val="4.2715484363081618E-2"/>
          <c:w val="0.59089943330150163"/>
          <c:h val="0.89565745929356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'В 16'!$B$32:$B$33</c:f>
              <c:strCache>
                <c:ptCount val="1"/>
                <c:pt idx="0">
                  <c:v>Пациенты с ДМО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16'!$D$31:$G$31</c:f>
              <c:strCache>
                <c:ptCount val="4"/>
                <c:pt idx="0">
                  <c:v>Чаще, чем раз в полгода</c:v>
                </c:pt>
                <c:pt idx="1">
                  <c:v>Один раз в полгода</c:v>
                </c:pt>
                <c:pt idx="2">
                  <c:v>Один раз в год</c:v>
                </c:pt>
                <c:pt idx="3">
                  <c:v>Реже одного раза в год</c:v>
                </c:pt>
              </c:strCache>
            </c:strRef>
          </c:cat>
          <c:val>
            <c:numRef>
              <c:f>'В 16'!$D$33:$G$33</c:f>
              <c:numCache>
                <c:formatCode>###0.0%</c:formatCode>
                <c:ptCount val="4"/>
                <c:pt idx="0">
                  <c:v>0.35398230088495575</c:v>
                </c:pt>
                <c:pt idx="1">
                  <c:v>0.22123893805309736</c:v>
                </c:pt>
                <c:pt idx="2">
                  <c:v>0.37168141592920356</c:v>
                </c:pt>
                <c:pt idx="3">
                  <c:v>5.3097345132743362E-2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1E-4592-9026-F2C144ED794C}"/>
            </c:ext>
          </c:extLst>
        </c:ser>
        <c:ser>
          <c:idx val="1"/>
          <c:order val="1"/>
          <c:tx>
            <c:strRef>
              <c:f>'В 16'!$B$34:$B$35</c:f>
              <c:strCache>
                <c:ptCount val="1"/>
                <c:pt idx="0">
                  <c:v>Пациенты без ДМО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16'!$D$31:$G$31</c:f>
              <c:strCache>
                <c:ptCount val="4"/>
                <c:pt idx="0">
                  <c:v>Чаще, чем раз в полгода</c:v>
                </c:pt>
                <c:pt idx="1">
                  <c:v>Один раз в полгода</c:v>
                </c:pt>
                <c:pt idx="2">
                  <c:v>Один раз в год</c:v>
                </c:pt>
                <c:pt idx="3">
                  <c:v>Реже одного раза в год</c:v>
                </c:pt>
              </c:strCache>
            </c:strRef>
          </c:cat>
          <c:val>
            <c:numRef>
              <c:f>'В 16'!$D$35:$G$35</c:f>
              <c:numCache>
                <c:formatCode>###0.0%</c:formatCode>
                <c:ptCount val="4"/>
                <c:pt idx="0">
                  <c:v>0.55737704918032782</c:v>
                </c:pt>
                <c:pt idx="1">
                  <c:v>0.22950819672131145</c:v>
                </c:pt>
                <c:pt idx="2">
                  <c:v>0.13114754098360656</c:v>
                </c:pt>
                <c:pt idx="3">
                  <c:v>8.1967213114754092E-2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1E-4592-9026-F2C144ED79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axId val="109825408"/>
        <c:axId val="109835392"/>
      </c:barChart>
      <c:catAx>
        <c:axId val="109825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09835392"/>
        <c:crosses val="autoZero"/>
        <c:auto val="1"/>
        <c:lblAlgn val="ctr"/>
        <c:lblOffset val="100"/>
        <c:noMultiLvlLbl val="0"/>
      </c:catAx>
      <c:valAx>
        <c:axId val="109835392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0982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888937245781119"/>
          <c:y val="0.72183285631124483"/>
          <c:w val="0.31852151237334025"/>
          <c:h val="0.224003711070146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238873733794823"/>
          <c:y val="2.0374155358239793E-2"/>
          <c:w val="0.40194188686142002"/>
          <c:h val="0.977359666651153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В9!$B$7</c:f>
              <c:strCache>
                <c:ptCount val="1"/>
                <c:pt idx="0">
                  <c:v>Пациенты с ДМО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В9!$D$5:$L$5</c:f>
              <c:strCache>
                <c:ptCount val="9"/>
                <c:pt idx="0">
                  <c:v>Нет, врач мне не сообщал ничего о возможных осложнениях</c:v>
                </c:pt>
                <c:pt idx="1">
                  <c:v>Да, сообщал о возможностях развития катаракты (потеря прозрачности хрусталика)</c:v>
                </c:pt>
                <c:pt idx="2">
                  <c:v>Да, сообщал о возможностях развития вторичной глаукомы (повышение внутриглазного давления и поражение зрительного нерва)</c:v>
                </c:pt>
                <c:pt idx="3">
                  <c:v>Да, сообщал о возможностях развития гемофтальм (кровоизлияние в полость стекловидного тела)</c:v>
                </c:pt>
                <c:pt idx="4">
                  <c:v>Да, сообщал о возможностях развития ретиношизис — (расслоение сетчатки)</c:v>
                </c:pt>
                <c:pt idx="5">
                  <c:v>Да, сообщал о возможностях развития макулярного отека (отек центральной части сетчатки)</c:v>
                </c:pt>
                <c:pt idx="6">
                  <c:v>Да, сообщал о возможностях развития отслойки сетчатки</c:v>
                </c:pt>
                <c:pt idx="7">
                  <c:v>Да, сообщал о возможностях развития слепоты</c:v>
                </c:pt>
                <c:pt idx="8">
                  <c:v>Не помню</c:v>
                </c:pt>
              </c:strCache>
            </c:strRef>
          </c:cat>
          <c:val>
            <c:numRef>
              <c:f>В9!$D$7:$L$7</c:f>
              <c:numCache>
                <c:formatCode>###0.0%</c:formatCode>
                <c:ptCount val="9"/>
                <c:pt idx="0">
                  <c:v>0.13274336283185842</c:v>
                </c:pt>
                <c:pt idx="1">
                  <c:v>0.37168141592920356</c:v>
                </c:pt>
                <c:pt idx="2">
                  <c:v>1.7699115044247787E-2</c:v>
                </c:pt>
                <c:pt idx="3">
                  <c:v>7.0796460176991149E-2</c:v>
                </c:pt>
                <c:pt idx="4">
                  <c:v>0</c:v>
                </c:pt>
                <c:pt idx="5">
                  <c:v>1.7699115044247787E-2</c:v>
                </c:pt>
                <c:pt idx="6">
                  <c:v>0.16814159292035399</c:v>
                </c:pt>
                <c:pt idx="7">
                  <c:v>0.20353982300884957</c:v>
                </c:pt>
                <c:pt idx="8">
                  <c:v>1.7699115044247787E-2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8-42E8-92C4-1EC6AF4D8189}"/>
            </c:ext>
          </c:extLst>
        </c:ser>
        <c:ser>
          <c:idx val="1"/>
          <c:order val="1"/>
          <c:tx>
            <c:strRef>
              <c:f>В9!$B$9</c:f>
              <c:strCache>
                <c:ptCount val="1"/>
                <c:pt idx="0">
                  <c:v>Пациенты без ДМО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В9!$D$5:$L$5</c:f>
              <c:strCache>
                <c:ptCount val="9"/>
                <c:pt idx="0">
                  <c:v>Нет, врач мне не сообщал ничего о возможных осложнениях</c:v>
                </c:pt>
                <c:pt idx="1">
                  <c:v>Да, сообщал о возможностях развития катаракты (потеря прозрачности хрусталика)</c:v>
                </c:pt>
                <c:pt idx="2">
                  <c:v>Да, сообщал о возможностях развития вторичной глаукомы (повышение внутриглазного давления и поражение зрительного нерва)</c:v>
                </c:pt>
                <c:pt idx="3">
                  <c:v>Да, сообщал о возможностях развития гемофтальм (кровоизлияние в полость стекловидного тела)</c:v>
                </c:pt>
                <c:pt idx="4">
                  <c:v>Да, сообщал о возможностях развития ретиношизис — (расслоение сетчатки)</c:v>
                </c:pt>
                <c:pt idx="5">
                  <c:v>Да, сообщал о возможностях развития макулярного отека (отек центральной части сетчатки)</c:v>
                </c:pt>
                <c:pt idx="6">
                  <c:v>Да, сообщал о возможностях развития отслойки сетчатки</c:v>
                </c:pt>
                <c:pt idx="7">
                  <c:v>Да, сообщал о возможностях развития слепоты</c:v>
                </c:pt>
                <c:pt idx="8">
                  <c:v>Не помню</c:v>
                </c:pt>
              </c:strCache>
            </c:strRef>
          </c:cat>
          <c:val>
            <c:numRef>
              <c:f>В9!$D$9:$L$9</c:f>
              <c:numCache>
                <c:formatCode>###0.0%</c:formatCode>
                <c:ptCount val="9"/>
                <c:pt idx="0">
                  <c:v>0.26229508196721313</c:v>
                </c:pt>
                <c:pt idx="1">
                  <c:v>0.27868852459016391</c:v>
                </c:pt>
                <c:pt idx="2">
                  <c:v>4.9180327868852458E-2</c:v>
                </c:pt>
                <c:pt idx="3">
                  <c:v>6.5573770491803282E-2</c:v>
                </c:pt>
                <c:pt idx="4">
                  <c:v>1.6393442622950821E-2</c:v>
                </c:pt>
                <c:pt idx="5">
                  <c:v>1.6393442622950821E-2</c:v>
                </c:pt>
                <c:pt idx="6">
                  <c:v>0.16393442622950818</c:v>
                </c:pt>
                <c:pt idx="7">
                  <c:v>0.11475409836065573</c:v>
                </c:pt>
                <c:pt idx="8">
                  <c:v>3.2786885245901641E-2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28-42E8-92C4-1EC6AF4D81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09597824"/>
        <c:axId val="109599360"/>
      </c:barChart>
      <c:catAx>
        <c:axId val="109597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09599360"/>
        <c:crosses val="autoZero"/>
        <c:auto val="1"/>
        <c:lblAlgn val="ctr"/>
        <c:lblOffset val="100"/>
        <c:noMultiLvlLbl val="0"/>
      </c:catAx>
      <c:valAx>
        <c:axId val="109599360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0959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832214904645307"/>
          <c:y val="0.40192233265372079"/>
          <c:w val="0.29815918384651263"/>
          <c:h val="0.17051505569677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04868791399077E-2"/>
          <c:y val="0.11591428981161164"/>
          <c:w val="0.40481694595867823"/>
          <c:h val="0.62049164028661874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D4-445D-9D80-A149050DBD31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6D4-445D-9D80-A149050DBD3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6D4-445D-9D80-A149050DBD31}"/>
              </c:ext>
            </c:extLst>
          </c:dPt>
          <c:dPt>
            <c:idx val="3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6D4-445D-9D80-A149050DBD31}"/>
              </c:ext>
            </c:extLst>
          </c:dPt>
          <c:dLbls>
            <c:dLbl>
              <c:idx val="0"/>
              <c:layout>
                <c:manualLayout>
                  <c:x val="-8.0576528699937949E-2"/>
                  <c:y val="-0.22971744409842793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D4-445D-9D80-A149050DBD31}"/>
                </c:ext>
              </c:extLst>
            </c:dLbl>
            <c:dLbl>
              <c:idx val="1"/>
              <c:layout>
                <c:manualLayout>
                  <c:x val="3.0216555150923367E-2"/>
                  <c:y val="0.12198711187808008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D4-445D-9D80-A149050DBD31}"/>
                </c:ext>
              </c:extLst>
            </c:dLbl>
            <c:dLbl>
              <c:idx val="2"/>
              <c:layout>
                <c:manualLayout>
                  <c:x val="3.5688844666444923E-5"/>
                  <c:y val="-9.0267672071673221E-4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D4-445D-9D80-A149050DBD31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D4-445D-9D80-A149050DBD31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D4-445D-9D80-A149050DBD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распределения'!$B$98:$B$101</c:f>
              <c:strCache>
                <c:ptCount val="4"/>
                <c:pt idx="0">
                  <c:v>Мне дали направления на все необходимые диагностические исследования в поликлинике бесплатно по полису ОМС</c:v>
                </c:pt>
                <c:pt idx="1">
                  <c:v>Часть исследований мне сделали бесплатно по направлению поликлиники, часть мне пришлось делать за свои средства</c:v>
                </c:pt>
                <c:pt idx="2">
                  <c:v>Практически все необходимые диагностические исследования мне пришлось делать платно</c:v>
                </c:pt>
                <c:pt idx="3">
                  <c:v>Не помню</c:v>
                </c:pt>
              </c:strCache>
            </c:strRef>
          </c:cat>
          <c:val>
            <c:numRef>
              <c:f>'Простые распределения'!$E$98:$E$101</c:f>
              <c:numCache>
                <c:formatCode>0.0%</c:formatCode>
                <c:ptCount val="4"/>
                <c:pt idx="0">
                  <c:v>0.45100000000000001</c:v>
                </c:pt>
                <c:pt idx="1">
                  <c:v>0.442</c:v>
                </c:pt>
                <c:pt idx="2">
                  <c:v>9.7000000000000003E-2</c:v>
                </c:pt>
                <c:pt idx="3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6D4-445D-9D80-A149050DB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8729954922573077"/>
          <c:y val="1.877432310326535E-2"/>
          <c:w val="0.51201636043585641"/>
          <c:h val="0.97575609898411564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222522093606013"/>
          <c:y val="6.6006600660066E-2"/>
          <c:w val="0.45475652048328447"/>
          <c:h val="0.883978004190398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'Простые распределения'!$B$12:$B$15</c:f>
              <c:strCache>
                <c:ptCount val="4"/>
                <c:pt idx="0">
                  <c:v>Интравитреальное введение анти-VEGF препарата</c:v>
                </c:pt>
                <c:pt idx="1">
                  <c:v>Интравитреальное введение кортикостероидов</c:v>
                </c:pt>
                <c:pt idx="2">
                  <c:v>Лечение лазером</c:v>
                </c:pt>
                <c:pt idx="3">
                  <c:v>Хирургическая операция (оперативное лечение)</c:v>
                </c:pt>
              </c:strCache>
            </c:strRef>
          </c:cat>
          <c:val>
            <c:numRef>
              <c:f>'Простые распределения'!$E$12:$E$15</c:f>
              <c:numCache>
                <c:formatCode>0.0%</c:formatCode>
                <c:ptCount val="4"/>
                <c:pt idx="0">
                  <c:v>0.85899999999999999</c:v>
                </c:pt>
                <c:pt idx="1">
                  <c:v>0.23</c:v>
                </c:pt>
                <c:pt idx="2">
                  <c:v>0.85899999999999999</c:v>
                </c:pt>
                <c:pt idx="3">
                  <c:v>0.27400000000000002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D1-4290-B8B0-2D12773AAA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3"/>
        <c:axId val="109757568"/>
        <c:axId val="100163584"/>
      </c:barChart>
      <c:catAx>
        <c:axId val="109757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00163584"/>
        <c:crosses val="autoZero"/>
        <c:auto val="1"/>
        <c:lblAlgn val="ctr"/>
        <c:lblOffset val="100"/>
        <c:noMultiLvlLbl val="0"/>
      </c:catAx>
      <c:valAx>
        <c:axId val="100163584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0975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807232247409152E-2"/>
          <c:y val="0.20004160119921477"/>
          <c:w val="0.41755777673520922"/>
          <c:h val="0.64472661823507771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4DD-4C25-A011-D2B9C4D7113E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4DD-4C25-A011-D2B9C4D7113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4DD-4C25-A011-D2B9C4D7113E}"/>
              </c:ext>
            </c:extLst>
          </c:dPt>
          <c:dLbls>
            <c:dLbl>
              <c:idx val="0"/>
              <c:layout>
                <c:manualLayout>
                  <c:x val="1.7058392740671235E-2"/>
                  <c:y val="-0.38755298995726428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DD-4C25-A011-D2B9C4D7113E}"/>
                </c:ext>
              </c:extLst>
            </c:dLbl>
            <c:dLbl>
              <c:idx val="1"/>
              <c:layout>
                <c:manualLayout>
                  <c:x val="6.0551620494864082E-3"/>
                  <c:y val="-3.1375383779658095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399740819992906"/>
                      <c:h val="0.169198265814472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4DD-4C25-A011-D2B9C4D7113E}"/>
                </c:ext>
              </c:extLst>
            </c:dLbl>
            <c:dLbl>
              <c:idx val="2"/>
              <c:layout>
                <c:manualLayout>
                  <c:x val="2.4256407028946537E-2"/>
                  <c:y val="-1.7723486111731881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DD-4C25-A011-D2B9C4D7113E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DD-4C25-A011-D2B9C4D7113E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DD-4C25-A011-D2B9C4D711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распределения'!$B$169:$B$171</c:f>
              <c:strCache>
                <c:ptCount val="3"/>
                <c:pt idx="0">
                  <c:v>Амбулаторно</c:v>
                </c:pt>
                <c:pt idx="1">
                  <c:v>В дневном стационаре</c:v>
                </c:pt>
                <c:pt idx="2">
                  <c:v>В круглосуточном стационаре</c:v>
                </c:pt>
              </c:strCache>
            </c:strRef>
          </c:cat>
          <c:val>
            <c:numRef>
              <c:f>'Простые распределения'!$E$169:$E$171</c:f>
              <c:numCache>
                <c:formatCode>0.0%</c:formatCode>
                <c:ptCount val="3"/>
                <c:pt idx="0">
                  <c:v>0.67700000000000005</c:v>
                </c:pt>
                <c:pt idx="1">
                  <c:v>0.24</c:v>
                </c:pt>
                <c:pt idx="2">
                  <c:v>8.3000000000000004E-2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4DD-4C25-A011-D2B9C4D71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0945730591097682"/>
          <c:y val="0.23523243380767869"/>
          <c:w val="0.48851636079740618"/>
          <c:h val="0.52397312081194536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677177346557048E-2"/>
          <c:y val="0.21537790889823949"/>
          <c:w val="0.40904101988879643"/>
          <c:h val="0.6344324526489558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7D5-41FB-AC78-E0AC431EE9D6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7D5-41FB-AC78-E0AC431EE9D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7D5-41FB-AC78-E0AC431EE9D6}"/>
              </c:ext>
            </c:extLst>
          </c:dPt>
          <c:dLbls>
            <c:dLbl>
              <c:idx val="0"/>
              <c:layout>
                <c:manualLayout>
                  <c:x val="3.4309645991768584E-2"/>
                  <c:y val="7.9226452493329394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D5-41FB-AC78-E0AC431EE9D6}"/>
                </c:ext>
              </c:extLst>
            </c:dLbl>
            <c:dLbl>
              <c:idx val="1"/>
              <c:layout>
                <c:manualLayout>
                  <c:x val="6.4216508086511803E-2"/>
                  <c:y val="-0.12132342790015471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D5-41FB-AC78-E0AC431EE9D6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D5-41FB-AC78-E0AC431EE9D6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D5-41FB-AC78-E0AC431EE9D6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D5-41FB-AC78-E0AC431EE9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распределения'!$B$149:$B$151</c:f>
              <c:strCache>
                <c:ptCount val="3"/>
                <c:pt idx="0">
                  <c:v>Амбулаторно</c:v>
                </c:pt>
                <c:pt idx="1">
                  <c:v>В дневном стационаре</c:v>
                </c:pt>
                <c:pt idx="2">
                  <c:v>В круглосуточном стационаре</c:v>
                </c:pt>
              </c:strCache>
            </c:strRef>
          </c:cat>
          <c:val>
            <c:numRef>
              <c:f>'Простые распределения'!$E$149:$E$151</c:f>
              <c:numCache>
                <c:formatCode>0.0%</c:formatCode>
                <c:ptCount val="3"/>
                <c:pt idx="0">
                  <c:v>0.184</c:v>
                </c:pt>
                <c:pt idx="1">
                  <c:v>0.52</c:v>
                </c:pt>
                <c:pt idx="2">
                  <c:v>0.29599999999999999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7D5-41FB-AC78-E0AC431EE9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0139955787073054"/>
          <c:y val="0.27831712502583317"/>
          <c:w val="0.4986005185340901"/>
          <c:h val="0.46605208133745102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343957607661349E-2"/>
          <c:y val="0.15997306442215867"/>
          <c:w val="0.47846314677561569"/>
          <c:h val="0.71672349258484291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007B-4989-9B76-973E3AEBDAD4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07B-4989-9B76-973E3AEBDAD4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07B-4989-9B76-973E3AEBDAD4}"/>
              </c:ext>
            </c:extLst>
          </c:dPt>
          <c:dLbls>
            <c:dLbl>
              <c:idx val="0"/>
              <c:layout>
                <c:manualLayout>
                  <c:x val="-9.560650884582694E-3"/>
                  <c:y val="-2.8172132051021988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7B-4989-9B76-973E3AEBDAD4}"/>
                </c:ext>
              </c:extLst>
            </c:dLbl>
            <c:dLbl>
              <c:idx val="1"/>
              <c:layout>
                <c:manualLayout>
                  <c:x val="6.1652852119297837E-2"/>
                  <c:y val="-6.091812529119231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8016218865029953E-2"/>
                      <c:h val="0.170570380312204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7B-4989-9B76-973E3AEBDAD4}"/>
                </c:ext>
              </c:extLst>
            </c:dLbl>
            <c:dLbl>
              <c:idx val="2"/>
              <c:layout>
                <c:manualLayout>
                  <c:x val="3.1423742058348469E-2"/>
                  <c:y val="-9.7182045788629781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7B-4989-9B76-973E3AEBDAD4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7B-4989-9B76-973E3AEBDAD4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7B-4989-9B76-973E3AEBDA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распределения'!$B$179:$B$181</c:f>
              <c:strCache>
                <c:ptCount val="3"/>
                <c:pt idx="0">
                  <c:v>Амбулаторно</c:v>
                </c:pt>
                <c:pt idx="1">
                  <c:v>В дневном стационаре</c:v>
                </c:pt>
                <c:pt idx="2">
                  <c:v>В круглосуточном стационаре</c:v>
                </c:pt>
              </c:strCache>
            </c:strRef>
          </c:cat>
          <c:val>
            <c:numRef>
              <c:f>'Простые распределения'!$E$179:$E$181</c:f>
              <c:numCache>
                <c:formatCode>0.0%</c:formatCode>
                <c:ptCount val="3"/>
                <c:pt idx="0">
                  <c:v>0.28100000000000003</c:v>
                </c:pt>
                <c:pt idx="1">
                  <c:v>0.34399999999999997</c:v>
                </c:pt>
                <c:pt idx="2">
                  <c:v>0.375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07B-4989-9B76-973E3AEBD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5610159921613092"/>
          <c:y val="0.25706457578878589"/>
          <c:w val="0.54389840078386908"/>
          <c:h val="0.54251662401249334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31892661500827"/>
          <c:y val="0.17620997645195696"/>
          <c:w val="0.4945508168788999"/>
          <c:h val="0.75669336626710826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0497C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E-46CA-AE9C-7CF20FE380C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E-46CA-AE9C-7CF20FE380C3}"/>
              </c:ext>
            </c:extLst>
          </c:dPt>
          <c:dPt>
            <c:idx val="2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E-46CA-AE9C-7CF20FE380C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61E-46CA-AE9C-7CF20FE380C3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F61E-46CA-AE9C-7CF20FE380C3}"/>
              </c:ext>
            </c:extLst>
          </c:dPt>
          <c:dLbls>
            <c:dLbl>
              <c:idx val="0"/>
              <c:layout>
                <c:manualLayout>
                  <c:x val="-4.27578834847675E-3"/>
                  <c:y val="-4.1870428555073606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1E-46CA-AE9C-7CF20FE380C3}"/>
                </c:ext>
              </c:extLst>
            </c:dLbl>
            <c:dLbl>
              <c:idx val="1"/>
              <c:layout>
                <c:manualLayout>
                  <c:x val="1.1953762442639388E-2"/>
                  <c:y val="-1.720552340991433E-3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9583017666794615E-2"/>
                      <c:h val="0.134341226098469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61E-46CA-AE9C-7CF20FE380C3}"/>
                </c:ext>
              </c:extLst>
            </c:dLbl>
            <c:dLbl>
              <c:idx val="2"/>
              <c:layout>
                <c:manualLayout>
                  <c:x val="-1.8126891092274441E-2"/>
                  <c:y val="-2.4353120243531229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1E-46CA-AE9C-7CF20FE380C3}"/>
                </c:ext>
              </c:extLst>
            </c:dLbl>
            <c:dLbl>
              <c:idx val="3"/>
              <c:layout>
                <c:manualLayout>
                  <c:x val="-6.339883736120476E-2"/>
                  <c:y val="-6.3294273119688035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1E-46CA-AE9C-7CF20FE380C3}"/>
                </c:ext>
              </c:extLst>
            </c:dLbl>
            <c:dLbl>
              <c:idx val="4"/>
              <c:layout>
                <c:manualLayout>
                  <c:x val="-4.7657561752196077E-2"/>
                  <c:y val="-1.0023347888205695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5354215389110685E-2"/>
                      <c:h val="0.11400750135854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61E-46CA-AE9C-7CF20FE38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распределения'!$B$19:$B$23</c:f>
              <c:strCache>
                <c:ptCount val="5"/>
                <c:pt idx="0">
                  <c:v>не больше 6 месяцев</c:v>
                </c:pt>
                <c:pt idx="1">
                  <c:v>от 6 месяцев до 1 года назад</c:v>
                </c:pt>
                <c:pt idx="2">
                  <c:v>от 2 до 5 лет назад</c:v>
                </c:pt>
                <c:pt idx="3">
                  <c:v>более 5 лет назад</c:v>
                </c:pt>
                <c:pt idx="4">
                  <c:v>не помню</c:v>
                </c:pt>
              </c:strCache>
            </c:strRef>
          </c:cat>
          <c:val>
            <c:numRef>
              <c:f>'Простые распределения'!$E$19:$E$23</c:f>
              <c:numCache>
                <c:formatCode>0.0%</c:formatCode>
                <c:ptCount val="5"/>
                <c:pt idx="0">
                  <c:v>2.3E-2</c:v>
                </c:pt>
                <c:pt idx="1">
                  <c:v>2.3E-2</c:v>
                </c:pt>
                <c:pt idx="2">
                  <c:v>0.109</c:v>
                </c:pt>
                <c:pt idx="3">
                  <c:v>0.83899999999999997</c:v>
                </c:pt>
                <c:pt idx="4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61E-46CA-AE9C-7CF20FE38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3056651472098435"/>
          <c:y val="9.8274537739389795E-2"/>
          <c:w val="0.36943345822230234"/>
          <c:h val="0.76623248552613943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266454387415093E-2"/>
          <c:y val="0.20395008570515333"/>
          <c:w val="0.41376451201313375"/>
          <c:h val="0.6358742690505768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741-43F0-A925-5BDF37B7A811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741-43F0-A925-5BDF37B7A81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741-43F0-A925-5BDF37B7A811}"/>
              </c:ext>
            </c:extLst>
          </c:dPt>
          <c:dLbls>
            <c:dLbl>
              <c:idx val="0"/>
              <c:layout>
                <c:manualLayout>
                  <c:x val="-3.0255850981410672E-2"/>
                  <c:y val="-0.11961444355254905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41-43F0-A925-5BDF37B7A811}"/>
                </c:ext>
              </c:extLst>
            </c:dLbl>
            <c:dLbl>
              <c:idx val="1"/>
              <c:layout>
                <c:manualLayout>
                  <c:x val="-7.2921132398786259E-3"/>
                  <c:y val="-3.810638710711091E-3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41-43F0-A925-5BDF37B7A811}"/>
                </c:ext>
              </c:extLst>
            </c:dLbl>
            <c:dLbl>
              <c:idx val="2"/>
              <c:layout>
                <c:manualLayout>
                  <c:x val="-1.8859851696423808E-2"/>
                  <c:y val="3.1672663477849909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41-43F0-A925-5BDF37B7A811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41-43F0-A925-5BDF37B7A811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0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41-43F0-A925-5BDF37B7A8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распределения'!$B$159:$B$161</c:f>
              <c:strCache>
                <c:ptCount val="3"/>
                <c:pt idx="0">
                  <c:v>Амбулаторно</c:v>
                </c:pt>
                <c:pt idx="1">
                  <c:v>В дневном стационаре</c:v>
                </c:pt>
                <c:pt idx="2">
                  <c:v>В круглосуточном стационаре</c:v>
                </c:pt>
              </c:strCache>
            </c:strRef>
          </c:cat>
          <c:val>
            <c:numRef>
              <c:f>'Простые распределения'!$E$159:$E$161</c:f>
              <c:numCache>
                <c:formatCode>0.0%</c:formatCode>
                <c:ptCount val="3"/>
                <c:pt idx="0">
                  <c:v>0.34599999999999997</c:v>
                </c:pt>
                <c:pt idx="1">
                  <c:v>0.5</c:v>
                </c:pt>
                <c:pt idx="2">
                  <c:v>0.154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741-43F0-A925-5BDF37B7A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2839318237998611"/>
          <c:y val="0.29796489510478252"/>
          <c:w val="0.41293408510313595"/>
          <c:h val="0.47754557187357344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866043466652387E-2"/>
          <c:y val="0.14103794790230903"/>
          <c:w val="0.38311520026777868"/>
          <c:h val="0.58634230145319044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14F-4782-9AC9-AC9F6C85754A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14F-4782-9AC9-AC9F6C85754A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14F-4782-9AC9-AC9F6C85754A}"/>
              </c:ext>
            </c:extLst>
          </c:dPt>
          <c:dPt>
            <c:idx val="3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14F-4782-9AC9-AC9F6C85754A}"/>
              </c:ext>
            </c:extLst>
          </c:dPt>
          <c:dLbls>
            <c:dLbl>
              <c:idx val="0"/>
              <c:layout>
                <c:manualLayout>
                  <c:x val="-4.7948361293547986E-2"/>
                  <c:y val="-8.3919067078640511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4F-4782-9AC9-AC9F6C85754A}"/>
                </c:ext>
              </c:extLst>
            </c:dLbl>
            <c:dLbl>
              <c:idx val="1"/>
              <c:layout>
                <c:manualLayout>
                  <c:x val="8.1925243215565796E-3"/>
                  <c:y val="2.2446814401364385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4F-4782-9AC9-AC9F6C85754A}"/>
                </c:ext>
              </c:extLst>
            </c:dLbl>
            <c:dLbl>
              <c:idx val="2"/>
              <c:layout>
                <c:manualLayout>
                  <c:x val="2.6100776375467871E-2"/>
                  <c:y val="-0.21117099668145436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4F-4782-9AC9-AC9F6C85754A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4F-4782-9AC9-AC9F6C85754A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4F-4782-9AC9-AC9F6C8575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распределения'!$B$189:$B$192</c:f>
              <c:strCache>
                <c:ptCount val="4"/>
                <c:pt idx="0">
                  <c:v>Все виды лечения я получал сразу, как только мне поставили диагноз и их назначил врач</c:v>
                </c:pt>
                <c:pt idx="1">
                  <c:v>Какое-то лечение начали проводить в течение 2-х недель с момента назначения врачом, какое-то приходилось ждать дольше</c:v>
                </c:pt>
                <c:pt idx="2">
                  <c:v>Все виды назначенного лечения мне приходилось ждать больше 2 недель от момента постановки диагноза</c:v>
                </c:pt>
                <c:pt idx="3">
                  <c:v>Затрудняюсь сказать</c:v>
                </c:pt>
              </c:strCache>
            </c:strRef>
          </c:cat>
          <c:val>
            <c:numRef>
              <c:f>'Простые распределения'!$E$189:$E$192</c:f>
              <c:numCache>
                <c:formatCode>0.0%</c:formatCode>
                <c:ptCount val="4"/>
                <c:pt idx="0">
                  <c:v>0.27400000000000002</c:v>
                </c:pt>
                <c:pt idx="1">
                  <c:v>0.28299999999999997</c:v>
                </c:pt>
                <c:pt idx="2">
                  <c:v>0.41599999999999998</c:v>
                </c:pt>
                <c:pt idx="3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14F-4782-9AC9-AC9F6C857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4318573846906767"/>
          <c:y val="3.9853927455317947E-2"/>
          <c:w val="0.55515109291671894"/>
          <c:h val="0.92879062358278341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518898677020902E-2"/>
          <c:y val="0.21914036033451859"/>
          <c:w val="0.39625532744081104"/>
          <c:h val="0.60383232526050801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73D-41A4-A22A-7B3F99DA5A32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73D-41A4-A22A-7B3F99DA5A3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73D-41A4-A22A-7B3F99DA5A32}"/>
              </c:ext>
            </c:extLst>
          </c:dPt>
          <c:dLbls>
            <c:dLbl>
              <c:idx val="0"/>
              <c:layout>
                <c:manualLayout>
                  <c:x val="2.1688095439682867E-2"/>
                  <c:y val="4.6911857536795242E-4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3D-41A4-A22A-7B3F99DA5A32}"/>
                </c:ext>
              </c:extLst>
            </c:dLbl>
            <c:dLbl>
              <c:idx val="1"/>
              <c:layout>
                <c:manualLayout>
                  <c:x val="1.3890386671483143E-2"/>
                  <c:y val="-1.1308549413702207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3D-41A4-A22A-7B3F99DA5A32}"/>
                </c:ext>
              </c:extLst>
            </c:dLbl>
            <c:dLbl>
              <c:idx val="2"/>
              <c:layout>
                <c:manualLayout>
                  <c:x val="3.6639985511286013E-2"/>
                  <c:y val="-8.1265671287481418E-3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3D-41A4-A22A-7B3F99DA5A32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3D-41A4-A22A-7B3F99DA5A32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73D-41A4-A22A-7B3F99DA5A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распределения'!$B$199:$B$201</c:f>
              <c:strCache>
                <c:ptCount val="3"/>
                <c:pt idx="0">
                  <c:v>Все виды рекомендованного врачом лечения я получил</c:v>
                </c:pt>
                <c:pt idx="1">
                  <c:v>Какое-то лечение, назначенное врачом, мне проводили, в каком-то -отказали</c:v>
                </c:pt>
                <c:pt idx="2">
                  <c:v>Мне не проводили лечения, назначенного врачом</c:v>
                </c:pt>
              </c:strCache>
            </c:strRef>
          </c:cat>
          <c:val>
            <c:numRef>
              <c:f>'Простые распределения'!$E$199:$E$201</c:f>
              <c:numCache>
                <c:formatCode>0.0%</c:formatCode>
                <c:ptCount val="3"/>
                <c:pt idx="0">
                  <c:v>0.95599999999999996</c:v>
                </c:pt>
                <c:pt idx="1">
                  <c:v>2.7E-2</c:v>
                </c:pt>
                <c:pt idx="2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73D-41A4-A22A-7B3F99DA5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6812551673499508"/>
          <c:y val="0.20080578535278024"/>
          <c:w val="0.52779992531712228"/>
          <c:h val="0.62792518023854615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11254848341512E-2"/>
          <c:y val="0.23431502692336473"/>
          <c:w val="0.40710537666728719"/>
          <c:h val="0.49919955067680233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C3-4AB6-B9BC-0CDEE2FB353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C3-4AB6-B9BC-0CDEE2FB3532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C2C3-4AB6-B9BC-0CDEE2FB3532}"/>
              </c:ext>
            </c:extLst>
          </c:dPt>
          <c:dPt>
            <c:idx val="3"/>
            <c:bubble3D val="0"/>
            <c:spPr>
              <a:solidFill>
                <a:srgbClr val="60497C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2C3-4AB6-B9BC-0CDEE2FB3532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2C3-4AB6-B9BC-0CDEE2FB3532}"/>
              </c:ext>
            </c:extLst>
          </c:dPt>
          <c:dLbls>
            <c:dLbl>
              <c:idx val="0"/>
              <c:layout>
                <c:manualLayout>
                  <c:x val="2.1688095439682867E-2"/>
                  <c:y val="4.6911857536795242E-4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C3-4AB6-B9BC-0CDEE2FB3532}"/>
                </c:ext>
              </c:extLst>
            </c:dLbl>
            <c:dLbl>
              <c:idx val="1"/>
              <c:layout>
                <c:manualLayout>
                  <c:x val="1.6385048643113159E-2"/>
                  <c:y val="-1.1308459860238989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C3-4AB6-B9BC-0CDEE2FB3532}"/>
                </c:ext>
              </c:extLst>
            </c:dLbl>
            <c:dLbl>
              <c:idx val="2"/>
              <c:layout>
                <c:manualLayout>
                  <c:x val="-2.0124903741870976E-3"/>
                  <c:y val="-5.1208788774821387E-3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C3-4AB6-B9BC-0CDEE2FB3532}"/>
                </c:ext>
              </c:extLst>
            </c:dLbl>
            <c:dLbl>
              <c:idx val="3"/>
              <c:layout>
                <c:manualLayout>
                  <c:x val="7.0292279686320902E-2"/>
                  <c:y val="4.3123572193323523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C3-4AB6-B9BC-0CDEE2FB3532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C3-4AB6-B9BC-0CDEE2FB35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распределения'!$B$221:$B$225</c:f>
              <c:strCache>
                <c:ptCount val="5"/>
                <c:pt idx="0">
                  <c:v>Да, я прерывал лечение по личным обстоятельствам</c:v>
                </c:pt>
                <c:pt idx="1">
                  <c:v>Да, необходимое лечение невозможно было получить в моем населенном пункте/ городе</c:v>
                </c:pt>
                <c:pt idx="2">
                  <c:v>Да, получил направление на бесплатное лечение в другой город, но не было возможности поехать</c:v>
                </c:pt>
                <c:pt idx="3">
                  <c:v>Да, по другим причинам</c:v>
                </c:pt>
                <c:pt idx="4">
                  <c:v>Затрудняюсь сказать</c:v>
                </c:pt>
              </c:strCache>
            </c:strRef>
          </c:cat>
          <c:val>
            <c:numRef>
              <c:f>'Простые распределения'!$E$221:$E$225</c:f>
              <c:numCache>
                <c:formatCode>0.0%</c:formatCode>
                <c:ptCount val="5"/>
                <c:pt idx="0">
                  <c:v>6.2E-2</c:v>
                </c:pt>
                <c:pt idx="1">
                  <c:v>0.15</c:v>
                </c:pt>
                <c:pt idx="2">
                  <c:v>3.5000000000000003E-2</c:v>
                </c:pt>
                <c:pt idx="3">
                  <c:v>0.67200000000000004</c:v>
                </c:pt>
                <c:pt idx="4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2C3-4AB6-B9BC-0CDEE2FB3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8439890981252426"/>
          <c:y val="6.4247489877757122E-2"/>
          <c:w val="0.51173004300522862"/>
          <c:h val="0.93575251012224303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350603401263983E-2"/>
          <c:y val="0.10810737007199044"/>
          <c:w val="0.42269020695689813"/>
          <c:h val="0.64892242220541341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90-40F8-98B2-F16BC347BD0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90-40F8-98B2-F16BC347BD0A}"/>
              </c:ext>
            </c:extLst>
          </c:dPt>
          <c:dPt>
            <c:idx val="2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90-40F8-98B2-F16BC347BD0A}"/>
              </c:ext>
            </c:extLst>
          </c:dPt>
          <c:dLbls>
            <c:dLbl>
              <c:idx val="0"/>
              <c:layout>
                <c:manualLayout>
                  <c:x val="-2.337078832887832E-2"/>
                  <c:y val="8.485730422937638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90-40F8-98B2-F16BC347BD0A}"/>
                </c:ext>
              </c:extLst>
            </c:dLbl>
            <c:dLbl>
              <c:idx val="1"/>
              <c:layout>
                <c:manualLayout>
                  <c:x val="4.2219369826232971E-2"/>
                  <c:y val="-0.1522015341153406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90-40F8-98B2-F16BC347BD0A}"/>
                </c:ext>
              </c:extLst>
            </c:dLbl>
            <c:dLbl>
              <c:idx val="2"/>
              <c:layout>
                <c:manualLayout>
                  <c:x val="2.6661344751260894E-2"/>
                  <c:y val="-3.3250274095484901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itchFamily="34" charset="0"/>
                      </a:defRPr>
                    </a:pPr>
                    <a:r>
                      <a:rPr lang="en-US"/>
                      <a:t>3,5%</a:t>
                    </a:r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0-40F8-98B2-F16BC347BD0A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90-40F8-98B2-F16BC347BD0A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90-40F8-98B2-F16BC347BD0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распределения'!$B$253:$B$255</c:f>
              <c:strCache>
                <c:ptCount val="3"/>
                <c:pt idx="0">
                  <c:v>Да, корректировали</c:v>
                </c:pt>
                <c:pt idx="1">
                  <c:v>Нет, не корректировали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'Простые распределения'!$E$253:$E$255</c:f>
              <c:numCache>
                <c:formatCode>0.00%</c:formatCode>
                <c:ptCount val="3"/>
                <c:pt idx="0">
                  <c:v>0.61099999999999999</c:v>
                </c:pt>
                <c:pt idx="1">
                  <c:v>0.35399999999999998</c:v>
                </c:pt>
                <c:pt idx="2">
                  <c:v>3.5000000000000003E-2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790-40F8-98B2-F16BC347B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0078084940838983"/>
          <c:y val="0.1938844626598889"/>
          <c:w val="0.31514159340451237"/>
          <c:h val="0.40785652269775813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695194751642389"/>
          <c:y val="5.8763594775699243E-2"/>
          <c:w val="0.53482622295495774"/>
          <c:h val="0.868335082755672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'В 16'!$G$52</c:f>
              <c:strCache>
                <c:ptCount val="1"/>
                <c:pt idx="0">
                  <c:v>Пациенты с ДМО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16'!$B$53:$B$62</c:f>
              <c:strCache>
                <c:ptCount val="10"/>
                <c:pt idx="0">
                  <c:v>Контроль показателей состояния здоровья при диабете</c:v>
                </c:pt>
                <c:pt idx="1">
                  <c:v>Применение капель</c:v>
                </c:pt>
                <c:pt idx="2">
                  <c:v>Регулярные осмотры, наблюдение врачами</c:v>
                </c:pt>
                <c:pt idx="3">
                  <c:v>Соблюдение диеты</c:v>
                </c:pt>
                <c:pt idx="4">
                  <c:v>Снижение веса</c:v>
                </c:pt>
                <c:pt idx="5">
                  <c:v>Лечение глаз</c:v>
                </c:pt>
                <c:pt idx="6">
                  <c:v>Лечение диабета, выполнение рекомендаций эндокринолога</c:v>
                </c:pt>
                <c:pt idx="7">
                  <c:v>Ношение очков</c:v>
                </c:pt>
                <c:pt idx="8">
                  <c:v>Другие рекомендации</c:v>
                </c:pt>
                <c:pt idx="9">
                  <c:v>Не было никаких рекомендаций</c:v>
                </c:pt>
              </c:strCache>
            </c:strRef>
          </c:cat>
          <c:val>
            <c:numRef>
              <c:f>'В 16'!$G$53:$G$62</c:f>
              <c:numCache>
                <c:formatCode>0.0%</c:formatCode>
                <c:ptCount val="10"/>
                <c:pt idx="0">
                  <c:v>0.442</c:v>
                </c:pt>
                <c:pt idx="1">
                  <c:v>0.08</c:v>
                </c:pt>
                <c:pt idx="2">
                  <c:v>0.159</c:v>
                </c:pt>
                <c:pt idx="3">
                  <c:v>6.2E-2</c:v>
                </c:pt>
                <c:pt idx="4">
                  <c:v>1.7999999999999999E-2</c:v>
                </c:pt>
                <c:pt idx="5">
                  <c:v>0.08</c:v>
                </c:pt>
                <c:pt idx="6">
                  <c:v>0.23</c:v>
                </c:pt>
                <c:pt idx="7">
                  <c:v>1.7999999999999999E-2</c:v>
                </c:pt>
                <c:pt idx="8">
                  <c:v>2.7E-2</c:v>
                </c:pt>
                <c:pt idx="9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23-4C17-9722-2599B789AA5B}"/>
            </c:ext>
          </c:extLst>
        </c:ser>
        <c:ser>
          <c:idx val="1"/>
          <c:order val="1"/>
          <c:tx>
            <c:strRef>
              <c:f>'В 16'!$H$52</c:f>
              <c:strCache>
                <c:ptCount val="1"/>
                <c:pt idx="0">
                  <c:v>Пациенты с ретинопатией, без ДМО 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16'!$B$53:$B$62</c:f>
              <c:strCache>
                <c:ptCount val="10"/>
                <c:pt idx="0">
                  <c:v>Контроль показателей состояния здоровья при диабете</c:v>
                </c:pt>
                <c:pt idx="1">
                  <c:v>Применение капель</c:v>
                </c:pt>
                <c:pt idx="2">
                  <c:v>Регулярные осмотры, наблюдение врачами</c:v>
                </c:pt>
                <c:pt idx="3">
                  <c:v>Соблюдение диеты</c:v>
                </c:pt>
                <c:pt idx="4">
                  <c:v>Снижение веса</c:v>
                </c:pt>
                <c:pt idx="5">
                  <c:v>Лечение глаз</c:v>
                </c:pt>
                <c:pt idx="6">
                  <c:v>Лечение диабета, выполнение рекомендаций эндокринолога</c:v>
                </c:pt>
                <c:pt idx="7">
                  <c:v>Ношение очков</c:v>
                </c:pt>
                <c:pt idx="8">
                  <c:v>Другие рекомендации</c:v>
                </c:pt>
                <c:pt idx="9">
                  <c:v>Не было никаких рекомендаций</c:v>
                </c:pt>
              </c:strCache>
            </c:strRef>
          </c:cat>
          <c:val>
            <c:numRef>
              <c:f>'В 16'!$H$53:$H$62</c:f>
              <c:numCache>
                <c:formatCode>0.0%</c:formatCode>
                <c:ptCount val="10"/>
                <c:pt idx="0">
                  <c:v>0.45900000000000002</c:v>
                </c:pt>
                <c:pt idx="1">
                  <c:v>9.8000000000000004E-2</c:v>
                </c:pt>
                <c:pt idx="2">
                  <c:v>0.29499999999999998</c:v>
                </c:pt>
                <c:pt idx="3">
                  <c:v>8.9999999999999993E-3</c:v>
                </c:pt>
                <c:pt idx="4">
                  <c:v>8.9999999999999993E-3</c:v>
                </c:pt>
                <c:pt idx="5">
                  <c:v>3.3000000000000002E-2</c:v>
                </c:pt>
                <c:pt idx="6">
                  <c:v>3.3000000000000002E-2</c:v>
                </c:pt>
                <c:pt idx="7">
                  <c:v>0</c:v>
                </c:pt>
                <c:pt idx="8">
                  <c:v>1.6E-2</c:v>
                </c:pt>
                <c:pt idx="9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23-4C17-9722-2599B789AA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"/>
        <c:axId val="110370816"/>
        <c:axId val="110372352"/>
      </c:barChart>
      <c:catAx>
        <c:axId val="1103708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10372352"/>
        <c:crosses val="autoZero"/>
        <c:auto val="1"/>
        <c:lblAlgn val="ctr"/>
        <c:lblOffset val="100"/>
        <c:noMultiLvlLbl val="0"/>
      </c:catAx>
      <c:valAx>
        <c:axId val="110372352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1037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686208985150061"/>
          <c:y val="0.67615718398103464"/>
          <c:w val="0.2065291597782859"/>
          <c:h val="0.252650071966810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987652398607831E-2"/>
          <c:y val="0.22460364063417498"/>
          <c:w val="0.40595984294053034"/>
          <c:h val="0.62262427120274089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CE0-451D-B880-768DC511C97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CE0-451D-B880-768DC511C972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8CE0-451D-B880-768DC511C972}"/>
              </c:ext>
            </c:extLst>
          </c:dPt>
          <c:dPt>
            <c:idx val="3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CE0-451D-B880-768DC511C972}"/>
              </c:ext>
            </c:extLst>
          </c:dPt>
          <c:dLbls>
            <c:dLbl>
              <c:idx val="0"/>
              <c:layout>
                <c:manualLayout>
                  <c:x val="-0.10529603154444404"/>
                  <c:y val="-0.190810768907051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E0-451D-B880-768DC511C972}"/>
                </c:ext>
              </c:extLst>
            </c:dLbl>
            <c:dLbl>
              <c:idx val="1"/>
              <c:layout>
                <c:manualLayout>
                  <c:x val="-2.0481310803891449E-2"/>
                  <c:y val="-5.6825808166385298E-3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E0-451D-B880-768DC511C972}"/>
                </c:ext>
              </c:extLst>
            </c:dLbl>
            <c:dLbl>
              <c:idx val="2"/>
              <c:layout>
                <c:manualLayout>
                  <c:x val="2.2565082590482604E-2"/>
                  <c:y val="-1.0746757921082753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E0-451D-B880-768DC511C972}"/>
                </c:ext>
              </c:extLst>
            </c:dLbl>
            <c:dLbl>
              <c:idx val="3"/>
              <c:layout>
                <c:manualLayout>
                  <c:x val="4.2750785184110053E-2"/>
                  <c:y val="-0.1706599333311184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E0-451D-B880-768DC511C972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E0-451D-B880-768DC511C9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распределения'!$B$232:$B$235</c:f>
              <c:strCache>
                <c:ptCount val="4"/>
                <c:pt idx="0">
                  <c:v>Определенное время (т. е. несколько месяцев или год)</c:v>
                </c:pt>
                <c:pt idx="1">
                  <c:v>Постоянное пожизненное лечение с постоянной частотой процедур</c:v>
                </c:pt>
                <c:pt idx="2">
                  <c:v>Постоянное пожизненное лечение с уменьшением частоты процедур</c:v>
                </c:pt>
                <c:pt idx="3">
                  <c:v>Я не знаю</c:v>
                </c:pt>
              </c:strCache>
            </c:strRef>
          </c:cat>
          <c:val>
            <c:numRef>
              <c:f>'Простые распределения'!$E$232:$E$235</c:f>
              <c:numCache>
                <c:formatCode>0.0%</c:formatCode>
                <c:ptCount val="4"/>
                <c:pt idx="0">
                  <c:v>0.40699999999999997</c:v>
                </c:pt>
                <c:pt idx="1">
                  <c:v>8.7999999999999995E-2</c:v>
                </c:pt>
                <c:pt idx="2">
                  <c:v>0.08</c:v>
                </c:pt>
                <c:pt idx="3">
                  <c:v>0.42499999999999999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CE0-451D-B880-768DC511C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2388389719590767"/>
          <c:y val="0.21624137117916045"/>
          <c:w val="0.4741794372477634"/>
          <c:h val="0.71231336589255456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30218956502562"/>
          <c:y val="0.23591074612884561"/>
          <c:w val="0.37510348158993245"/>
          <c:h val="0.56542129769056038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7E-46FB-B635-54BF0B2DDD40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7E-46FB-B635-54BF0B2DDD4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457E-46FB-B635-54BF0B2DDD40}"/>
              </c:ext>
            </c:extLst>
          </c:dPt>
          <c:dPt>
            <c:idx val="3"/>
            <c:bubble3D val="0"/>
            <c:spPr>
              <a:solidFill>
                <a:srgbClr val="60497C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57E-46FB-B635-54BF0B2DDD40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57E-46FB-B635-54BF0B2DDD40}"/>
              </c:ext>
            </c:extLst>
          </c:dPt>
          <c:dLbls>
            <c:dLbl>
              <c:idx val="0"/>
              <c:layout>
                <c:manualLayout>
                  <c:x val="2.1688095439682867E-2"/>
                  <c:y val="4.6911857536795242E-4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7E-46FB-B635-54BF0B2DDD40}"/>
                </c:ext>
              </c:extLst>
            </c:dLbl>
            <c:dLbl>
              <c:idx val="1"/>
              <c:layout>
                <c:manualLayout>
                  <c:x val="1.6385048643113159E-2"/>
                  <c:y val="-1.1308459860238989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7E-46FB-B635-54BF0B2DDD40}"/>
                </c:ext>
              </c:extLst>
            </c:dLbl>
            <c:dLbl>
              <c:idx val="2"/>
              <c:layout>
                <c:manualLayout>
                  <c:x val="-1.6349407936911111E-2"/>
                  <c:y val="6.8015548689325231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7E-46FB-B635-54BF0B2DDD40}"/>
                </c:ext>
              </c:extLst>
            </c:dLbl>
            <c:dLbl>
              <c:idx val="3"/>
              <c:layout>
                <c:manualLayout>
                  <c:x val="1.2028818978272878E-2"/>
                  <c:y val="9.3681960640994797E-3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7E-46FB-B635-54BF0B2DDD40}"/>
                </c:ext>
              </c:extLst>
            </c:dLbl>
            <c:dLbl>
              <c:idx val="4"/>
              <c:layout>
                <c:manualLayout>
                  <c:x val="5.0760519159817177E-2"/>
                  <c:y val="-9.3334033192316493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29615051071649E-2"/>
                      <c:h val="9.44120852029226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457E-46FB-B635-54BF0B2DDD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распределения'!$B$242:$B$246</c:f>
              <c:strCache>
                <c:ptCount val="5"/>
                <c:pt idx="0">
                  <c:v>По меньшей мере раз в месяц</c:v>
                </c:pt>
                <c:pt idx="1">
                  <c:v>Один раз в два месяца</c:v>
                </c:pt>
                <c:pt idx="2">
                  <c:v>Несколько раз в год (3—4)</c:v>
                </c:pt>
                <c:pt idx="3">
                  <c:v>Нет определенного запланированного количества, сказали – по необходимости</c:v>
                </c:pt>
                <c:pt idx="4">
                  <c:v>Не уверен, не знаю</c:v>
                </c:pt>
              </c:strCache>
            </c:strRef>
          </c:cat>
          <c:val>
            <c:numRef>
              <c:f>'Простые распределения'!$E$242:$E$246</c:f>
              <c:numCache>
                <c:formatCode>0.0%</c:formatCode>
                <c:ptCount val="5"/>
                <c:pt idx="0">
                  <c:v>0.159</c:v>
                </c:pt>
                <c:pt idx="1">
                  <c:v>2.7E-2</c:v>
                </c:pt>
                <c:pt idx="2">
                  <c:v>0.17699999999999999</c:v>
                </c:pt>
                <c:pt idx="3">
                  <c:v>0.33600000000000002</c:v>
                </c:pt>
                <c:pt idx="4">
                  <c:v>0.30099999999999999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57E-46FB-B635-54BF0B2DD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7345807533291826"/>
          <c:y val="1.5125574897535965E-3"/>
          <c:w val="0.42451548599544486"/>
          <c:h val="0.99848754456850841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92187427667209E-2"/>
          <c:y val="0.2108469355718797"/>
          <c:w val="0.42112188942710327"/>
          <c:h val="0.6450910254505559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DE5-4C65-8EAA-E45BCBAFFDE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DE5-4C65-8EAA-E45BCBAFFDEE}"/>
              </c:ext>
            </c:extLst>
          </c:dPt>
          <c:dLbls>
            <c:dLbl>
              <c:idx val="0"/>
              <c:layout>
                <c:manualLayout>
                  <c:x val="-1.1572557867121356E-2"/>
                  <c:y val="3.79737091574497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E5-4C65-8EAA-E45BCBAFFDEE}"/>
                </c:ext>
              </c:extLst>
            </c:dLbl>
            <c:dLbl>
              <c:idx val="1"/>
              <c:layout>
                <c:manualLayout>
                  <c:x val="5.97676365881094E-2"/>
                  <c:y val="-0.1608609326379784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E5-4C65-8EAA-E45BCBAFFDEE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E5-4C65-8EAA-E45BCBAFFDEE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E5-4C65-8EAA-E45BCBAFFDEE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E5-4C65-8EAA-E45BCBAFF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распределения'!$B$129:$B$130</c:f>
              <c:strCache>
                <c:ptCount val="2"/>
                <c:pt idx="0">
                  <c:v>Получали по полису ОМС</c:v>
                </c:pt>
                <c:pt idx="1">
                  <c:v>Оплачивали за свой счет</c:v>
                </c:pt>
              </c:strCache>
            </c:strRef>
          </c:cat>
          <c:val>
            <c:numRef>
              <c:f>'Простые распределения'!$E$129:$E$130</c:f>
              <c:numCache>
                <c:formatCode>###0.0</c:formatCode>
                <c:ptCount val="2"/>
                <c:pt idx="0">
                  <c:v>58.3</c:v>
                </c:pt>
                <c:pt idx="1">
                  <c:v>42.7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DE5-4C65-8EAA-E45BCBAFF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0139955787073054"/>
          <c:y val="0.25706475887205033"/>
          <c:w val="0.48851636079740618"/>
          <c:h val="0.34870968038829653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512876806891588E-2"/>
          <c:y val="0.18225945491510828"/>
          <c:w val="0.48891676438109771"/>
          <c:h val="0.74482655588414592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EF1-4873-ACD5-D64BF6CD0F1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EF1-4873-ACD5-D64BF6CD0F11}"/>
              </c:ext>
            </c:extLst>
          </c:dPt>
          <c:dLbls>
            <c:dLbl>
              <c:idx val="0"/>
              <c:layout>
                <c:manualLayout>
                  <c:x val="4.13256148419682E-2"/>
                  <c:y val="-8.711689232388113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F1-4873-ACD5-D64BF6CD0F11}"/>
                </c:ext>
              </c:extLst>
            </c:dLbl>
            <c:dLbl>
              <c:idx val="1"/>
              <c:layout>
                <c:manualLayout>
                  <c:x val="2.7166034843258462E-2"/>
                  <c:y val="-2.1193930963832055E-3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F1-4873-ACD5-D64BF6CD0F11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F1-4873-ACD5-D64BF6CD0F11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F1-4873-ACD5-D64BF6CD0F11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F1-4873-ACD5-D64BF6CD0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распределения'!$B$119:$B$120</c:f>
              <c:strCache>
                <c:ptCount val="2"/>
                <c:pt idx="0">
                  <c:v>Получали по полису ОМС</c:v>
                </c:pt>
                <c:pt idx="1">
                  <c:v>Оплачивали за свой счет</c:v>
                </c:pt>
              </c:strCache>
            </c:strRef>
          </c:cat>
          <c:val>
            <c:numRef>
              <c:f>'Простые распределения'!$E$119:$E$120</c:f>
              <c:numCache>
                <c:formatCode>0.0%</c:formatCode>
                <c:ptCount val="2"/>
                <c:pt idx="0">
                  <c:v>0.80800000000000005</c:v>
                </c:pt>
                <c:pt idx="1">
                  <c:v>0.192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EF1-4873-ACD5-D64BF6CD0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952430622753991"/>
          <c:y val="0.2924187156143781"/>
          <c:w val="0.48851636079740618"/>
          <c:h val="0.36593678752341857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813529924475857E-2"/>
          <c:y val="0.13062550349523139"/>
          <c:w val="0.47118556103476872"/>
          <c:h val="0.72236272446142247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07C-4203-85FA-74C3E25AB662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07C-4203-85FA-74C3E25AB662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7C-4203-85FA-74C3E25AB662}"/>
                </c:ext>
              </c:extLst>
            </c:dLbl>
            <c:dLbl>
              <c:idx val="1"/>
              <c:layout>
                <c:manualLayout>
                  <c:x val="-4.8338376246065171E-2"/>
                  <c:y val="-5.47945205479453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7C-4203-85FA-74C3E25AB662}"/>
                </c:ext>
              </c:extLst>
            </c:dLbl>
            <c:dLbl>
              <c:idx val="2"/>
              <c:layout>
                <c:manualLayout>
                  <c:x val="-2.6183287133285375E-2"/>
                  <c:y val="-4.261796042617960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7C-4203-85FA-74C3E25AB662}"/>
                </c:ext>
              </c:extLst>
            </c:dLbl>
            <c:dLbl>
              <c:idx val="3"/>
              <c:layout>
                <c:manualLayout>
                  <c:x val="-4.6324277235812464E-2"/>
                  <c:y val="-7.91476407914764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7C-4203-85FA-74C3E25AB662}"/>
                </c:ext>
              </c:extLst>
            </c:dLbl>
            <c:dLbl>
              <c:idx val="4"/>
              <c:layout>
                <c:manualLayout>
                  <c:x val="1.0070495051263577E-2"/>
                  <c:y val="-7.91476407914764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7C-4203-85FA-74C3E25AB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распределения'!$B$28:$B$29</c:f>
              <c:strCache>
                <c:ptCount val="2"/>
                <c:pt idx="0">
                  <c:v>Сахарный диабет 1-го типа</c:v>
                </c:pt>
                <c:pt idx="1">
                  <c:v>Сахарный диабет 2-го типа</c:v>
                </c:pt>
              </c:strCache>
            </c:strRef>
          </c:cat>
          <c:val>
            <c:numRef>
              <c:f>'Простые распределения'!$E$28:$E$29</c:f>
              <c:numCache>
                <c:formatCode>0.0%</c:formatCode>
                <c:ptCount val="2"/>
                <c:pt idx="0">
                  <c:v>0.155</c:v>
                </c:pt>
                <c:pt idx="1">
                  <c:v>0.84499999999999997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07C-4203-85FA-74C3E25AB6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5667168881432394"/>
          <c:y val="0.40415893557859722"/>
          <c:w val="0.36943345822230234"/>
          <c:h val="0.32457524492606749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044272926600379E-2"/>
          <c:y val="0.12087396211081929"/>
          <c:w val="0.52356238053447013"/>
          <c:h val="0.81381754847592158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43C-47CB-986B-850CFC6B3FE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43C-47CB-986B-850CFC6B3FE7}"/>
              </c:ext>
            </c:extLst>
          </c:dPt>
          <c:dLbls>
            <c:dLbl>
              <c:idx val="0"/>
              <c:layout>
                <c:manualLayout>
                  <c:x val="5.0361874414030408E-2"/>
                  <c:y val="-9.1559109508588629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3C-47CB-986B-850CFC6B3FE7}"/>
                </c:ext>
              </c:extLst>
            </c:dLbl>
            <c:dLbl>
              <c:idx val="1"/>
              <c:layout>
                <c:manualLayout>
                  <c:x val="1.8129933090554037E-2"/>
                  <c:y val="-2.56883878994807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3C-47CB-986B-850CFC6B3FE7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3C-47CB-986B-850CFC6B3FE7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3C-47CB-986B-850CFC6B3FE7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3C-47CB-986B-850CFC6B3F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распределения'!$B$139:$B$140</c:f>
              <c:strCache>
                <c:ptCount val="2"/>
                <c:pt idx="0">
                  <c:v>Получали по полису ОМС</c:v>
                </c:pt>
                <c:pt idx="1">
                  <c:v>Оплачивали за свой счет</c:v>
                </c:pt>
              </c:strCache>
            </c:strRef>
          </c:cat>
          <c:val>
            <c:numRef>
              <c:f>'Простые распределения'!$E$139:$E$140</c:f>
              <c:numCache>
                <c:formatCode>0.0%</c:formatCode>
                <c:ptCount val="2"/>
                <c:pt idx="0">
                  <c:v>0.83899999999999997</c:v>
                </c:pt>
                <c:pt idx="1">
                  <c:v>0.161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43C-47CB-986B-850CFC6B3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0139955787073054"/>
          <c:y val="0.25706475887205033"/>
          <c:w val="0.46692139893457951"/>
          <c:h val="0.37401980557360914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65496005765887"/>
          <c:y val="0.12287892297923504"/>
          <c:w val="0.4647868840361869"/>
          <c:h val="0.71991481916805156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88-4B77-994A-8C40C04C55C5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688-4B77-994A-8C40C04C55C5}"/>
              </c:ext>
            </c:extLst>
          </c:dPt>
          <c:dLbls>
            <c:dLbl>
              <c:idx val="0"/>
              <c:layout>
                <c:manualLayout>
                  <c:x val="7.1661000149681575E-2"/>
                  <c:y val="-0.12364477363920075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88-4B77-994A-8C40C04C55C5}"/>
                </c:ext>
              </c:extLst>
            </c:dLbl>
            <c:dLbl>
              <c:idx val="1"/>
              <c:layout>
                <c:manualLayout>
                  <c:x val="-1.3818922183606915E-2"/>
                  <c:y val="1.072359799510936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88-4B77-994A-8C40C04C55C5}"/>
                </c:ext>
              </c:extLst>
            </c:dLbl>
            <c:dLbl>
              <c:idx val="2"/>
              <c:layout>
                <c:manualLayout>
                  <c:x val="3.5688844666444923E-5"/>
                  <c:y val="-5.0127843313237004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88-4B77-994A-8C40C04C55C5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88-4B77-994A-8C40C04C55C5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88-4B77-994A-8C40C04C5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распределения'!$B$109:$B$110</c:f>
              <c:strCache>
                <c:ptCount val="2"/>
                <c:pt idx="0">
                  <c:v>Получали по полису ОМС</c:v>
                </c:pt>
                <c:pt idx="1">
                  <c:v>Оплачивали за свой счет</c:v>
                </c:pt>
              </c:strCache>
            </c:strRef>
          </c:cat>
          <c:val>
            <c:numRef>
              <c:f>'Простые распределения'!$E$109:$E$110</c:f>
              <c:numCache>
                <c:formatCode>0.0%</c:formatCode>
                <c:ptCount val="2"/>
                <c:pt idx="0">
                  <c:v>0.89800000000000002</c:v>
                </c:pt>
                <c:pt idx="1">
                  <c:v>9.1999999999999998E-2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688-4B77-994A-8C40C04C5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0139955787073054"/>
          <c:y val="0.33716849727772596"/>
          <c:w val="0.48851636079740618"/>
          <c:h val="0.31343134870776418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80597774115446"/>
          <c:y val="4.6165937272940515E-2"/>
          <c:w val="0.5310078199165319"/>
          <c:h val="0.919139418295179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'Перекрестное распределение'!$D$4</c:f>
              <c:strCache>
                <c:ptCount val="1"/>
                <c:pt idx="0">
                  <c:v>Одна инъекция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('Перекрестное распределение'!$B$6,'Перекрестное распределение'!$B$8,'Перекрестное распределение'!$B$10,'Перекрестное распределение'!$B$12,'Перекрестное распределение'!$B$14)</c:f>
              <c:strCache>
                <c:ptCount val="4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</c:strCache>
            </c:strRef>
          </c:cat>
          <c:val>
            <c:numRef>
              <c:f>('Перекрестное распределение'!$D$6,'Перекрестное распределение'!$D$8,'Перекрестное распределение'!$D$10,'Перекрестное распределение'!$D$12,'Перекрестное распределение'!$D$14)</c:f>
              <c:numCache>
                <c:formatCode>###0.0%</c:formatCode>
                <c:ptCount val="4"/>
                <c:pt idx="0">
                  <c:v>0.2857142857142857</c:v>
                </c:pt>
                <c:pt idx="1">
                  <c:v>4.878048780487805E-2</c:v>
                </c:pt>
                <c:pt idx="2">
                  <c:v>4.1666666666666657E-2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B1-424D-94B8-871BDF81E79C}"/>
            </c:ext>
          </c:extLst>
        </c:ser>
        <c:ser>
          <c:idx val="1"/>
          <c:order val="1"/>
          <c:tx>
            <c:strRef>
              <c:f>'Перекрестное распределение'!$E$4</c:f>
              <c:strCache>
                <c:ptCount val="1"/>
                <c:pt idx="0">
                  <c:v>Две инъекции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('Перекрестное распределение'!$B$6,'Перекрестное распределение'!$B$8,'Перекрестное распределение'!$B$10,'Перекрестное распределение'!$B$12,'Перекрестное распределение'!$B$14)</c:f>
              <c:strCache>
                <c:ptCount val="4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</c:strCache>
            </c:strRef>
          </c:cat>
          <c:val>
            <c:numRef>
              <c:f>('Перекрестное распределение'!$E$6,'Перекрестное распределение'!$E$8,'Перекрестное распределение'!$E$10,'Перекрестное распределение'!$E$12,'Перекрестное распределение'!$E$14)</c:f>
              <c:numCache>
                <c:formatCode>###0.0%</c:formatCode>
                <c:ptCount val="4"/>
                <c:pt idx="0">
                  <c:v>0.14285714285714285</c:v>
                </c:pt>
                <c:pt idx="1">
                  <c:v>2.4390243902439025E-2</c:v>
                </c:pt>
                <c:pt idx="2">
                  <c:v>4.1666666666666657E-2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B1-424D-94B8-871BDF81E79C}"/>
            </c:ext>
          </c:extLst>
        </c:ser>
        <c:ser>
          <c:idx val="2"/>
          <c:order val="2"/>
          <c:tx>
            <c:strRef>
              <c:f>'Перекрестное распределение'!$F$4</c:f>
              <c:strCache>
                <c:ptCount val="1"/>
                <c:pt idx="0">
                  <c:v>От 3 до 5 инъекций</c:v>
                </c:pt>
              </c:strCache>
            </c:strRef>
          </c:tx>
          <c:spPr>
            <a:solidFill>
              <a:srgbClr val="60497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('Перекрестное распределение'!$B$6,'Перекрестное распределение'!$B$8,'Перекрестное распределение'!$B$10,'Перекрестное распределение'!$B$12,'Перекрестное распределение'!$B$14)</c:f>
              <c:strCache>
                <c:ptCount val="4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</c:strCache>
            </c:strRef>
          </c:cat>
          <c:val>
            <c:numRef>
              <c:f>('Перекрестное распределение'!$F$6,'Перекрестное распределение'!$F$8,'Перекрестное распределение'!$F$10,'Перекрестное распределение'!$F$12,'Перекрестное распределение'!$F$14)</c:f>
              <c:numCache>
                <c:formatCode>###0.0%</c:formatCode>
                <c:ptCount val="4"/>
                <c:pt idx="0">
                  <c:v>0.10714285714285714</c:v>
                </c:pt>
                <c:pt idx="1">
                  <c:v>0.6097560975609756</c:v>
                </c:pt>
                <c:pt idx="2">
                  <c:v>0.33333333333333326</c:v>
                </c:pt>
                <c:pt idx="3">
                  <c:v>6.25E-2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B1-424D-94B8-871BDF81E79C}"/>
            </c:ext>
          </c:extLst>
        </c:ser>
        <c:ser>
          <c:idx val="3"/>
          <c:order val="3"/>
          <c:tx>
            <c:strRef>
              <c:f>'Перекрестное распределение'!$G$4</c:f>
              <c:strCache>
                <c:ptCount val="1"/>
                <c:pt idx="0">
                  <c:v>Более 5 инъекций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('Перекрестное распределение'!$B$6,'Перекрестное распределение'!$B$8,'Перекрестное распределение'!$B$10,'Перекрестное распределение'!$B$12,'Перекрестное распределение'!$B$14)</c:f>
              <c:strCache>
                <c:ptCount val="4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</c:strCache>
            </c:strRef>
          </c:cat>
          <c:val>
            <c:numRef>
              <c:f>('Перекрестное распределение'!$G$6,'Перекрестное распределение'!$G$8,'Перекрестное распределение'!$G$10,'Перекрестное распределение'!$G$12,'Перекрестное распределение'!$G$14)</c:f>
              <c:numCache>
                <c:formatCode>###0.0%</c:formatCode>
                <c:ptCount val="4"/>
                <c:pt idx="0">
                  <c:v>0.10714285714285714</c:v>
                </c:pt>
                <c:pt idx="1">
                  <c:v>0.21951219512195125</c:v>
                </c:pt>
                <c:pt idx="2">
                  <c:v>0.41666666666666674</c:v>
                </c:pt>
                <c:pt idx="3">
                  <c:v>0.8125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9B1-424D-94B8-871BDF81E79C}"/>
            </c:ext>
          </c:extLst>
        </c:ser>
        <c:ser>
          <c:idx val="4"/>
          <c:order val="4"/>
          <c:tx>
            <c:strRef>
              <c:f>'Перекрестное распределение'!$H$4</c:f>
              <c:strCache>
                <c:ptCount val="1"/>
                <c:pt idx="0">
                  <c:v>Затрудняюсь сказать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('Перекрестное распределение'!$B$6,'Перекрестное распределение'!$B$8,'Перекрестное распределение'!$B$10,'Перекрестное распределение'!$B$12,'Перекрестное распределение'!$B$14)</c:f>
              <c:strCache>
                <c:ptCount val="4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</c:strCache>
            </c:strRef>
          </c:cat>
          <c:val>
            <c:numRef>
              <c:f>('Перекрестное распределение'!$H$6,'Перекрестное распределение'!$H$8,'Перекрестное распределение'!$H$10,'Перекрестное распределение'!$H$12,'Перекрестное распределение'!$H$14)</c:f>
              <c:numCache>
                <c:formatCode>###0.0%</c:formatCode>
                <c:ptCount val="4"/>
                <c:pt idx="0">
                  <c:v>0.35714285714285715</c:v>
                </c:pt>
                <c:pt idx="1">
                  <c:v>9.7560975609756101E-2</c:v>
                </c:pt>
                <c:pt idx="2">
                  <c:v>0.16666666666666663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9B1-424D-94B8-871BDF81E7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"/>
        <c:axId val="111792512"/>
        <c:axId val="111794048"/>
      </c:barChart>
      <c:catAx>
        <c:axId val="111792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11794048"/>
        <c:crosses val="autoZero"/>
        <c:auto val="1"/>
        <c:lblAlgn val="ctr"/>
        <c:lblOffset val="100"/>
        <c:noMultiLvlLbl val="0"/>
      </c:catAx>
      <c:valAx>
        <c:axId val="111794048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1179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00650699022993"/>
          <c:y val="5.2803075072005476E-2"/>
          <c:w val="0.26049089499822969"/>
          <c:h val="0.273913955481731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712160979877519E-2"/>
          <c:y val="0.19518959131870117"/>
          <c:w val="0.41034137559728112"/>
          <c:h val="0.62248417567886227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72-4FDD-998C-D3E2650DBF59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C472-4FDD-998C-D3E2650DBF59}"/>
              </c:ext>
            </c:extLst>
          </c:dPt>
          <c:dPt>
            <c:idx val="2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472-4FDD-998C-D3E2650DBF59}"/>
              </c:ext>
            </c:extLst>
          </c:dPt>
          <c:dPt>
            <c:idx val="3"/>
            <c:bubble3D val="0"/>
            <c:spPr>
              <a:solidFill>
                <a:srgbClr val="60497C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472-4FDD-998C-D3E2650DBF59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472-4FDD-998C-D3E2650DBF59}"/>
              </c:ext>
            </c:extLst>
          </c:dPt>
          <c:dLbls>
            <c:dLbl>
              <c:idx val="0"/>
              <c:layout>
                <c:manualLayout>
                  <c:x val="2.1688095439682867E-2"/>
                  <c:y val="4.6911857536795242E-4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72-4FDD-998C-D3E2650DBF59}"/>
                </c:ext>
              </c:extLst>
            </c:dLbl>
            <c:dLbl>
              <c:idx val="1"/>
              <c:layout>
                <c:manualLayout>
                  <c:x val="1.6385048643113159E-2"/>
                  <c:y val="-1.1308459860238989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72-4FDD-998C-D3E2650DBF59}"/>
                </c:ext>
              </c:extLst>
            </c:dLbl>
            <c:dLbl>
              <c:idx val="2"/>
              <c:layout>
                <c:manualLayout>
                  <c:x val="2.6661344751260894E-2"/>
                  <c:y val="-3.3250274095484901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72-4FDD-998C-D3E2650DBF59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2-4FDD-998C-D3E2650DBF59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1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72-4FDD-998C-D3E2650DBF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распределения'!$B$209:$B$213</c:f>
              <c:strCache>
                <c:ptCount val="5"/>
                <c:pt idx="0">
                  <c:v>Лекарства для внутриглазных инъекций всегда покупал самостоятельно</c:v>
                </c:pt>
                <c:pt idx="1">
                  <c:v>Лекарства для внутриглазных инъекций мне всегда предоставляли бесплатно в больнице</c:v>
                </c:pt>
                <c:pt idx="2">
                  <c:v>Иногда лекарство покупаю сам, иногда предоставляют бесплатно</c:v>
                </c:pt>
                <c:pt idx="3">
                  <c:v>Мне не делали внутриглазные инъекции</c:v>
                </c:pt>
                <c:pt idx="4">
                  <c:v>Затрудняюсь сказать</c:v>
                </c:pt>
              </c:strCache>
            </c:strRef>
          </c:cat>
          <c:val>
            <c:numRef>
              <c:f>'Простые распределения'!$E$209:$E$213</c:f>
              <c:numCache>
                <c:formatCode>0.0%</c:formatCode>
                <c:ptCount val="5"/>
                <c:pt idx="0">
                  <c:v>5.2999999999999999E-2</c:v>
                </c:pt>
                <c:pt idx="1">
                  <c:v>0.77900000000000003</c:v>
                </c:pt>
                <c:pt idx="2">
                  <c:v>7.0999999999999994E-2</c:v>
                </c:pt>
                <c:pt idx="3">
                  <c:v>0.08</c:v>
                </c:pt>
                <c:pt idx="4" formatCode="0.00%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472-4FDD-998C-D3E2650DB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45440319553753838"/>
          <c:y val="1.2357125914966422E-3"/>
          <c:w val="0.54152232215938789"/>
          <c:h val="0.99618670704986456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037028198637137"/>
          <c:y val="3.2234447110009917E-2"/>
          <c:w val="0.42693139575363148"/>
          <c:h val="0.9370080918308447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'Простые распределения'!$B$272:$B$282</c:f>
              <c:strCache>
                <c:ptCount val="11"/>
                <c:pt idx="0">
                  <c:v>Врач не предоставил развернутой информации о заболевании и его развитии</c:v>
                </c:pt>
                <c:pt idx="1">
                  <c:v>Врачи сами мало знают об этом заболевании</c:v>
                </c:pt>
                <c:pt idx="2">
                  <c:v>Врачи не рассказывают о новых методах лечения, которое можно получить только платно</c:v>
                </c:pt>
                <c:pt idx="3">
                  <c:v>Приходится очень долго ожидать назначенного лечения</c:v>
                </c:pt>
                <c:pt idx="4">
                  <c:v>Лекарства для лечения очень дорогие</c:v>
                </c:pt>
                <c:pt idx="5">
                  <c:v>Необходимо покупать лекарства для лечения заболевания за свой счет</c:v>
                </c:pt>
                <c:pt idx="6">
                  <c:v>В медицинском учреждении, где я наблюдаюсь, нет оборудования, с помощью которого можно проводить лечение</c:v>
                </c:pt>
                <c:pt idx="7">
                  <c:v>В медицинском учреждении нашего города/ населенного пункта отсутствовали необходимые для проведения лечения препараты</c:v>
                </c:pt>
                <c:pt idx="8">
                  <c:v>Низкое качество медицинской помощи в поликлинике по месту жительства</c:v>
                </c:pt>
                <c:pt idx="9">
                  <c:v>Невозможно/сложно получить направление в стационар на лечение</c:v>
                </c:pt>
                <c:pt idx="10">
                  <c:v>В медицинском учреждении, где я наблюдаюсь, нет/мало нужных специалистов</c:v>
                </c:pt>
              </c:strCache>
            </c:strRef>
          </c:cat>
          <c:val>
            <c:numRef>
              <c:f>'Простые распределения'!$E$272:$E$282</c:f>
              <c:numCache>
                <c:formatCode>###0.0%</c:formatCode>
                <c:ptCount val="11"/>
                <c:pt idx="0">
                  <c:v>0.08</c:v>
                </c:pt>
                <c:pt idx="1">
                  <c:v>0.106</c:v>
                </c:pt>
                <c:pt idx="2">
                  <c:v>0.106</c:v>
                </c:pt>
                <c:pt idx="3">
                  <c:v>0.115</c:v>
                </c:pt>
                <c:pt idx="4">
                  <c:v>0.28299999999999997</c:v>
                </c:pt>
                <c:pt idx="5">
                  <c:v>0.28299999999999997</c:v>
                </c:pt>
                <c:pt idx="6">
                  <c:v>0.29199999999999998</c:v>
                </c:pt>
                <c:pt idx="7">
                  <c:v>0.30099999999999999</c:v>
                </c:pt>
                <c:pt idx="8">
                  <c:v>0.31900000000000001</c:v>
                </c:pt>
                <c:pt idx="9">
                  <c:v>0.32700000000000001</c:v>
                </c:pt>
                <c:pt idx="10">
                  <c:v>0.48699999999999999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5B-4C62-88DE-E434D9AF6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11993600"/>
        <c:axId val="111995136"/>
      </c:barChart>
      <c:catAx>
        <c:axId val="111993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11995136"/>
        <c:crosses val="autoZero"/>
        <c:auto val="1"/>
        <c:lblAlgn val="ctr"/>
        <c:lblOffset val="100"/>
        <c:noMultiLvlLbl val="0"/>
      </c:catAx>
      <c:valAx>
        <c:axId val="111995136"/>
        <c:scaling>
          <c:orientation val="minMax"/>
        </c:scaling>
        <c:delete val="1"/>
        <c:axPos val="b"/>
        <c:numFmt formatCode="###0.0%" sourceLinked="1"/>
        <c:majorTickMark val="out"/>
        <c:minorTickMark val="none"/>
        <c:tickLblPos val="nextTo"/>
        <c:crossAx val="111993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439151078096344"/>
          <c:y val="4.2712483520205138E-2"/>
          <c:w val="0.45656102044560753"/>
          <c:h val="0.8707539068076741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'Простые распределения'!$B$289:$B$295</c:f>
              <c:strCache>
                <c:ptCount val="7"/>
                <c:pt idx="0">
                  <c:v>Проблемы в семье, непонимание близких родственников и друзей</c:v>
                </c:pt>
                <c:pt idx="1">
                  <c:v>Сложные процедуры получения технических средств реабилитации</c:v>
                </c:pt>
                <c:pt idx="2">
                  <c:v>Трудно получить помощь от социальных служб в назначении социального работника</c:v>
                </c:pt>
                <c:pt idx="3">
                  <c:v>Нет никаких организаций, которые могли бы помочь приспособиться жить с таким заболеванием</c:v>
                </c:pt>
                <c:pt idx="4">
                  <c:v> Нет доступных рекомендаций о том, как вести себя при таком заболевании</c:v>
                </c:pt>
                <c:pt idx="5">
                  <c:v>Нет доступной информации о самом заболевании</c:v>
                </c:pt>
                <c:pt idx="6">
                  <c:v>Растерянность и подавленность после постановки диагноза</c:v>
                </c:pt>
              </c:strCache>
            </c:strRef>
          </c:cat>
          <c:val>
            <c:numRef>
              <c:f>'Простые распределения'!$E$289:$E$295</c:f>
              <c:numCache>
                <c:formatCode>###0.0%</c:formatCode>
                <c:ptCount val="7"/>
                <c:pt idx="0">
                  <c:v>2.7E-2</c:v>
                </c:pt>
                <c:pt idx="1">
                  <c:v>5.2999999999999999E-2</c:v>
                </c:pt>
                <c:pt idx="2">
                  <c:v>7.0999999999999994E-2</c:v>
                </c:pt>
                <c:pt idx="3">
                  <c:v>0.17699999999999999</c:v>
                </c:pt>
                <c:pt idx="4">
                  <c:v>0.20399999999999999</c:v>
                </c:pt>
                <c:pt idx="5">
                  <c:v>0.28299999999999997</c:v>
                </c:pt>
                <c:pt idx="6">
                  <c:v>0.54900000000000004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26-4F7F-B670-E73FBE19C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12042752"/>
        <c:axId val="112044288"/>
      </c:barChart>
      <c:catAx>
        <c:axId val="112042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12044288"/>
        <c:crosses val="autoZero"/>
        <c:auto val="1"/>
        <c:lblAlgn val="ctr"/>
        <c:lblOffset val="100"/>
        <c:noMultiLvlLbl val="0"/>
      </c:catAx>
      <c:valAx>
        <c:axId val="112044288"/>
        <c:scaling>
          <c:orientation val="minMax"/>
        </c:scaling>
        <c:delete val="1"/>
        <c:axPos val="b"/>
        <c:numFmt formatCode="###0.0%" sourceLinked="1"/>
        <c:majorTickMark val="out"/>
        <c:minorTickMark val="none"/>
        <c:tickLblPos val="nextTo"/>
        <c:crossAx val="112042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41172157749274"/>
          <c:y val="9.2844469660005063E-2"/>
          <c:w val="0.45661823108909966"/>
          <c:h val="0.905840363273947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'В 16'!$D$76</c:f>
              <c:strCache>
                <c:ptCount val="1"/>
                <c:pt idx="0">
                  <c:v>	Да, выявлен диабетический макулярный отек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16'!$F$74:$K$74</c:f>
              <c:strCache>
                <c:ptCount val="6"/>
                <c:pt idx="0">
                  <c:v>Они поддерживают меня эмоционально и психологически</c:v>
                </c:pt>
                <c:pt idx="1">
                  <c:v>Мои близкие или друзья оказывают мне помощь в бытовых вопросах</c:v>
                </c:pt>
                <c:pt idx="2">
                  <c:v>Мои близкие и друзья оказывают мне финансовую помощь</c:v>
                </c:pt>
                <c:pt idx="3">
                  <c:v>Я не получаю никакой поддержки от семьи или друзей</c:v>
                </c:pt>
                <c:pt idx="4">
                  <c:v>Мои близкие и друзья оказывают мне другую помощь в прохождении лечения</c:v>
                </c:pt>
                <c:pt idx="5">
                  <c:v>Другое</c:v>
                </c:pt>
              </c:strCache>
            </c:strRef>
          </c:cat>
          <c:val>
            <c:numRef>
              <c:f>'В 16'!$F$76:$K$76</c:f>
              <c:numCache>
                <c:formatCode>###0.0%</c:formatCode>
                <c:ptCount val="6"/>
                <c:pt idx="0">
                  <c:v>0.5663716814159292</c:v>
                </c:pt>
                <c:pt idx="1">
                  <c:v>0.54867256637168138</c:v>
                </c:pt>
                <c:pt idx="2">
                  <c:v>0.31858407079646017</c:v>
                </c:pt>
                <c:pt idx="3">
                  <c:v>0.19469026548672599</c:v>
                </c:pt>
                <c:pt idx="4">
                  <c:v>0.18584070796460178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53-4661-BFF4-4F55F854A6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3"/>
        <c:axId val="112068480"/>
        <c:axId val="112082944"/>
      </c:barChart>
      <c:catAx>
        <c:axId val="1120684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12082944"/>
        <c:crosses val="autoZero"/>
        <c:auto val="1"/>
        <c:lblAlgn val="ctr"/>
        <c:lblOffset val="100"/>
        <c:noMultiLvlLbl val="0"/>
      </c:catAx>
      <c:valAx>
        <c:axId val="112082944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1206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164660268530265E-2"/>
          <c:y val="0.2090297843204382"/>
          <c:w val="0.45088313480045761"/>
          <c:h val="0.68759180331816316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0E-4EED-9BEA-872AAE4AEDFB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0E-4EED-9BEA-872AAE4AEDFB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810E-4EED-9BEA-872AAE4AEDF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10E-4EED-9BEA-872AAE4AEDFB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810E-4EED-9BEA-872AAE4AEDFB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E-4EED-9BEA-872AAE4AEDFB}"/>
                </c:ext>
              </c:extLst>
            </c:dLbl>
            <c:dLbl>
              <c:idx val="1"/>
              <c:layout>
                <c:manualLayout>
                  <c:x val="3.0272758458384192E-2"/>
                  <c:y val="-5.47944767773594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E-4EED-9BEA-872AAE4AEDFB}"/>
                </c:ext>
              </c:extLst>
            </c:dLbl>
            <c:dLbl>
              <c:idx val="2"/>
              <c:layout>
                <c:manualLayout>
                  <c:x val="1.2072373931981906E-2"/>
                  <c:y val="5.6806116626725904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0E-4EED-9BEA-872AAE4AEDFB}"/>
                </c:ext>
              </c:extLst>
            </c:dLbl>
            <c:dLbl>
              <c:idx val="3"/>
              <c:layout>
                <c:manualLayout>
                  <c:x val="8.0196890282331727E-3"/>
                  <c:y val="-0.1805308684240557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E-4EED-9BEA-872AAE4AEDFB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0E-4EED-9BEA-872AAE4AE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распределения'!$B$54:$B$58</c:f>
              <c:strCache>
                <c:ptCount val="5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 до 5 лет назад</c:v>
                </c:pt>
                <c:pt idx="3">
                  <c:v>больше 5 лет назад</c:v>
                </c:pt>
                <c:pt idx="4">
                  <c:v>не помню</c:v>
                </c:pt>
              </c:strCache>
            </c:strRef>
          </c:cat>
          <c:val>
            <c:numRef>
              <c:f>'Простые распределения'!$E$54:$E$58</c:f>
              <c:numCache>
                <c:formatCode>0.0%</c:formatCode>
                <c:ptCount val="5"/>
                <c:pt idx="0">
                  <c:v>0.19500000000000001</c:v>
                </c:pt>
                <c:pt idx="1">
                  <c:v>0.21299999999999999</c:v>
                </c:pt>
                <c:pt idx="2">
                  <c:v>0.23</c:v>
                </c:pt>
                <c:pt idx="3">
                  <c:v>0.29899999999999999</c:v>
                </c:pt>
                <c:pt idx="4">
                  <c:v>6.3E-2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10E-4EED-9BEA-872AAE4AE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1002593225343582"/>
          <c:y val="0.21935177827542196"/>
          <c:w val="0.38592135298854952"/>
          <c:h val="0.66957662900833048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032909109103743E-2"/>
          <c:y val="0.2032325411378372"/>
          <c:w val="0.47169863382461807"/>
          <c:h val="0.72145166829913632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949-4731-A247-DDBFCE0283A5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949-4731-A247-DDBFCE0283A5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949-4731-A247-DDBFCE0283A5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B949-4731-A247-DDBFCE0283A5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949-4731-A247-DDBFCE0283A5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49-4731-A247-DDBFCE0283A5}"/>
                </c:ext>
              </c:extLst>
            </c:dLbl>
            <c:dLbl>
              <c:idx val="1"/>
              <c:layout>
                <c:manualLayout>
                  <c:x val="2.0140990102527154E-2"/>
                  <c:y val="-5.47945205479453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49-4731-A247-DDBFCE0283A5}"/>
                </c:ext>
              </c:extLst>
            </c:dLbl>
            <c:dLbl>
              <c:idx val="2"/>
              <c:layout>
                <c:manualLayout>
                  <c:x val="1.4098693071769008E-2"/>
                  <c:y val="-2.4353120243531201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49-4731-A247-DDBFCE0283A5}"/>
                </c:ext>
              </c:extLst>
            </c:dLbl>
            <c:dLbl>
              <c:idx val="3"/>
              <c:layout>
                <c:manualLayout>
                  <c:x val="1.4098693071769008E-2"/>
                  <c:y val="0.22526636225266361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49-4731-A247-DDBFCE0283A5}"/>
                </c:ext>
              </c:extLst>
            </c:dLbl>
            <c:dLbl>
              <c:idx val="4"/>
              <c:layout>
                <c:manualLayout>
                  <c:x val="1.0070495051263577E-2"/>
                  <c:y val="-7.9147640791476404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49-4731-A247-DDBFCE028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распределения'!$B$34:$B$38</c:f>
              <c:strCache>
                <c:ptCount val="5"/>
                <c:pt idx="0">
                  <c:v>Непролиферативная диабетическая ретинопатия</c:v>
                </c:pt>
                <c:pt idx="1">
                  <c:v>Препролиферативная диабетическая ретинопатия</c:v>
                </c:pt>
                <c:pt idx="2">
                  <c:v>Пролиферативная диабетическая ретинопатия</c:v>
                </c:pt>
                <c:pt idx="3">
                  <c:v>У меня есть ДР, но форму не знаю / не помню</c:v>
                </c:pt>
                <c:pt idx="4">
                  <c:v>У меня нет диагноза «Диабетическая ретинопатия»</c:v>
                </c:pt>
              </c:strCache>
            </c:strRef>
          </c:cat>
          <c:val>
            <c:numRef>
              <c:f>'Простые распределения'!$E$34:$E$38</c:f>
              <c:numCache>
                <c:formatCode>0.0%</c:formatCode>
                <c:ptCount val="5"/>
                <c:pt idx="0">
                  <c:v>0.19500000000000001</c:v>
                </c:pt>
                <c:pt idx="1">
                  <c:v>0.155</c:v>
                </c:pt>
                <c:pt idx="2">
                  <c:v>0.155</c:v>
                </c:pt>
                <c:pt idx="3">
                  <c:v>0.46600000000000003</c:v>
                </c:pt>
                <c:pt idx="4">
                  <c:v>2.9000000000000001E-2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949-4731-A247-DDBFCE028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8941792885189193"/>
          <c:y val="8.1764084820576746E-2"/>
          <c:w val="0.39561678134608103"/>
          <c:h val="0.90531184409703225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239258975578344E-2"/>
          <c:y val="0.22160740215295738"/>
          <c:w val="0.42051719496601386"/>
          <c:h val="0.6389951679649194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3B9-4691-9E1B-C849FA64047D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3B9-4691-9E1B-C849FA64047D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B9-4691-9E1B-C849FA64047D}"/>
                </c:ext>
              </c:extLst>
            </c:dLbl>
            <c:dLbl>
              <c:idx val="1"/>
              <c:layout>
                <c:manualLayout>
                  <c:x val="2.6172453890409234E-2"/>
                  <c:y val="-0.13507764699397026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B9-4691-9E1B-C849FA64047D}"/>
                </c:ext>
              </c:extLst>
            </c:dLbl>
            <c:dLbl>
              <c:idx val="2"/>
              <c:layout>
                <c:manualLayout>
                  <c:x val="6.0790273556231003E-3"/>
                  <c:y val="0.17411998500187476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B9-4691-9E1B-C849FA64047D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B9-4691-9E1B-C849FA64047D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B9-4691-9E1B-C849FA6404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распределения'!$B$72:$B$73</c:f>
              <c:strCache>
                <c:ptCount val="2"/>
                <c:pt idx="0">
                  <c:v>Выявлен диабетический макулярный отек</c:v>
                </c:pt>
                <c:pt idx="1">
                  <c:v>Диабетическая ретинопатия без макулярного отека</c:v>
                </c:pt>
              </c:strCache>
            </c:strRef>
          </c:cat>
          <c:val>
            <c:numRef>
              <c:f>'Простые распределения'!$E$72:$E$73</c:f>
              <c:numCache>
                <c:formatCode>0.0%</c:formatCode>
                <c:ptCount val="2"/>
                <c:pt idx="0">
                  <c:v>0.64900000000000002</c:v>
                </c:pt>
                <c:pt idx="1">
                  <c:v>0.35099999999999998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3B9-4691-9E1B-C849FA640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3542117017981461"/>
          <c:y val="0.28441207364567267"/>
          <c:w val="0.45634127255832152"/>
          <c:h val="0.49330519649460647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063161102585372E-2"/>
          <c:y val="0.16051965035009427"/>
          <c:w val="0.45696291211593015"/>
          <c:h val="0.69561568255459538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F5A-489E-9CB8-4B703EC00890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F5A-489E-9CB8-4B703EC00890}"/>
              </c:ext>
            </c:extLst>
          </c:dPt>
          <c:dPt>
            <c:idx val="2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F5A-489E-9CB8-4B703EC0089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F5A-489E-9CB8-4B703EC00890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F5A-489E-9CB8-4B703EC00890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5A-489E-9CB8-4B703EC00890}"/>
                </c:ext>
              </c:extLst>
            </c:dLbl>
            <c:dLbl>
              <c:idx val="1"/>
              <c:layout>
                <c:manualLayout>
                  <c:x val="1.811470374713799E-2"/>
                  <c:y val="-2.021897262842162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5A-489E-9CB8-4B703EC00890}"/>
                </c:ext>
              </c:extLst>
            </c:dLbl>
            <c:dLbl>
              <c:idx val="2"/>
              <c:layout>
                <c:manualLayout>
                  <c:x val="6.0790273556231003E-3"/>
                  <c:y val="0.17411998500187476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5A-489E-9CB8-4B703EC00890}"/>
                </c:ext>
              </c:extLst>
            </c:dLbl>
            <c:dLbl>
              <c:idx val="3"/>
              <c:layout>
                <c:manualLayout>
                  <c:x val="1.6125058835730639E-2"/>
                  <c:y val="-3.0013123359580052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5A-489E-9CB8-4B703EC00890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5A-489E-9CB8-4B703EC00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распределения'!$B$78:$B$82</c:f>
              <c:strCache>
                <c:ptCount val="5"/>
                <c:pt idx="0">
                  <c:v>менее 6 месяцев назад</c:v>
                </c:pt>
                <c:pt idx="1">
                  <c:v>от 6 месяцев до 2 лет назад</c:v>
                </c:pt>
                <c:pt idx="2">
                  <c:v>от 2 до 5 лет назад</c:v>
                </c:pt>
                <c:pt idx="3">
                  <c:v>больше 5 лет назад</c:v>
                </c:pt>
                <c:pt idx="4">
                  <c:v>не помню</c:v>
                </c:pt>
              </c:strCache>
            </c:strRef>
          </c:cat>
          <c:val>
            <c:numRef>
              <c:f>'Простые распределения'!$E$78:$E$82</c:f>
              <c:numCache>
                <c:formatCode>0.0%</c:formatCode>
                <c:ptCount val="5"/>
                <c:pt idx="0">
                  <c:v>0.248</c:v>
                </c:pt>
                <c:pt idx="1">
                  <c:v>0.36299999999999999</c:v>
                </c:pt>
                <c:pt idx="2">
                  <c:v>0.21199999999999999</c:v>
                </c:pt>
                <c:pt idx="3">
                  <c:v>0.14199999999999999</c:v>
                </c:pt>
                <c:pt idx="4">
                  <c:v>3.5000000000000003E-2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F5A-489E-9CB8-4B703EC00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611059377733294"/>
          <c:y val="7.6572481366142642E-2"/>
          <c:w val="0.43686767557860778"/>
          <c:h val="0.83591611135826582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701713261256563E-2"/>
          <c:y val="0.19711671362180644"/>
          <c:w val="0.43559458913789623"/>
          <c:h val="0.66248886320402611"/>
        </c:manualLayout>
      </c:layout>
      <c:pie3DChart>
        <c:varyColors val="1"/>
        <c:ser>
          <c:idx val="0"/>
          <c:order val="0"/>
          <c:spPr>
            <a:solidFill>
              <a:srgbClr val="60497C"/>
            </a:solidFill>
            <a:ln w="222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61-4ABC-BA9E-6FA100B375E0}"/>
              </c:ext>
            </c:extLst>
          </c:dPt>
          <c:dPt>
            <c:idx val="1"/>
            <c:bubble3D val="0"/>
            <c:spPr>
              <a:solidFill>
                <a:srgbClr val="1A4394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61-4ABC-BA9E-6FA100B375E0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4561-4ABC-BA9E-6FA100B375E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561-4ABC-BA9E-6FA100B375E0}"/>
              </c:ext>
            </c:extLst>
          </c:dPt>
          <c:dPt>
            <c:idx val="4"/>
            <c:bubble3D val="0"/>
            <c:spPr>
              <a:solidFill>
                <a:srgbClr val="BFBFBF"/>
              </a:solidFill>
              <a:ln w="22225"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561-4ABC-BA9E-6FA100B375E0}"/>
              </c:ext>
            </c:extLst>
          </c:dPt>
          <c:dLbls>
            <c:dLbl>
              <c:idx val="0"/>
              <c:layout>
                <c:manualLayout>
                  <c:x val="-6.0422970307581463E-3"/>
                  <c:y val="-1.3952147296460265E-17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1-4ABC-BA9E-6FA100B375E0}"/>
                </c:ext>
              </c:extLst>
            </c:dLbl>
            <c:dLbl>
              <c:idx val="1"/>
              <c:layout>
                <c:manualLayout>
                  <c:x val="3.0272758458384192E-2"/>
                  <c:y val="-5.47944767773594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61-4ABC-BA9E-6FA100B375E0}"/>
                </c:ext>
              </c:extLst>
            </c:dLbl>
            <c:dLbl>
              <c:idx val="2"/>
              <c:layout>
                <c:manualLayout>
                  <c:x val="1.2072373931981906E-2"/>
                  <c:y val="5.6806116626725904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61-4ABC-BA9E-6FA100B375E0}"/>
                </c:ext>
              </c:extLst>
            </c:dLbl>
            <c:dLbl>
              <c:idx val="3"/>
              <c:layout>
                <c:manualLayout>
                  <c:x val="1.4098716383856274E-2"/>
                  <c:y val="-4.1400433641447021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1-4ABC-BA9E-6FA100B375E0}"/>
                </c:ext>
              </c:extLst>
            </c:dLbl>
            <c:dLbl>
              <c:idx val="4"/>
              <c:layout>
                <c:manualLayout>
                  <c:x val="1.8175813129741761E-2"/>
                  <c:y val="-2.6973867397010156E-2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61-4ABC-BA9E-6FA100B37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ysClr val="windowText" lastClr="000000"/>
                    </a:solidFill>
                    <a:latin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'Простые распределения'!$B$44:$B$48</c:f>
              <c:strCache>
                <c:ptCount val="5"/>
                <c:pt idx="0">
                  <c:v>У меня небольшая частичная потеря зрения на один глаз</c:v>
                </c:pt>
                <c:pt idx="1">
                  <c:v>Уменя небольшая частичная потеря зрения на оба глаза</c:v>
                </c:pt>
                <c:pt idx="2">
                  <c:v>У меня значительная потеря зрения на один глаз</c:v>
                </c:pt>
                <c:pt idx="3">
                  <c:v>У меня значительная потеря зрения на оба глаза</c:v>
                </c:pt>
                <c:pt idx="4">
                  <c:v>У меня полная слепота на один глаз</c:v>
                </c:pt>
              </c:strCache>
            </c:strRef>
          </c:cat>
          <c:val>
            <c:numRef>
              <c:f>'Простые распределения'!$E$44:$E$48</c:f>
              <c:numCache>
                <c:formatCode>0.0%</c:formatCode>
                <c:ptCount val="5"/>
                <c:pt idx="0">
                  <c:v>0.20100000000000001</c:v>
                </c:pt>
                <c:pt idx="1">
                  <c:v>0.38500000000000001</c:v>
                </c:pt>
                <c:pt idx="2">
                  <c:v>0.16700000000000001</c:v>
                </c:pt>
                <c:pt idx="3">
                  <c:v>0.224</c:v>
                </c:pt>
                <c:pt idx="4">
                  <c:v>2.3E-2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561-4ABC-BA9E-6FA100B37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25"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55485052589882167"/>
          <c:y val="9.0382882987287708E-2"/>
          <c:w val="0.44134884418511694"/>
          <c:h val="0.84928677393586671"/>
        </c:manualLayout>
      </c:layout>
      <c:overlay val="0"/>
      <c:txPr>
        <a:bodyPr/>
        <a:lstStyle/>
        <a:p>
          <a:pPr rtl="0">
            <a:defRPr sz="1000" baseline="0">
              <a:solidFill>
                <a:sysClr val="windowText" lastClr="000000"/>
              </a:solidFill>
              <a:latin typeface="Arial" panose="020B0604020202020204" pitchFamily="34" charset="0"/>
              <a:ea typeface="Verdana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47127553078636"/>
          <c:y val="4.2715484363081618E-2"/>
          <c:w val="0.61035704502781551"/>
          <c:h val="0.940983099492166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'В 16'!$B$42:$B$43</c:f>
              <c:strCache>
                <c:ptCount val="1"/>
                <c:pt idx="0">
                  <c:v>Пациенты с ДМО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16'!$D$41:$H$41</c:f>
              <c:strCache>
                <c:ptCount val="5"/>
                <c:pt idx="0">
                  <c:v>У меня небольшая частичная потеря зрения на один глаз</c:v>
                </c:pt>
                <c:pt idx="1">
                  <c:v>У  меня небольшая частичная потеря зрения на оба глаза</c:v>
                </c:pt>
                <c:pt idx="2">
                  <c:v>У  меня значительная потеря зрения на один глаз</c:v>
                </c:pt>
                <c:pt idx="3">
                  <c:v>У меня значительная потеря зрения на оба глаза</c:v>
                </c:pt>
                <c:pt idx="4">
                  <c:v>У меня полная слепота на один глаз</c:v>
                </c:pt>
              </c:strCache>
            </c:strRef>
          </c:cat>
          <c:val>
            <c:numRef>
              <c:f>'В 16'!$D$43:$H$43</c:f>
              <c:numCache>
                <c:formatCode>###0.0%</c:formatCode>
                <c:ptCount val="5"/>
                <c:pt idx="0">
                  <c:v>0.13274336283185842</c:v>
                </c:pt>
                <c:pt idx="1">
                  <c:v>0.31858407079646017</c:v>
                </c:pt>
                <c:pt idx="2">
                  <c:v>0.22123893805309736</c:v>
                </c:pt>
                <c:pt idx="3">
                  <c:v>0.29203539823008851</c:v>
                </c:pt>
                <c:pt idx="4">
                  <c:v>3.5398230088495575E-2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53-4B73-902C-6B69F535FE48}"/>
            </c:ext>
          </c:extLst>
        </c:ser>
        <c:ser>
          <c:idx val="1"/>
          <c:order val="1"/>
          <c:tx>
            <c:strRef>
              <c:f>'В 16'!$B$44:$B$45</c:f>
              <c:strCache>
                <c:ptCount val="1"/>
                <c:pt idx="0">
                  <c:v>Пациенты без ДМО</c:v>
                </c:pt>
              </c:strCache>
            </c:strRef>
          </c:tx>
          <c:spPr>
            <a:solidFill>
              <a:srgbClr val="1A439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 16'!$D$41:$H$41</c:f>
              <c:strCache>
                <c:ptCount val="5"/>
                <c:pt idx="0">
                  <c:v>У меня небольшая частичная потеря зрения на один глаз</c:v>
                </c:pt>
                <c:pt idx="1">
                  <c:v>У  меня небольшая частичная потеря зрения на оба глаза</c:v>
                </c:pt>
                <c:pt idx="2">
                  <c:v>У  меня значительная потеря зрения на один глаз</c:v>
                </c:pt>
                <c:pt idx="3">
                  <c:v>У меня значительная потеря зрения на оба глаза</c:v>
                </c:pt>
                <c:pt idx="4">
                  <c:v>У меня полная слепота на один глаз</c:v>
                </c:pt>
              </c:strCache>
            </c:strRef>
          </c:cat>
          <c:val>
            <c:numRef>
              <c:f>'В 16'!$D$45:$H$45</c:f>
              <c:numCache>
                <c:formatCode>###0.0%</c:formatCode>
                <c:ptCount val="5"/>
                <c:pt idx="0">
                  <c:v>0.32786885245901637</c:v>
                </c:pt>
                <c:pt idx="1">
                  <c:v>0.50819672131147542</c:v>
                </c:pt>
                <c:pt idx="2">
                  <c:v>6.5573770491803282E-2</c:v>
                </c:pt>
                <c:pt idx="3">
                  <c:v>9.8360655737704916E-2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53-4B73-902C-6B69F535FE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axId val="108085248"/>
        <c:axId val="108086784"/>
      </c:barChart>
      <c:catAx>
        <c:axId val="108085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  <c:crossAx val="108086784"/>
        <c:crosses val="autoZero"/>
        <c:auto val="1"/>
        <c:lblAlgn val="ctr"/>
        <c:lblOffset val="100"/>
        <c:noMultiLvlLbl val="0"/>
      </c:catAx>
      <c:valAx>
        <c:axId val="108086784"/>
        <c:scaling>
          <c:orientation val="minMax"/>
        </c:scaling>
        <c:delete val="1"/>
        <c:axPos val="t"/>
        <c:numFmt formatCode="###0.0%" sourceLinked="1"/>
        <c:majorTickMark val="none"/>
        <c:minorTickMark val="none"/>
        <c:tickLblPos val="nextTo"/>
        <c:crossAx val="10808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787931773662863"/>
          <c:y val="0.8068802971923581"/>
          <c:w val="0.34637167636654109"/>
          <c:h val="0.141333679443915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0942E-C778-4AD2-8099-E533CDCA6CE2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7967B-17A0-4559-8285-9884197ADE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50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B5AD0-969B-C44B-9809-B7288784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7691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A9DEC1-38C3-D141-B33C-0704297A5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736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7BDCDA-5FCB-3D49-96AD-4366248F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CC008F-AAED-4940-ABA2-D1D3AED1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31B41A-258C-874B-8290-B3DD7EDF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63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C71AD-21D5-7B44-AED3-773D250F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ABA339-9F42-6642-B7E2-1605DDA9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44AA64-454C-3B45-A107-0FC39851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C3A44D-6A88-7C4F-8B05-09FD985A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74A710-75DD-8041-8450-73AF7FA3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C981CC-1EBB-0841-9AB5-9067DD38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62CFB9-9523-0B4F-86A3-CB4C9A8E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224E0E-99C7-EB45-B604-4F7055C8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889B9C-276A-8043-B20D-B20EBB74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A42E46-FFFE-DA44-B486-F2D6D9B3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FAE88D-8D13-2E48-9243-1C2B571F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6FA3D9-D6FF-694F-AEA2-53B109C4D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657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F27C083-F887-A74A-B54B-A208968B7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057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6922D9-0D0A-D64D-9B36-1FD5BDB7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6DD31B-C332-8B4C-9C67-C63F6F5B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FEA981-E30B-3C4E-A56B-AE2FA2B8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0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1B13C8-270D-4D41-984B-99DA951C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76B0113-7065-B947-B615-66A8953D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5A9D5F5-804F-4B49-B6FD-B7B97F96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2B7BC6-24BA-E943-A3AD-617BF519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08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011FFA-828F-7A45-98DC-A91B974D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3B72D52-C191-114A-BD07-54E3F84E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F28BE-D607-DB4F-A558-C72F7D99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2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6E78D-28DE-0040-B756-1D1996B5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F9AB9-B6FD-8549-8D87-356341B02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0820" y="457200"/>
            <a:ext cx="4984568" cy="5411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EF125E-1832-004A-9E4D-388C18FD4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69E257-D66B-A747-AF70-11CDD931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3BA1A0-1D08-1644-9D31-BF8613D6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125AF6-4836-4B43-BE60-BBD7DD3F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36899C-E41F-FB43-8F20-40EBCB673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200"/>
            <a:ext cx="5753725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7AC6B5-7712-E14A-BB78-942648F9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38733D-C997-A54E-A43B-0578F6C4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D9EBEB-973C-6140-A951-87F7C09D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6930051B-F50C-4D41-B8C3-C41842F0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AA36FF2B-C1C2-6E42-9223-B8E4226AB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556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2266957-43A5-A549-9E04-40DA3208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570" y="18255"/>
            <a:ext cx="10634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44504D-9B99-ED43-9FC5-7B31B8A6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570" y="1825625"/>
            <a:ext cx="99372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15B123-F787-BE47-AE2A-B0C36217F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E657-DAE0-8A45-BCAB-5816BE9A4F2F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D41B3-FD60-0842-9011-6C101951A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FF207E-2ED7-1B48-8184-B986CDD7D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974B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chart" Target="../charts/chart2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chart" Target="../charts/chart3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0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3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7147" y="368295"/>
            <a:ext cx="1917706" cy="1917706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479854" y="6237834"/>
            <a:ext cx="11232292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1974B8"/>
                </a:solidFill>
                <a:ea typeface="+mj-ea"/>
                <a:cs typeface="+mj-cs"/>
              </a:rPr>
              <a:t>Москва, </a:t>
            </a:r>
            <a:r>
              <a:rPr lang="ru-RU" sz="2000" b="1" dirty="0" smtClean="0">
                <a:solidFill>
                  <a:srgbClr val="1974B8"/>
                </a:solidFill>
                <a:ea typeface="+mj-ea"/>
                <a:cs typeface="+mj-cs"/>
              </a:rPr>
              <a:t>июнь 2022 </a:t>
            </a:r>
            <a:endParaRPr kumimoji="0" lang="ru-RU" sz="2000" b="1" u="none" strike="noStrike" kern="1200" cap="none" spc="0" normalizeH="0" noProof="0" dirty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120" y="3183198"/>
            <a:ext cx="11232292" cy="1022429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ОЦЕНКА ОРГАНИЗАЦИИ И ДОСТУПНОСТИ МЕДИЦИНСКОЙ ПОМОЩИ ПАЦИЕНТАМ С ДИАБЕТИЧЕСКИМ МАКУЛЯРНЫМ ОТЕКОМ</a:t>
            </a:r>
            <a:endParaRPr lang="ru-RU" sz="2800" dirty="0">
              <a:solidFill>
                <a:srgbClr val="186FB0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0" y="2665178"/>
            <a:ext cx="12192000" cy="4754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dirty="0">
                <a:solidFill>
                  <a:srgbClr val="1974B8"/>
                </a:solidFill>
                <a:ea typeface="+mj-ea"/>
                <a:cs typeface="+mj-cs"/>
              </a:rPr>
              <a:t>Результаты социологического исследования</a:t>
            </a:r>
            <a:endParaRPr lang="en-US" sz="2000" dirty="0">
              <a:solidFill>
                <a:srgbClr val="1974B8"/>
              </a:solidFill>
              <a:ea typeface="+mj-ea"/>
              <a:cs typeface="+mj-cs"/>
            </a:endParaRPr>
          </a:p>
        </p:txBody>
      </p:sp>
      <p:pic>
        <p:nvPicPr>
          <p:cNvPr id="10" name="Picture 2" descr="О КОМПАНИИ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922" y="649589"/>
            <a:ext cx="2142490" cy="35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075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0888" y="91441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AC050D0C-7082-492E-9F9D-50BB2DC71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89" y="1069706"/>
            <a:ext cx="56600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6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Диагностика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Большинство пациентов были </a:t>
            </a:r>
            <a:r>
              <a:rPr lang="ru-RU" sz="1500" dirty="0">
                <a:solidFill>
                  <a:srgbClr val="006EBD"/>
                </a:solidFill>
              </a:rPr>
              <a:t>проинформированы</a:t>
            </a:r>
            <a:r>
              <a:rPr lang="ru-RU" sz="1500" dirty="0"/>
              <a:t> </a:t>
            </a:r>
            <a:r>
              <a:rPr lang="ru-RU" sz="1500" dirty="0">
                <a:solidFill>
                  <a:srgbClr val="006EBD"/>
                </a:solidFill>
              </a:rPr>
              <a:t>офтальмологами</a:t>
            </a:r>
            <a:r>
              <a:rPr lang="ru-RU" sz="1500" dirty="0"/>
              <a:t> о возможных осложнениях ретинопатии, более информированными оказались пациенты с </a:t>
            </a:r>
            <a:r>
              <a:rPr lang="ru-RU" sz="1500" dirty="0" err="1"/>
              <a:t>ДМО,чем</a:t>
            </a:r>
            <a:r>
              <a:rPr lang="ru-RU" sz="1500" dirty="0"/>
              <a:t>  пациенты с ретинопатией– 86,7% и 73,8% соответственно.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Специалисты чаще всего говорят пациентам </a:t>
            </a:r>
            <a:r>
              <a:rPr lang="ru-RU" sz="1500" dirty="0">
                <a:solidFill>
                  <a:srgbClr val="006EBD"/>
                </a:solidFill>
              </a:rPr>
              <a:t>о наиболее понятных</a:t>
            </a:r>
            <a:r>
              <a:rPr lang="ru-RU" sz="1500" dirty="0"/>
              <a:t> для них осложнениях.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Чаще всего офтальмологи предупреждают пациентов о возможностях </a:t>
            </a:r>
            <a:r>
              <a:rPr lang="ru-RU" sz="1500" dirty="0">
                <a:solidFill>
                  <a:srgbClr val="006EBD"/>
                </a:solidFill>
              </a:rPr>
              <a:t>развития катаракты</a:t>
            </a:r>
            <a:r>
              <a:rPr lang="ru-RU" sz="1500" dirty="0"/>
              <a:t>: 37,2% пациентов с ДМО, 27,9% пациентов с ДР.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Пациентов с ДМО почти в два раза чаще, чем пациентов с ретинопатией без ДМО, информируют о возможностях </a:t>
            </a:r>
            <a:r>
              <a:rPr lang="ru-RU" sz="1500" dirty="0">
                <a:solidFill>
                  <a:srgbClr val="006EBD"/>
                </a:solidFill>
              </a:rPr>
              <a:t>развития слепоты </a:t>
            </a:r>
            <a:r>
              <a:rPr lang="ru-RU" sz="1500" dirty="0"/>
              <a:t>- 20,4% и 11,5% соответственно.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О возможностях </a:t>
            </a:r>
            <a:r>
              <a:rPr lang="ru-RU" sz="1500" dirty="0">
                <a:solidFill>
                  <a:srgbClr val="006EBD"/>
                </a:solidFill>
              </a:rPr>
              <a:t>отслойки сетчатки </a:t>
            </a:r>
            <a:r>
              <a:rPr lang="ru-RU" sz="1500" dirty="0"/>
              <a:t>глаза были проинформированы 16,8% и 16,4% пациентов соответственно.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Существенно реже пациенты получают от офтальмологов сведения о возможностях развития </a:t>
            </a:r>
            <a:r>
              <a:rPr lang="ru-RU" sz="1500" dirty="0" err="1"/>
              <a:t>ретиношизис</a:t>
            </a:r>
            <a:r>
              <a:rPr lang="ru-RU" sz="1500" dirty="0"/>
              <a:t>, </a:t>
            </a:r>
            <a:r>
              <a:rPr lang="ru-RU" sz="1500" dirty="0" err="1"/>
              <a:t>макулярного</a:t>
            </a:r>
            <a:r>
              <a:rPr lang="ru-RU" sz="1500" dirty="0"/>
              <a:t> отека, вторичной глаукомы и </a:t>
            </a:r>
            <a:r>
              <a:rPr lang="ru-RU" sz="1500" dirty="0" err="1"/>
              <a:t>гемофтальм</a:t>
            </a:r>
            <a:r>
              <a:rPr lang="ru-RU" sz="1500" dirty="0"/>
              <a:t>.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DA101F3D-410E-4D3C-AFE6-7E35252C5244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BD9CDE0-8785-4310-9B50-C7157422C8C8}"/>
              </a:ext>
            </a:extLst>
          </p:cNvPr>
          <p:cNvSpPr/>
          <p:nvPr/>
        </p:nvSpPr>
        <p:spPr>
          <a:xfrm>
            <a:off x="6453051" y="1166579"/>
            <a:ext cx="51843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14. Информирование офтальмологами пациентов о возможных осложнениях ретинопатии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324711"/>
              </p:ext>
            </p:extLst>
          </p:nvPr>
        </p:nvGraphicFramePr>
        <p:xfrm>
          <a:off x="6357668" y="1689799"/>
          <a:ext cx="5385842" cy="476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7220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453053" y="1081792"/>
            <a:ext cx="53763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15. Источники финансирования диагностики ДМО 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19397E5-AA99-4309-B9F7-1CC95B34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12" y="998214"/>
            <a:ext cx="5715611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Диагностика </a:t>
            </a: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 </a:t>
            </a:r>
            <a:endParaRPr lang="ru-RU" sz="1600" dirty="0"/>
          </a:p>
          <a:p>
            <a:pPr>
              <a:spcAft>
                <a:spcPts val="600"/>
              </a:spcAft>
            </a:pPr>
            <a:r>
              <a:rPr lang="ru-RU" sz="1500" dirty="0"/>
              <a:t>Возможность пройти необходимые диагностические исследования бесплатно или платно имели все пациенты – случаев полной недоступности в выборке не выявлено.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Диагностические исследования были проведены пациентам: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45,1% респондентов по полису ОМС по направлениям, выданным в поликлинике,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53,9% оплачивали диагностические исследования в том числе: 9,7% оплачивали их полностью, 44,2% частично.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599768" y="3824935"/>
            <a:ext cx="111494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dirty="0"/>
              <a:t>В первичном звене организации медицинской помощи существует несколько барьеров, из-за которых пациенты могут не попасть вовремя на лечение: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дефицит поликлинических врачей-офтальмологов,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 err="1"/>
              <a:t>неоснащенность</a:t>
            </a:r>
            <a:r>
              <a:rPr lang="ru-RU" sz="1500" dirty="0"/>
              <a:t> поликлиник диагностическим оборудованием, необходимым для выявления подозрительных признаков и симптомов у пациента,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недостаточность охвата осмотрами офтальмологов в скрининге пациентов с диабетом с расширением зрачка,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отсутствие системы напоминаний и вызовов пациентов на регулярные осмотры и </a:t>
            </a:r>
            <a:r>
              <a:rPr lang="ru-RU" sz="1500" dirty="0" err="1"/>
              <a:t>скрининги</a:t>
            </a:r>
            <a:r>
              <a:rPr lang="ru-RU" sz="1500" dirty="0"/>
              <a:t>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значительное сокращение числа мероприятий по просвещению пациентов с сахарным диабетом, школ пациентов, произошедшее в ходе пандемии.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0E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8908868"/>
              </p:ext>
            </p:extLst>
          </p:nvPr>
        </p:nvGraphicFramePr>
        <p:xfrm>
          <a:off x="6596744" y="1489600"/>
          <a:ext cx="5525588" cy="2433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0399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962502" y="4131740"/>
            <a:ext cx="4704809" cy="307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16. Получение лечения пациентами с ДМО 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19397E5-AA99-4309-B9F7-1CC95B34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68" y="4177906"/>
            <a:ext cx="636273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Получали лечение в виде: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 err="1"/>
              <a:t>интравитреального</a:t>
            </a:r>
            <a:r>
              <a:rPr lang="ru-RU" sz="1500" dirty="0"/>
              <a:t> введения анти-VEGF препарата - 85,9% пациентов с ДМО,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лечение лазером – 85,9%,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хирургическое оперативное лечение – 27,4%,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 err="1"/>
              <a:t>интравитреальным</a:t>
            </a:r>
            <a:r>
              <a:rPr lang="ru-RU" sz="1500" dirty="0"/>
              <a:t> введением кортикостероидов 23%.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599768" y="1347531"/>
            <a:ext cx="1139962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1974B8"/>
                </a:solidFill>
                <a:cs typeface="Arial" pitchFamily="34" charset="0"/>
              </a:rPr>
              <a:t>Основными </a:t>
            </a: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видами лечения ДМО являются: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лазерное лечение по показаниям,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 err="1"/>
              <a:t>интравитреальное</a:t>
            </a:r>
            <a:r>
              <a:rPr lang="ru-RU" sz="1500" dirty="0"/>
              <a:t> введение ингибиторов ангиогенеза - терапия первой линии при ДМО с вовлечением центра макулы,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 err="1"/>
              <a:t>интравитреальное</a:t>
            </a:r>
            <a:r>
              <a:rPr lang="ru-RU" sz="1500" dirty="0"/>
              <a:t> введение </a:t>
            </a:r>
            <a:r>
              <a:rPr lang="ru-RU" sz="1500" dirty="0" err="1"/>
              <a:t>глюкокортикостероида</a:t>
            </a:r>
            <a:r>
              <a:rPr lang="ru-RU" sz="1500" dirty="0"/>
              <a:t> в виде импланта </a:t>
            </a:r>
            <a:r>
              <a:rPr lang="ru-RU" sz="1500" dirty="0" err="1"/>
              <a:t>дексаметазона</a:t>
            </a:r>
            <a:r>
              <a:rPr lang="ru-RU" sz="1500" dirty="0"/>
              <a:t>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По оценкам экспертов, клинические рекомендации не носят обязательного для исполнения характера, что периодически приводит к произвольному жонглированию указанными в них видами лечения.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Эксперты считают более доступным для пациентов, как по ОМС, так и платно,  лечение лазером, чем </a:t>
            </a:r>
            <a:r>
              <a:rPr lang="ru-RU" sz="1500" dirty="0" err="1"/>
              <a:t>интравитреальные</a:t>
            </a:r>
            <a:r>
              <a:rPr lang="ru-RU" sz="1500" dirty="0"/>
              <a:t> инъекции. 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117528"/>
              </p:ext>
            </p:extLst>
          </p:nvPr>
        </p:nvGraphicFramePr>
        <p:xfrm>
          <a:off x="7145379" y="4439516"/>
          <a:ext cx="4534993" cy="203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2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096000" y="955199"/>
            <a:ext cx="50226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17. Условия получения лечения лазером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630480" y="1229630"/>
            <a:ext cx="6238411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12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Лечение </a:t>
            </a:r>
            <a:endParaRPr lang="ru-RU" b="1" dirty="0" smtClean="0">
              <a:solidFill>
                <a:srgbClr val="1974B8"/>
              </a:solidFill>
              <a:cs typeface="Arial" pitchFamily="34" charset="0"/>
            </a:endParaRPr>
          </a:p>
          <a:p>
            <a:pPr algn="just" fontAlgn="base"/>
            <a:r>
              <a:rPr lang="ru-RU" sz="1400" dirty="0" smtClean="0"/>
              <a:t>Лечение </a:t>
            </a:r>
            <a:r>
              <a:rPr lang="ru-RU" sz="1400" dirty="0"/>
              <a:t>лазером пациенты с ДМО получали: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67,7%, амбулаторно, 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24,0% - в дневном стационаре, 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8,3% - в круглосуточном. </a:t>
            </a:r>
          </a:p>
          <a:p>
            <a:r>
              <a:rPr lang="ru-RU" sz="1400" dirty="0"/>
              <a:t>Инъекции анти-VEGF препарата пациенты с ДМО получали: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52,0% в условиях дневного стационара, 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29,6% - в круглосуточном стационаре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18,4% - амбулаторно. </a:t>
            </a:r>
          </a:p>
          <a:p>
            <a:r>
              <a:rPr lang="ru-RU" sz="1400" dirty="0"/>
              <a:t>Хирургические операции проводились пациентам с ДМО: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28,1% амбулаторно,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37,5% - в круглосуточном стационаре,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34,4% - в дневном стационаре. </a:t>
            </a:r>
          </a:p>
          <a:p>
            <a:r>
              <a:rPr lang="ru-RU" sz="1400" dirty="0" err="1"/>
              <a:t>Интравитреальные</a:t>
            </a:r>
            <a:r>
              <a:rPr lang="ru-RU" sz="1400" dirty="0"/>
              <a:t> инъекции введением гормональных препаратов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пациенты </a:t>
            </a:r>
            <a:r>
              <a:rPr lang="ru-RU" sz="1400" dirty="0"/>
              <a:t>с ДМО получали: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50,0% в условиях дневного стационара, 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34,6% </a:t>
            </a:r>
            <a:r>
              <a:rPr lang="ru-RU" sz="1400" dirty="0" smtClean="0"/>
              <a:t>амбулаторно,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15,4</a:t>
            </a:r>
            <a:r>
              <a:rPr lang="ru-RU" sz="1400" dirty="0"/>
              <a:t>% - в условиях круглосуточного стационара. 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72F2EEB3-A3CC-456F-85EC-7C6605B74B19}"/>
              </a:ext>
            </a:extLst>
          </p:cNvPr>
          <p:cNvSpPr/>
          <p:nvPr/>
        </p:nvSpPr>
        <p:spPr>
          <a:xfrm>
            <a:off x="6096000" y="2213534"/>
            <a:ext cx="5696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18. Условия получения лечения </a:t>
            </a:r>
            <a:r>
              <a:rPr lang="ru-RU" sz="12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интравитреальным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введением анти-VEGF препарата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DC17D7A9-4A24-487D-9EFB-69BE3750124D}"/>
              </a:ext>
            </a:extLst>
          </p:cNvPr>
          <p:cNvSpPr/>
          <p:nvPr/>
        </p:nvSpPr>
        <p:spPr>
          <a:xfrm>
            <a:off x="6181452" y="3550212"/>
            <a:ext cx="58935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19. Условия получения оперативного </a:t>
            </a:r>
            <a:r>
              <a:rPr lang="ru-RU" sz="12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хирургического 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лечения 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671011B-E422-43A7-B589-4E052AD42C5A}"/>
              </a:ext>
            </a:extLst>
          </p:cNvPr>
          <p:cNvSpPr/>
          <p:nvPr/>
        </p:nvSpPr>
        <p:spPr>
          <a:xfrm>
            <a:off x="6181726" y="4878343"/>
            <a:ext cx="5642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20. Условия получения лечения </a:t>
            </a:r>
            <a:r>
              <a:rPr lang="ru-RU" sz="12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интравитреальным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введением гормональных препаратов </a:t>
            </a: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000-00001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243893"/>
              </p:ext>
            </p:extLst>
          </p:nvPr>
        </p:nvGraphicFramePr>
        <p:xfrm>
          <a:off x="7359674" y="1171637"/>
          <a:ext cx="4194768" cy="116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00000000-0008-0000-0000-00001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7603025"/>
              </p:ext>
            </p:extLst>
          </p:nvPr>
        </p:nvGraphicFramePr>
        <p:xfrm>
          <a:off x="7359675" y="2473496"/>
          <a:ext cx="4341330" cy="1195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00000000-0008-0000-0000-000016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0732094"/>
              </p:ext>
            </p:extLst>
          </p:nvPr>
        </p:nvGraphicFramePr>
        <p:xfrm>
          <a:off x="7359674" y="3835679"/>
          <a:ext cx="4581960" cy="107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00000000-0008-0000-0000-00001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8996240"/>
              </p:ext>
            </p:extLst>
          </p:nvPr>
        </p:nvGraphicFramePr>
        <p:xfrm>
          <a:off x="7236825" y="5286834"/>
          <a:ext cx="4704809" cy="1242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9" name="Picture 2" descr="О КОМПАНИИ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979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570888" y="1309431"/>
            <a:ext cx="113996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Лечение: </a:t>
            </a:r>
            <a:r>
              <a:rPr lang="ru-RU" sz="1600" b="1" dirty="0" err="1">
                <a:solidFill>
                  <a:srgbClr val="1974B8"/>
                </a:solidFill>
                <a:cs typeface="Arial" pitchFamily="34" charset="0"/>
              </a:rPr>
              <a:t>интравитреальные</a:t>
            </a: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 инъекции  </a:t>
            </a:r>
            <a:endParaRPr lang="ru-RU" sz="1600" dirty="0"/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Назначение и регулярность инъекций зависит от оценки врачом состояния пациента и индивидуальных особенностей течения заболевания. </a:t>
            </a:r>
            <a:endParaRPr lang="ru-RU" sz="1400" dirty="0"/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В рамках ОМС во всех регионах закупают: </a:t>
            </a:r>
            <a:r>
              <a:rPr lang="ru-RU" sz="1600" dirty="0" err="1"/>
              <a:t>ранибизумаб</a:t>
            </a:r>
            <a:r>
              <a:rPr lang="ru-RU" sz="1600" dirty="0"/>
              <a:t>, </a:t>
            </a:r>
            <a:r>
              <a:rPr lang="ru-RU" sz="1600" dirty="0" err="1"/>
              <a:t>афлиберцепт</a:t>
            </a:r>
            <a:r>
              <a:rPr lang="ru-RU" sz="1600" dirty="0"/>
              <a:t>. Закупки </a:t>
            </a:r>
            <a:r>
              <a:rPr lang="ru-RU" sz="1600" dirty="0" err="1"/>
              <a:t>бролуцизумаба</a:t>
            </a:r>
            <a:r>
              <a:rPr lang="ru-RU" sz="1600" dirty="0"/>
              <a:t> в первой половине года были затруднены в связи с неопределенностями в экономике.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Госпитализация в круглосуточный стационар, практикуемая в большинстве случаев при направлении пациента по полису ОМС, значительно осложняет процедуру получения данного лечения. Перечень необходимых для госпитализации анализов, согласно экспертным оценкам, не оправдано широк. Проведение ИВИ может быть организовано в амбулаторном режиме.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Сроки назначения терапии с использованием </a:t>
            </a:r>
            <a:r>
              <a:rPr lang="ru-RU" sz="1600" dirty="0" err="1"/>
              <a:t>интравитреальных</a:t>
            </a:r>
            <a:r>
              <a:rPr lang="ru-RU" sz="1600" dirty="0"/>
              <a:t> инъекций, отслеживание изменений в состоянии пациента часто зависят от субъективных факторов:</a:t>
            </a:r>
          </a:p>
          <a:p>
            <a:pPr lvl="0">
              <a:buClr>
                <a:srgbClr val="006EBD"/>
              </a:buClr>
            </a:pPr>
            <a:r>
              <a:rPr lang="ru-RU" sz="1600" dirty="0"/>
              <a:t>       - профессиональной мотивации врача и установки на результативную помощь пациенту,</a:t>
            </a:r>
          </a:p>
          <a:p>
            <a:pPr lvl="0">
              <a:buClr>
                <a:srgbClr val="006EBD"/>
              </a:buClr>
            </a:pPr>
            <a:r>
              <a:rPr lang="ru-RU" sz="1600" dirty="0"/>
              <a:t>       - собственной оценки специалистом результативности метода для пациента с данным заболеванием.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Отсутствие эффекта лечения </a:t>
            </a:r>
            <a:r>
              <a:rPr lang="ru-RU" sz="1600" dirty="0" err="1"/>
              <a:t>интравитреальными</a:t>
            </a:r>
            <a:r>
              <a:rPr lang="ru-RU" sz="1600" dirty="0"/>
              <a:t> инъекциями - следствие несоблюдения рекомендуемого режима и продолжительности терапии, проведения минимального числа инъекций («</a:t>
            </a:r>
            <a:r>
              <a:rPr lang="ru-RU" sz="1600" i="1" dirty="0"/>
              <a:t>делают только три загрузочных, а дальше и не смотрят</a:t>
            </a:r>
            <a:r>
              <a:rPr lang="ru-RU" sz="1600" dirty="0"/>
              <a:t>»). 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424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531434" y="1241496"/>
            <a:ext cx="55255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21. Сроки получения пациентами назначенного лечения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104504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33D2616-5245-405F-AD96-B9D2DB8FC52A}"/>
              </a:ext>
            </a:extLst>
          </p:cNvPr>
          <p:cNvSpPr/>
          <p:nvPr/>
        </p:nvSpPr>
        <p:spPr>
          <a:xfrm>
            <a:off x="570888" y="1167642"/>
            <a:ext cx="535964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Лечение  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sz="1400" dirty="0"/>
              <a:t>Пациентам практически не отказывают в проведении бесплатного лечения, однако часто им приходится его долго ожидать.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Лишь в 27,4% случаев все назначенное пациентам с ДМО лечение проводилось в течение 14 дней с момента назначения врача. 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41,6% пациентов все виды назначенного лечения получили более, чем через 2 недели. 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28,3% пациентов испытали на себе задержки с получением какой-либо части назначенного лечения. 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Несмотря на массовые случаи ожидания назначенного лечения более 2-х недель, практически все пациенты с ДМО (95,6%) получили все виды рекомендованной врачом терапии. 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Не проводили назначенного лечения пациентам с ДМО в единичных случаях - 1,8%. Отказали в проведении какой-либо части рекомендованного лечения еще 2,7% пациентов. 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Основными причинами отказа для проведения перечисленных видов терапии является наличие противопоказаний.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000-000017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1346602"/>
              </p:ext>
            </p:extLst>
          </p:nvPr>
        </p:nvGraphicFramePr>
        <p:xfrm>
          <a:off x="6675120" y="1736273"/>
          <a:ext cx="5359649" cy="2022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37A4A76-C0D1-47E3-84CF-2CC28204F437}"/>
              </a:ext>
            </a:extLst>
          </p:cNvPr>
          <p:cNvSpPr/>
          <p:nvPr/>
        </p:nvSpPr>
        <p:spPr>
          <a:xfrm>
            <a:off x="6416043" y="3789306"/>
            <a:ext cx="552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22. Наличие отказов в получении лечения </a:t>
            </a:r>
          </a:p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пациентами с ДМО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18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0174813"/>
              </p:ext>
            </p:extLst>
          </p:nvPr>
        </p:nvGraphicFramePr>
        <p:xfrm>
          <a:off x="6704900" y="4173373"/>
          <a:ext cx="5090859" cy="2022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6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31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208865" y="1186296"/>
            <a:ext cx="53763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23. Распространенность случаев прерывания </a:t>
            </a:r>
          </a:p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лечения ДМО 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19397E5-AA99-4309-B9F7-1CC95B34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13" y="1054053"/>
            <a:ext cx="595074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Лечение </a:t>
            </a: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 </a:t>
            </a:r>
            <a:endParaRPr lang="ru-RU" sz="1600" dirty="0"/>
          </a:p>
          <a:p>
            <a:pPr>
              <a:spcAft>
                <a:spcPts val="600"/>
              </a:spcAft>
            </a:pPr>
            <a:r>
              <a:rPr lang="ru-RU" sz="1400" dirty="0"/>
              <a:t>Перерывы в лечении из-за недостатков в организации медицинской помощи и обеспечении ее доступности в месте проживания стали проблемой для 18,5% пациентов с ДМО: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15,0% указали, что такое лечение невозможно было получить в своем населенном пункте,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3,5% пациентам дали направление на лечение в другой город, куда они не смогли поехать по разным причинам,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62,7% пациентов, в том числе в связи отсутствием назначений бесплатных инъекций, заболеванием </a:t>
            </a:r>
            <a:r>
              <a:rPr lang="en-US" sz="1400" dirty="0"/>
              <a:t>Covid-19</a:t>
            </a:r>
            <a:r>
              <a:rPr lang="ru-RU" sz="1400" dirty="0"/>
              <a:t>, отсутствием финансовой возможности продолжать оплачивать платные инъекции.</a:t>
            </a:r>
            <a:endParaRPr lang="ru-RU" sz="1400" dirty="0">
              <a:highlight>
                <a:srgbClr val="FFFF00"/>
              </a:highlight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570888" y="4335723"/>
            <a:ext cx="11112042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/>
              <a:t>Нерегулярность проведения </a:t>
            </a:r>
            <a:r>
              <a:rPr lang="ru-RU" sz="1400" dirty="0" err="1"/>
              <a:t>интравитреальных</a:t>
            </a:r>
            <a:r>
              <a:rPr lang="ru-RU" sz="1400" dirty="0"/>
              <a:t> инъекций пациентам часто связаны с отсутствием в регионе запаса препаратов в необходимых количествах, согласно экспертным оценкам.</a:t>
            </a:r>
            <a:endParaRPr lang="ru-RU" sz="14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ru-RU" sz="1400" dirty="0"/>
              <a:t>Причины инициативного прекращения лечения пациентами разнообразны: 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улучшение состояния или остановка потери зрения с возникновением у пациента ошибочного представления об излечении осложнения,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неосознанность последствий развития заболевания,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страх посещения медицинских учреждений и ограничения посещения амбулаторно-поликлинических учреждений в период пандемии,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значительно финансовое бремя на бюджет пациента и его семьи в условиях низкой доступности бесплатного лечения.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000-00001A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4734421"/>
              </p:ext>
            </p:extLst>
          </p:nvPr>
        </p:nvGraphicFramePr>
        <p:xfrm>
          <a:off x="6438392" y="1679372"/>
          <a:ext cx="5486084" cy="226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8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335486" y="1120981"/>
            <a:ext cx="53763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24. Корректировка лечения сахарного диабета </a:t>
            </a:r>
          </a:p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после постановки диагноза ДМО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19397E5-AA99-4309-B9F7-1CC95B34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49" y="1287754"/>
            <a:ext cx="588603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6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Лечение </a:t>
            </a: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 </a:t>
            </a:r>
            <a:endParaRPr lang="ru-RU" sz="1600" dirty="0"/>
          </a:p>
          <a:p>
            <a:pPr>
              <a:spcAft>
                <a:spcPts val="600"/>
              </a:spcAft>
            </a:pPr>
            <a:r>
              <a:rPr lang="ru-RU" sz="1500" dirty="0"/>
              <a:t>Эффективное лечение ДМО возможно при междисциплинарном ведении пациентов. На практике встречается несогласованность в планировании лечения между эндокринологами и офтальмологами.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После постановки диагноза ДМО </a:t>
            </a:r>
            <a:r>
              <a:rPr lang="ru-RU" sz="1500" dirty="0">
                <a:solidFill>
                  <a:srgbClr val="006EBD"/>
                </a:solidFill>
              </a:rPr>
              <a:t>корректировали лечение </a:t>
            </a:r>
            <a:r>
              <a:rPr lang="ru-RU" sz="1500" dirty="0"/>
              <a:t>сахарного диабета </a:t>
            </a:r>
            <a:r>
              <a:rPr lang="ru-RU" sz="1500" dirty="0">
                <a:solidFill>
                  <a:srgbClr val="006EBD"/>
                </a:solidFill>
              </a:rPr>
              <a:t>61,1%</a:t>
            </a:r>
            <a:r>
              <a:rPr lang="ru-RU" sz="1500" dirty="0"/>
              <a:t>пациентов.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35,4% пациентам после выявления ДМО корректировок в лечении диабета не проводили.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510928" y="3790687"/>
            <a:ext cx="1099413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dirty="0"/>
              <a:t>Одна из причин отсутствия корректировок в лечении сахарного диабета - </a:t>
            </a:r>
            <a:r>
              <a:rPr lang="ru-RU" sz="1500" dirty="0">
                <a:solidFill>
                  <a:srgbClr val="006EBD"/>
                </a:solidFill>
              </a:rPr>
              <a:t>отсутствие информации</a:t>
            </a:r>
            <a:r>
              <a:rPr lang="ru-RU" sz="1500" dirty="0"/>
              <a:t> о возникновении ДМО у пациента у лечащего врача-эндокринолога . Информация не попадает к лечащему врачу, т.к.: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пациент не сообщил об осложнении,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сведения из специализированного медицинского учреждения не попали в поликлинику,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сведения об осложнении не были внесены в регистр в поликлинике.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Среди офтальмологов также распространено мнение о первоочередной ответственности эндокринолога за пациента с диабетом. Эксперты полагают, что данную ситуацию необходимо менять:</a:t>
            </a:r>
          </a:p>
          <a:p>
            <a:pPr marL="216000"/>
            <a:r>
              <a:rPr lang="ru-RU" sz="1500" i="1" dirty="0"/>
              <a:t>«Ответственность должна быть 50 на 50, понимаете? Не даром мы сейчас уже второй год пытаемся сделать совместные рекомендации по лечению диабетической ретинопатии и диабетического </a:t>
            </a:r>
            <a:r>
              <a:rPr lang="ru-RU" sz="1500" i="1" dirty="0" err="1"/>
              <a:t>макулярного</a:t>
            </a:r>
            <a:r>
              <a:rPr lang="ru-RU" sz="1500" i="1" dirty="0"/>
              <a:t> отека» (Эксперт, Москва)</a:t>
            </a:r>
            <a:endParaRPr lang="ru-RU" sz="1500" dirty="0"/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1D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949138"/>
              </p:ext>
            </p:extLst>
          </p:nvPr>
        </p:nvGraphicFramePr>
        <p:xfrm>
          <a:off x="6785198" y="1605011"/>
          <a:ext cx="5156436" cy="1684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4451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531434" y="1164207"/>
            <a:ext cx="552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25. Рекомендации врачей-офтальмологов </a:t>
            </a:r>
          </a:p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для предотвращения осложнений пациентам с ДМО и без ДМО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104504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33D2616-5245-405F-AD96-B9D2DB8FC52A}"/>
              </a:ext>
            </a:extLst>
          </p:cNvPr>
          <p:cNvSpPr/>
          <p:nvPr/>
        </p:nvSpPr>
        <p:spPr>
          <a:xfrm>
            <a:off x="570887" y="1180753"/>
            <a:ext cx="507743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Лечение  </a:t>
            </a:r>
            <a:endParaRPr lang="ru-RU" dirty="0"/>
          </a:p>
          <a:p>
            <a:r>
              <a:rPr lang="ru-RU" sz="1500" dirty="0"/>
              <a:t>Врачи-офтальмологи пациентам с ДМО чаще, чем остальным диабетикам рекомендуют:</a:t>
            </a:r>
          </a:p>
          <a:p>
            <a:pPr marL="28575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лечить диабет и выполнять все врачебные рекомендации (23,0% против 3,3%), </a:t>
            </a:r>
          </a:p>
          <a:p>
            <a:pPr marL="28575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лечить глаза (8,0% против 3,3%)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обязательно соблюдать диету (6,2% против 0,9%).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Пациентам с ретинопатией без ДМО офтальмологи чаще, чем пациентам с ДМО, рекомендуют регулярные осмотры и наблюдение у врачей - 29,5% и 15,9% соответственно.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В целом, рекомендации офтальмологов диабетическим пациентам с осложнением в виде ДМО и без него существенно не отличаются и повторяют рекомендации эндокринологов, которые в первую очередь говорят о необходимости мониторинга основных показателей состояния здоровья при сахарном диабете и прохождении регулярных осмотров.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000-00000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2781202"/>
              </p:ext>
            </p:extLst>
          </p:nvPr>
        </p:nvGraphicFramePr>
        <p:xfrm>
          <a:off x="6660884" y="1746738"/>
          <a:ext cx="526669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81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531434" y="1203396"/>
            <a:ext cx="552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26. Информированность о длительности лечения </a:t>
            </a:r>
          </a:p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с использованием ИВИ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104504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33D2616-5245-405F-AD96-B9D2DB8FC52A}"/>
              </a:ext>
            </a:extLst>
          </p:cNvPr>
          <p:cNvSpPr/>
          <p:nvPr/>
        </p:nvSpPr>
        <p:spPr>
          <a:xfrm>
            <a:off x="587515" y="1121689"/>
            <a:ext cx="584515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600"/>
              </a:spcAft>
            </a:pPr>
            <a:r>
              <a:rPr lang="ru-RU" sz="1600" b="1" dirty="0">
                <a:solidFill>
                  <a:srgbClr val="1974B8"/>
                </a:solidFill>
                <a:cs typeface="Arial" pitchFamily="34" charset="0"/>
              </a:rPr>
              <a:t>Лечение  </a:t>
            </a:r>
          </a:p>
          <a:p>
            <a:pPr algn="just" fontAlgn="base"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Информированность </a:t>
            </a:r>
            <a:r>
              <a:rPr lang="ru-RU" sz="1500" dirty="0"/>
              <a:t>пациентов о длительности и регулярности лечения ДМО </a:t>
            </a:r>
            <a:r>
              <a:rPr lang="ru-RU" sz="1500" dirty="0">
                <a:solidFill>
                  <a:srgbClr val="006EBD"/>
                </a:solidFill>
              </a:rPr>
              <a:t>низкая</a:t>
            </a:r>
            <a:r>
              <a:rPr lang="ru-RU" sz="1500" dirty="0"/>
              <a:t>.</a:t>
            </a:r>
          </a:p>
          <a:p>
            <a:pPr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42,5%</a:t>
            </a:r>
            <a:r>
              <a:rPr lang="ru-RU" sz="1500" dirty="0"/>
              <a:t> пациентов с ДМО </a:t>
            </a:r>
            <a:r>
              <a:rPr lang="ru-RU" sz="1500" dirty="0">
                <a:solidFill>
                  <a:srgbClr val="006EBD"/>
                </a:solidFill>
              </a:rPr>
              <a:t>не информированы </a:t>
            </a:r>
            <a:r>
              <a:rPr lang="ru-RU" sz="1500" dirty="0"/>
              <a:t>о плане лечения осложнения – они не знают в течение какого времени лечение будет необходимо.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8,8% пациентов предполагают, что лечение </a:t>
            </a:r>
            <a:r>
              <a:rPr lang="ru-RU" sz="1500" dirty="0" err="1"/>
              <a:t>макулярного</a:t>
            </a:r>
            <a:r>
              <a:rPr lang="ru-RU" sz="1500" dirty="0"/>
              <a:t> отека предполагает длительный регулярный прием процедур.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8,0% пациентов с ДМО считает, что лечение будет пожизненным, с постепенным уменьшением частоты процедур. </a:t>
            </a:r>
          </a:p>
          <a:p>
            <a:pPr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40,7%</a:t>
            </a:r>
            <a:r>
              <a:rPr lang="ru-RU" sz="1500" dirty="0"/>
              <a:t> диабетиков с ДМО думают, что лечение будет длиться </a:t>
            </a:r>
            <a:r>
              <a:rPr lang="ru-RU" sz="1500" dirty="0">
                <a:solidFill>
                  <a:srgbClr val="006EBD"/>
                </a:solidFill>
              </a:rPr>
              <a:t>не более года</a:t>
            </a:r>
            <a:r>
              <a:rPr lang="ru-RU" sz="1500" dirty="0"/>
              <a:t>. </a:t>
            </a:r>
          </a:p>
          <a:p>
            <a:pPr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30,1%</a:t>
            </a:r>
            <a:r>
              <a:rPr lang="ru-RU" sz="1500" dirty="0"/>
              <a:t> пациентов с ДМО </a:t>
            </a:r>
            <a:r>
              <a:rPr lang="ru-RU" sz="1500" dirty="0">
                <a:solidFill>
                  <a:srgbClr val="006EBD"/>
                </a:solidFill>
              </a:rPr>
              <a:t>не знают </a:t>
            </a:r>
            <a:r>
              <a:rPr lang="ru-RU" sz="1500" dirty="0"/>
              <a:t>о частоте получения внутриглазных инъекций в ближайший год.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33,6% пациентов с ДМО не имеют информации о том, как часто они будут получать инъекции – им сообщили, что данные процедуры будут проводиться по необходимости.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36,3% информированы о плане проведения лечения внутриглазными инъекциями в ближайший год.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37A4A76-C0D1-47E3-84CF-2CC28204F437}"/>
              </a:ext>
            </a:extLst>
          </p:cNvPr>
          <p:cNvSpPr/>
          <p:nvPr/>
        </p:nvSpPr>
        <p:spPr>
          <a:xfrm>
            <a:off x="6416043" y="3589552"/>
            <a:ext cx="55255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27. Информированность о частоте проведения</a:t>
            </a:r>
          </a:p>
          <a:p>
            <a:pPr algn="r"/>
            <a:r>
              <a:rPr lang="ru-RU" sz="1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интравитреальных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инъекций в ближайший год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000-00001B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5439247"/>
              </p:ext>
            </p:extLst>
          </p:nvPr>
        </p:nvGraphicFramePr>
        <p:xfrm>
          <a:off x="7105612" y="1499389"/>
          <a:ext cx="4951412" cy="1869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000-00001C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4178670"/>
              </p:ext>
            </p:extLst>
          </p:nvPr>
        </p:nvGraphicFramePr>
        <p:xfrm>
          <a:off x="6697375" y="4112773"/>
          <a:ext cx="5359649" cy="2105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293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77038" y="75848"/>
            <a:ext cx="873142" cy="87314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6905" y="1677385"/>
            <a:ext cx="10940348" cy="382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Цель исследования</a:t>
            </a:r>
          </a:p>
          <a:p>
            <a:pPr>
              <a:lnSpc>
                <a:spcPct val="90000"/>
              </a:lnSpc>
            </a:pPr>
            <a:r>
              <a:rPr lang="ru-RU" sz="1400" dirty="0"/>
              <a:t>Анализ ситуации с заболеванием и организацией оказания медицинской помощи пациентам с ДМО в контексте программы государственных гарантий  </a:t>
            </a:r>
          </a:p>
          <a:p>
            <a:pPr>
              <a:lnSpc>
                <a:spcPct val="90000"/>
              </a:lnSpc>
            </a:pPr>
            <a:endParaRPr lang="ru-RU" sz="1400" dirty="0"/>
          </a:p>
          <a:p>
            <a:pPr marR="0" lvl="0" algn="just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5600" algn="l"/>
              </a:tabLst>
            </a:pPr>
            <a:endParaRPr lang="ru-RU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Методы, объём и период  исследования</a:t>
            </a:r>
          </a:p>
          <a:p>
            <a:pPr>
              <a:lnSpc>
                <a:spcPct val="90000"/>
              </a:lnSpc>
            </a:pPr>
            <a:r>
              <a:rPr lang="ru-RU" sz="1400" dirty="0"/>
              <a:t>Сбор и обработка информации осуществлены с 1 марта по 10 июня 2022 года </a:t>
            </a:r>
          </a:p>
          <a:p>
            <a:pPr>
              <a:lnSpc>
                <a:spcPct val="90000"/>
              </a:lnSpc>
            </a:pPr>
            <a:endParaRPr lang="ru-RU" sz="1400" dirty="0"/>
          </a:p>
          <a:p>
            <a:pPr>
              <a:lnSpc>
                <a:spcPct val="90000"/>
              </a:lnSpc>
            </a:pPr>
            <a:endParaRPr lang="ru-RU" sz="14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b="1" i="1" dirty="0">
                <a:solidFill>
                  <a:srgbClr val="006EBD"/>
                </a:solidFill>
              </a:rPr>
              <a:t>Анкетный опрос пациентов с диагнозом «диабетический </a:t>
            </a:r>
            <a:r>
              <a:rPr lang="ru-RU" sz="1400" b="1" i="1" dirty="0" err="1">
                <a:solidFill>
                  <a:srgbClr val="006EBD"/>
                </a:solidFill>
              </a:rPr>
              <a:t>макулярный</a:t>
            </a:r>
            <a:r>
              <a:rPr lang="ru-RU" sz="1400" b="1" i="1" dirty="0">
                <a:solidFill>
                  <a:srgbClr val="006EBD"/>
                </a:solidFill>
              </a:rPr>
              <a:t> отек», проживающих на территории Российской Федерации </a:t>
            </a:r>
          </a:p>
          <a:p>
            <a:pPr marL="896938">
              <a:lnSpc>
                <a:spcPct val="90000"/>
              </a:lnSpc>
              <a:spcAft>
                <a:spcPts val="600"/>
              </a:spcAft>
            </a:pPr>
            <a:r>
              <a:rPr lang="ru-RU" sz="1400" dirty="0" smtClean="0"/>
              <a:t>Целевой анкетный опрос пациентов </a:t>
            </a:r>
            <a:r>
              <a:rPr lang="ru-RU" sz="1400" dirty="0"/>
              <a:t>с диагнозом «диабетический </a:t>
            </a:r>
            <a:r>
              <a:rPr lang="ru-RU" sz="1400" dirty="0" err="1"/>
              <a:t>макулярный</a:t>
            </a:r>
            <a:r>
              <a:rPr lang="ru-RU" sz="1400" dirty="0"/>
              <a:t> отёк», проживающих на территории 11 субъектов Российской Федерации. Объем выборки – 174 человека. </a:t>
            </a:r>
            <a:r>
              <a:rPr lang="ru-RU" sz="1400" dirty="0"/>
              <a:t> </a:t>
            </a:r>
            <a:endParaRPr lang="ru-RU" sz="14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ru-RU" sz="1400" b="1" i="1" dirty="0">
                <a:solidFill>
                  <a:srgbClr val="006EBD"/>
                </a:solidFill>
                <a:effectLst>
                  <a:outerShdw blurRad="38100" dist="38100" dir="2700000" algn="tl" rotWithShape="0">
                    <a:schemeClr val="bg1"/>
                  </a:outerShdw>
                </a:effectLst>
              </a:rPr>
              <a:t>Экспертный опрос</a:t>
            </a:r>
          </a:p>
          <a:p>
            <a:pPr marL="896938">
              <a:lnSpc>
                <a:spcPct val="90000"/>
              </a:lnSpc>
              <a:spcAft>
                <a:spcPts val="900"/>
              </a:spcAft>
              <a:defRPr/>
            </a:pPr>
            <a:r>
              <a:rPr lang="ru-RU" sz="1400" dirty="0"/>
              <a:t>Эксперты - руководители подразделений профильных медицинских учреждений, врачи-специалисты. </a:t>
            </a:r>
            <a:br>
              <a:rPr lang="ru-RU" sz="1400" dirty="0"/>
            </a:br>
            <a:r>
              <a:rPr lang="ru-RU" sz="1400" dirty="0"/>
              <a:t>Выборка - 20 экспертов из 11 субъектов Российской Федерации: Омская, Оренбургская, Самарская, Саратовская, Свердловская, Смоленская, Тамбовская, Томская области, Приморский край, гг. Москва, Санкт-Петербург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06905" y="6281161"/>
            <a:ext cx="8481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1400" b="1" dirty="0">
                <a:solidFill>
                  <a:srgbClr val="1974B8"/>
                </a:solidFill>
                <a:cs typeface="Times New Roman" panose="02020603050405020304" pitchFamily="18" charset="0"/>
              </a:rPr>
              <a:t>Исследование проведено Всероссийским союзом пациентов </a:t>
            </a: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при организационной и методической поддержке  Центра гуманитарных технологий и исследований "Социальная  Механика" и партнеров</a:t>
            </a:r>
          </a:p>
        </p:txBody>
      </p:sp>
      <p:sp>
        <p:nvSpPr>
          <p:cNvPr id="16" name="Заголовок 7"/>
          <p:cNvSpPr>
            <a:spLocks noGrp="1"/>
          </p:cNvSpPr>
          <p:nvPr>
            <p:ph type="title"/>
          </p:nvPr>
        </p:nvSpPr>
        <p:spPr>
          <a:xfrm>
            <a:off x="506905" y="326248"/>
            <a:ext cx="10668722" cy="94176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200" dirty="0">
                <a:solidFill>
                  <a:srgbClr val="186FB0"/>
                </a:solidFill>
              </a:rPr>
              <a:t>Социологическое исследование </a:t>
            </a:r>
            <a:br>
              <a:rPr lang="ru-RU" sz="2200" dirty="0">
                <a:solidFill>
                  <a:srgbClr val="186FB0"/>
                </a:solidFill>
              </a:rPr>
            </a:br>
            <a:r>
              <a:rPr lang="ru-RU" sz="2200" dirty="0"/>
              <a:t>«Оценка организации и доступности медицинской помощи </a:t>
            </a:r>
            <a:br>
              <a:rPr lang="ru-RU" sz="2200" dirty="0"/>
            </a:br>
            <a:r>
              <a:rPr lang="ru-RU" sz="2200" dirty="0"/>
              <a:t>пациентам с </a:t>
            </a:r>
            <a:r>
              <a:rPr lang="ru-RU" sz="2200" dirty="0" smtClean="0"/>
              <a:t>ДМО в </a:t>
            </a:r>
            <a:r>
              <a:rPr lang="ru-RU" sz="2200" dirty="0"/>
              <a:t>2022 году».  Март-июнь 2022 г.</a:t>
            </a:r>
            <a:endParaRPr lang="ru-RU" sz="2200" dirty="0">
              <a:solidFill>
                <a:srgbClr val="186FB0"/>
              </a:solidFill>
            </a:endParaRP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447" y="6354020"/>
            <a:ext cx="2210502" cy="36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256261" y="969378"/>
            <a:ext cx="53197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28. Источники финансирования </a:t>
            </a:r>
            <a:r>
              <a:rPr lang="ru-RU" sz="12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получения  лечения 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лазером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620530" y="1295541"/>
            <a:ext cx="54754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600"/>
              </a:spcAft>
            </a:pPr>
            <a:r>
              <a:rPr lang="ru-RU" sz="1500" b="1" dirty="0">
                <a:solidFill>
                  <a:srgbClr val="1974B8"/>
                </a:solidFill>
                <a:cs typeface="Arial" pitchFamily="34" charset="0"/>
              </a:rPr>
              <a:t>Источники финансирования лечения</a:t>
            </a:r>
            <a:endParaRPr lang="ru-RU" sz="1500" dirty="0"/>
          </a:p>
          <a:p>
            <a:pPr>
              <a:spcAft>
                <a:spcPts val="1200"/>
              </a:spcAft>
            </a:pPr>
            <a:r>
              <a:rPr lang="ru-RU" sz="1500" dirty="0"/>
              <a:t>Доступность бесплатного лечения пациентам высока.</a:t>
            </a:r>
          </a:p>
          <a:p>
            <a:r>
              <a:rPr lang="ru-RU" sz="1500" dirty="0"/>
              <a:t>Лечение лазером было оказано 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58,3% пациентам с ДМО бесплатно за счет средств ОМС,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42,7% пациентов оплачивали за свой счет.</a:t>
            </a:r>
          </a:p>
          <a:p>
            <a:r>
              <a:rPr lang="ru-RU" sz="1500" dirty="0" err="1"/>
              <a:t>Интравитреальное</a:t>
            </a:r>
            <a:r>
              <a:rPr lang="ru-RU" sz="1500" dirty="0"/>
              <a:t> введение кортикостероидов проводилось:</a:t>
            </a:r>
          </a:p>
          <a:p>
            <a:pPr marL="285750" indent="-285750">
              <a:buClr>
                <a:srgbClr val="006EBD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500" dirty="0"/>
              <a:t>80,8% пациентам с ДМО бесплатно за счет средств ОМС,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500" dirty="0"/>
              <a:t>19,2% пациентов оплачивали инъекции гормонального препарата за свой счет.</a:t>
            </a:r>
          </a:p>
          <a:p>
            <a:r>
              <a:rPr lang="ru-RU" sz="1500" dirty="0"/>
              <a:t>Хирургические операции проводились: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83,9% пациентам с ДМО бесплатно за счет средств ОМС,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16,1% пациентов оплачивали за свой счет.</a:t>
            </a:r>
          </a:p>
          <a:p>
            <a:r>
              <a:rPr lang="ru-RU" sz="1500" dirty="0" err="1"/>
              <a:t>Интраветриальное</a:t>
            </a:r>
            <a:r>
              <a:rPr lang="ru-RU" sz="1500" dirty="0"/>
              <a:t> введение анти-</a:t>
            </a:r>
            <a:r>
              <a:rPr lang="en-US" sz="1500" dirty="0"/>
              <a:t>VEGF</a:t>
            </a:r>
            <a:r>
              <a:rPr lang="ru-RU" sz="1500" dirty="0"/>
              <a:t> препарата проводилось: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89,8% пациентам с ДМО бесплатно за счет средств ОМС,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9,2% пациентов оплачивали за свой счет.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72F2EEB3-A3CC-456F-85EC-7C6605B74B19}"/>
              </a:ext>
            </a:extLst>
          </p:cNvPr>
          <p:cNvSpPr/>
          <p:nvPr/>
        </p:nvSpPr>
        <p:spPr>
          <a:xfrm>
            <a:off x="6256261" y="2157576"/>
            <a:ext cx="5306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29. Источники финансирования процедур </a:t>
            </a:r>
            <a:r>
              <a:rPr lang="ru-RU" sz="12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интравитреального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введения гормональных препаратов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DC17D7A9-4A24-487D-9EFB-69BE3750124D}"/>
              </a:ext>
            </a:extLst>
          </p:cNvPr>
          <p:cNvSpPr/>
          <p:nvPr/>
        </p:nvSpPr>
        <p:spPr>
          <a:xfrm>
            <a:off x="6381751" y="3627854"/>
            <a:ext cx="57435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30. Источники финансирования оперативного хирургического лечения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671011B-E422-43A7-B589-4E052AD42C5A}"/>
              </a:ext>
            </a:extLst>
          </p:cNvPr>
          <p:cNvSpPr/>
          <p:nvPr/>
        </p:nvSpPr>
        <p:spPr>
          <a:xfrm>
            <a:off x="6496050" y="4950657"/>
            <a:ext cx="5543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31. Источники финансирования </a:t>
            </a:r>
            <a:r>
              <a:rPr lang="ru-RU" sz="12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процедур </a:t>
            </a:r>
            <a:r>
              <a:rPr lang="ru-RU" sz="1200" i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интравитреального</a:t>
            </a:r>
            <a:r>
              <a:rPr lang="ru-RU" sz="12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70C0"/>
                </a:solidFill>
                <a:cs typeface="Times New Roman" panose="02020603050405020304" pitchFamily="18" charset="0"/>
              </a:rPr>
              <a:t>введения анти-VEGF препарата </a:t>
            </a: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000-000011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911961"/>
              </p:ext>
            </p:extLst>
          </p:nvPr>
        </p:nvGraphicFramePr>
        <p:xfrm>
          <a:off x="7479102" y="1174809"/>
          <a:ext cx="3924771" cy="1195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>
            <a:extLst>
              <a:ext uri="{FF2B5EF4-FFF2-40B4-BE49-F238E27FC236}">
                <a16:creationId xmlns:a16="http://schemas.microsoft.com/office/drawing/2014/main" xmlns="" id="{00000000-0008-0000-0000-000010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4885273"/>
              </p:ext>
            </p:extLst>
          </p:nvPr>
        </p:nvGraphicFramePr>
        <p:xfrm>
          <a:off x="7315200" y="2583127"/>
          <a:ext cx="4313095" cy="1077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xmlns="" id="{00000000-0008-0000-0000-00001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6554733"/>
              </p:ext>
            </p:extLst>
          </p:nvPr>
        </p:nvGraphicFramePr>
        <p:xfrm>
          <a:off x="6954646" y="3936700"/>
          <a:ext cx="4857535" cy="1013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5" name="Диаграмма 24">
            <a:extLst>
              <a:ext uri="{FF2B5EF4-FFF2-40B4-BE49-F238E27FC236}">
                <a16:creationId xmlns:a16="http://schemas.microsoft.com/office/drawing/2014/main" xmlns="" id="{00000000-0008-0000-0000-00000F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5481441"/>
              </p:ext>
            </p:extLst>
          </p:nvPr>
        </p:nvGraphicFramePr>
        <p:xfrm>
          <a:off x="6899539" y="5443463"/>
          <a:ext cx="4857535" cy="1184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8" name="Picture 2" descr="О КОМПАНИИ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9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531434" y="1190333"/>
            <a:ext cx="552559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25. Количество полученных внутриглазных инъекций </a:t>
            </a:r>
          </a:p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в группах пациентов с различной давностью выявления ДМО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104504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4FEED59C-3B23-4397-8576-971D91B2AE7E}"/>
              </a:ext>
            </a:extLst>
          </p:cNvPr>
          <p:cNvSpPr/>
          <p:nvPr/>
        </p:nvSpPr>
        <p:spPr>
          <a:xfrm>
            <a:off x="570887" y="1124644"/>
            <a:ext cx="569188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sz="1500" b="1" dirty="0">
                <a:solidFill>
                  <a:srgbClr val="1974B8"/>
                </a:solidFill>
                <a:cs typeface="Arial" pitchFamily="34" charset="0"/>
              </a:rPr>
              <a:t>Источники финансирования лечения</a:t>
            </a:r>
            <a:endParaRPr lang="ru-RU" sz="1500" dirty="0"/>
          </a:p>
          <a:p>
            <a:pPr>
              <a:spcAft>
                <a:spcPts val="1200"/>
              </a:spcAft>
            </a:pPr>
            <a:r>
              <a:rPr lang="ru-RU" sz="1500" dirty="0"/>
              <a:t>В сложившейся практике большинство пациентов с ДМО получают соответствующее рекомендациям производителя количество внутриглазных инъекций. </a:t>
            </a:r>
          </a:p>
          <a:p>
            <a:r>
              <a:rPr lang="ru-RU" sz="1500" dirty="0"/>
              <a:t>Меньше, чем рекомендованное производителем препарата минимальное число инъекций получили:</a:t>
            </a:r>
          </a:p>
          <a:p>
            <a:pPr marL="285750" indent="-285750"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7,3% пациентов со стажем ДМО от 6 месяцев до 2 лет, 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8,4% пациентов со стажем от 2 до 5 лет.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Наличие подобной практики позволяет говорить о </a:t>
            </a:r>
            <a:r>
              <a:rPr lang="ru-RU" sz="1500" dirty="0">
                <a:solidFill>
                  <a:srgbClr val="006EBD"/>
                </a:solidFill>
              </a:rPr>
              <a:t>недостаточно эффективном расходовании </a:t>
            </a:r>
            <a:r>
              <a:rPr lang="ru-RU" sz="1500" dirty="0"/>
              <a:t>средств на оказание данного вида медицинской помощи.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В целом, из всего количества опрошенных, 4,4% диабетиков с ДМО с разным стажем заболевания получили меньше число инъекций, чем необходимо для результативного лечения.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По экспертным оценкам, проблема очередей на проведение </a:t>
            </a:r>
            <a:r>
              <a:rPr lang="ru-RU" sz="1500" dirty="0" err="1"/>
              <a:t>интравитреальных</a:t>
            </a:r>
            <a:r>
              <a:rPr lang="ru-RU" sz="1500" dirty="0"/>
              <a:t> инъекций остается актуальной.  Ожидание может составлять до 1 месяца.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В результате, пациенты обращаются к платным процедурам.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881887"/>
              </p:ext>
            </p:extLst>
          </p:nvPr>
        </p:nvGraphicFramePr>
        <p:xfrm>
          <a:off x="6910252" y="1666572"/>
          <a:ext cx="5225150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4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6335486" y="1068729"/>
            <a:ext cx="53763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33. Распространенность самостоятельной покупки </a:t>
            </a:r>
            <a:b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препаратов для </a:t>
            </a:r>
            <a:r>
              <a:rPr lang="ru-RU" sz="1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интравитреального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введения 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19397E5-AA99-4309-B9F7-1CC95B34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12" y="1101241"/>
            <a:ext cx="5384413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sz="1500" b="1" dirty="0">
                <a:solidFill>
                  <a:srgbClr val="1974B8"/>
                </a:solidFill>
                <a:cs typeface="Arial" pitchFamily="34" charset="0"/>
              </a:rPr>
              <a:t>Источники финансирования лечения</a:t>
            </a:r>
            <a:endParaRPr lang="ru-RU" sz="1500" dirty="0"/>
          </a:p>
          <a:p>
            <a:pPr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12,4%</a:t>
            </a:r>
            <a:r>
              <a:rPr lang="ru-RU" sz="1500" dirty="0"/>
              <a:t> пациентов с ДМО встречались с необходимостью </a:t>
            </a:r>
            <a:r>
              <a:rPr lang="ru-RU" sz="1500" dirty="0">
                <a:solidFill>
                  <a:srgbClr val="006EBD"/>
                </a:solidFill>
              </a:rPr>
              <a:t>приобретать за свой счет препараты </a:t>
            </a:r>
            <a:r>
              <a:rPr lang="ru-RU" sz="1500" dirty="0"/>
              <a:t>для инъекций с разной регулярностью . </a:t>
            </a:r>
          </a:p>
          <a:p>
            <a:pPr>
              <a:spcAft>
                <a:spcPts val="600"/>
              </a:spcAft>
            </a:pPr>
            <a:r>
              <a:rPr lang="ru-RU" sz="1500" dirty="0">
                <a:solidFill>
                  <a:srgbClr val="006EBD"/>
                </a:solidFill>
              </a:rPr>
              <a:t>77,9%</a:t>
            </a:r>
            <a:r>
              <a:rPr lang="ru-RU" sz="1500" dirty="0"/>
              <a:t> пациентов лекарства для уколов в больнице всегда получали </a:t>
            </a:r>
            <a:r>
              <a:rPr lang="ru-RU" sz="1500" dirty="0">
                <a:solidFill>
                  <a:srgbClr val="006EBD"/>
                </a:solidFill>
              </a:rPr>
              <a:t>бесплатно</a:t>
            </a:r>
            <a:r>
              <a:rPr lang="ru-RU" sz="1500" dirty="0"/>
              <a:t>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C71712-9929-4D43-A9DD-578CCD147588}"/>
              </a:ext>
            </a:extLst>
          </p:cNvPr>
          <p:cNvSpPr/>
          <p:nvPr/>
        </p:nvSpPr>
        <p:spPr>
          <a:xfrm>
            <a:off x="606811" y="3850785"/>
            <a:ext cx="1133482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dirty="0"/>
              <a:t>Введение </a:t>
            </a:r>
            <a:r>
              <a:rPr lang="ru-RU" sz="1500" dirty="0" err="1"/>
              <a:t>интравитреальных</a:t>
            </a:r>
            <a:r>
              <a:rPr lang="ru-RU" sz="1500" dirty="0"/>
              <a:t> инъекций в перечень видов ВМП, включенных в базовую программу обязательного медицинского страхования, финансируемых за счет субвенции из бюджета ФФОМС, позволило </a:t>
            </a:r>
            <a:r>
              <a:rPr lang="ru-RU" sz="1500" dirty="0">
                <a:solidFill>
                  <a:srgbClr val="006EBD"/>
                </a:solidFill>
              </a:rPr>
              <a:t>увеличить объемы помощи пациентам</a:t>
            </a:r>
            <a:r>
              <a:rPr lang="ru-RU" sz="1500" dirty="0"/>
              <a:t> с прогрессирующим течением заболевания.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Разница в доступности лечения с помощью ИВИ в регионах связана с </a:t>
            </a:r>
            <a:r>
              <a:rPr lang="ru-RU" sz="1500" dirty="0">
                <a:solidFill>
                  <a:srgbClr val="006EBD"/>
                </a:solidFill>
              </a:rPr>
              <a:t>дефицитным финансированием </a:t>
            </a:r>
            <a:r>
              <a:rPr lang="ru-RU" sz="1500" dirty="0"/>
              <a:t>закупки необходимых препаратов или </a:t>
            </a:r>
            <a:r>
              <a:rPr lang="ru-RU" sz="1500" dirty="0">
                <a:solidFill>
                  <a:srgbClr val="006EBD"/>
                </a:solidFill>
              </a:rPr>
              <a:t>несоответствием между выделенными квотами</a:t>
            </a:r>
            <a:r>
              <a:rPr lang="ru-RU" sz="1500" dirty="0"/>
              <a:t> на данный вид помощи в регионе и числом пациентов.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Медицинские организации ориентируются на </a:t>
            </a:r>
            <a:r>
              <a:rPr lang="ru-RU" sz="1500" dirty="0">
                <a:solidFill>
                  <a:srgbClr val="006EBD"/>
                </a:solidFill>
              </a:rPr>
              <a:t>обеспечение объемов помощи за счет количества пациентов</a:t>
            </a:r>
            <a:r>
              <a:rPr lang="ru-RU" sz="1500" dirty="0"/>
              <a:t>, которым назначены ИВИ, а не </a:t>
            </a:r>
            <a:r>
              <a:rPr lang="ru-RU" sz="1500" dirty="0">
                <a:solidFill>
                  <a:srgbClr val="006EBD"/>
                </a:solidFill>
              </a:rPr>
              <a:t>необходимого для результативного лечения числа инъекций </a:t>
            </a:r>
            <a:r>
              <a:rPr lang="ru-RU" sz="1500" dirty="0"/>
              <a:t>одному пациенту.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Существенную роль в «открытии коридора» для проведения лечения за счет средств ОМС начинает играть представление врача о целесообразности лечения тому или иному пациенту, с тем или иным диагнозом. </a:t>
            </a:r>
          </a:p>
        </p:txBody>
      </p:sp>
      <p:sp>
        <p:nvSpPr>
          <p:cNvPr id="13" name="Заголовок 7">
            <a:extLst>
              <a:ext uri="{FF2B5EF4-FFF2-40B4-BE49-F238E27FC236}">
                <a16:creationId xmlns:a16="http://schemas.microsoft.com/office/drawing/2014/main" xmlns="" id="{6B740BA2-9132-4A1D-9162-D7B002845820}"/>
              </a:ext>
            </a:extLst>
          </p:cNvPr>
          <p:cNvSpPr txBox="1">
            <a:spLocks/>
          </p:cNvSpPr>
          <p:nvPr/>
        </p:nvSpPr>
        <p:spPr>
          <a:xfrm>
            <a:off x="570888" y="91441"/>
            <a:ext cx="10488550" cy="941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974B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sp>
        <p:nvSpPr>
          <p:cNvPr id="14" name="Заголовок 7">
            <a:extLst>
              <a:ext uri="{FF2B5EF4-FFF2-40B4-BE49-F238E27FC236}">
                <a16:creationId xmlns:a16="http://schemas.microsoft.com/office/drawing/2014/main" xmlns="" id="{EFA0B4B5-A0FB-456C-843E-F42A5A424A58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000-000019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9414893"/>
              </p:ext>
            </p:extLst>
          </p:nvPr>
        </p:nvGraphicFramePr>
        <p:xfrm>
          <a:off x="6358347" y="1752824"/>
          <a:ext cx="5583286" cy="1914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255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04950" y="42868"/>
            <a:ext cx="886968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МЕДИКО-СОЦИАЛЬНЫЕ ПРОБЛЕМЫ И БРЕМЯ ЗАБОЛЕВАНИЯ ДЛЯ ПАЦИЕНТОВ С ДМО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FD70FBFB-95FC-4672-8773-2604116C2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724" y="1010060"/>
            <a:ext cx="4424453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ru-RU" sz="1500" dirty="0"/>
              <a:t>Только </a:t>
            </a:r>
            <a:r>
              <a:rPr lang="ru-RU" sz="1500" dirty="0">
                <a:solidFill>
                  <a:srgbClr val="006EBD"/>
                </a:solidFill>
              </a:rPr>
              <a:t>7,1%</a:t>
            </a:r>
            <a:r>
              <a:rPr lang="ru-RU" sz="1500" dirty="0"/>
              <a:t> пациентов с ДМО </a:t>
            </a:r>
            <a:r>
              <a:rPr lang="ru-RU" sz="1500" dirty="0">
                <a:solidFill>
                  <a:srgbClr val="006EBD"/>
                </a:solidFill>
              </a:rPr>
              <a:t>не встречались с проблемами</a:t>
            </a:r>
            <a:r>
              <a:rPr lang="ru-RU" sz="1500" dirty="0"/>
              <a:t> при получении медицинской помощи. 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Самой заметной является проблема </a:t>
            </a:r>
            <a:r>
              <a:rPr lang="ru-RU" sz="1500" dirty="0">
                <a:solidFill>
                  <a:srgbClr val="006EBD"/>
                </a:solidFill>
              </a:rPr>
              <a:t>дефицита или отсутствия профильных специалистов</a:t>
            </a:r>
            <a:r>
              <a:rPr lang="ru-RU" sz="1500" dirty="0"/>
              <a:t> в медицинских учреждениях, где наблюдаются пациенты с ДМО - </a:t>
            </a:r>
            <a:r>
              <a:rPr lang="ru-RU" sz="1500" dirty="0">
                <a:solidFill>
                  <a:srgbClr val="006EBD"/>
                </a:solidFill>
              </a:rPr>
              <a:t>48,7%</a:t>
            </a:r>
            <a:r>
              <a:rPr lang="ru-RU" sz="1500" dirty="0"/>
              <a:t>. </a:t>
            </a:r>
          </a:p>
          <a:p>
            <a:r>
              <a:rPr lang="ru-RU" sz="1500" dirty="0"/>
              <a:t>Чаще всего пациенты сталкиваются с проблемами на уровне первичного звена: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сложность или отсутствие возможности получения направления на лечение в стационар - 32,7%;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низкое качество медицинской помощи в поликлинике по месту жительства пациента - 31,9%;</a:t>
            </a:r>
          </a:p>
          <a:p>
            <a:pPr marL="285750" lvl="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500" dirty="0"/>
              <a:t>отсутствие в медицинском учреждении в населенном пункте проживания пациента препаратов (30,1%) или оборудования (29,2%), необходимых для лечения;</a:t>
            </a:r>
          </a:p>
          <a:p>
            <a:pPr>
              <a:spcAft>
                <a:spcPts val="1200"/>
              </a:spcAft>
            </a:pPr>
            <a:r>
              <a:rPr lang="ru-RU" sz="1500" dirty="0"/>
              <a:t>Финансовое бремя заболевания волнует 28,3% пациентов.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404950" y="1039751"/>
            <a:ext cx="65045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34. Проблемы пациентов с ДМО при получении медицинской помощи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9ED53F39-5025-4FE7-ABCE-E75B3F38BB7A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xmlns="" id="{00000000-0008-0000-0000-000007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211010"/>
              </p:ext>
            </p:extLst>
          </p:nvPr>
        </p:nvGraphicFramePr>
        <p:xfrm>
          <a:off x="543309" y="1393262"/>
          <a:ext cx="6053434" cy="4921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2347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04950" y="52252"/>
            <a:ext cx="886968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МЕДИКО-СОЦИАЛЬНЫЕ ПРОБЛЕМЫ И БРЕМЯ ЗАБОЛЕВАНИЯ ДЛЯ ПАЦИЕНТОВ С ДМО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FD70FBFB-95FC-4672-8773-2604116C2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97" y="1115519"/>
            <a:ext cx="5098394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dirty="0"/>
              <a:t>В целом, при выявлении ДМО пациенты испытывают проблемы, связанные со снижением качества жизни.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Кроме наличия проблем с получением медицинской помощи пациенты с ДМО начинают ощущать проблемы в социальной сфере, проблемы с психологической адаптацией к жизни с болезнью.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В первую очередь, они испытывают растерянность и подавленность после постановки диагноза – о ней сказали больше половины респондентов (54,9%).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A6AD05-1714-4599-AEAD-BDD3A65D4691}"/>
              </a:ext>
            </a:extLst>
          </p:cNvPr>
          <p:cNvSpPr/>
          <p:nvPr/>
        </p:nvSpPr>
        <p:spPr>
          <a:xfrm>
            <a:off x="5438776" y="1039751"/>
            <a:ext cx="6605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35. Проблемы пациентов с ДМО </a:t>
            </a: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/>
            </a:r>
            <a:b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в 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социальной и психологической сферах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9ED53F39-5025-4FE7-ABCE-E75B3F38BB7A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E96926E7-D38D-41D4-A80F-16A812312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97" y="3624334"/>
            <a:ext cx="5120639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dirty="0"/>
              <a:t>Важный ресурс адаптации диабетиков с ДМО к жизни с болезнью является поддержка от их ближнего социального круга. 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80,5% пациентов получают от родственников и близких поддержку в разных формах, в том числе: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54,9% - в бытовых вопросах,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56,6% - психологическую и эмоциональную поддержку,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31,9% - финансовую помощь.</a:t>
            </a:r>
          </a:p>
          <a:p>
            <a:pPr>
              <a:spcAft>
                <a:spcPts val="600"/>
              </a:spcAft>
            </a:pPr>
            <a:r>
              <a:rPr lang="ru-RU" sz="1500" dirty="0"/>
              <a:t>19,5% пациентов с ДМО не получают никакой поддержки от семьи или друзей. 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000-00001E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9384350"/>
              </p:ext>
            </p:extLst>
          </p:nvPr>
        </p:nvGraphicFramePr>
        <p:xfrm>
          <a:off x="6572778" y="1530223"/>
          <a:ext cx="5329238" cy="2846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xmlns="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49702"/>
              </p:ext>
            </p:extLst>
          </p:nvPr>
        </p:nvGraphicFramePr>
        <p:xfrm>
          <a:off x="6479177" y="4543155"/>
          <a:ext cx="5564780" cy="2052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5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B694F2E-18D2-4318-9478-16C7DC2E57E6}"/>
              </a:ext>
            </a:extLst>
          </p:cNvPr>
          <p:cNvSpPr/>
          <p:nvPr/>
        </p:nvSpPr>
        <p:spPr>
          <a:xfrm>
            <a:off x="5935740" y="4222513"/>
            <a:ext cx="6005893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36. Особенности поддержки, </a:t>
            </a: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/>
            </a:r>
            <a:b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получаемой 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от родственников и близких</a:t>
            </a:r>
          </a:p>
        </p:txBody>
      </p:sp>
    </p:spTree>
    <p:extLst>
      <p:ext uri="{BB962C8B-B14F-4D97-AF65-F5344CB8AC3E}">
        <p14:creationId xmlns:p14="http://schemas.microsoft.com/office/powerpoint/2010/main" val="1986487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21003" y="798701"/>
            <a:ext cx="11391757" cy="561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Проблемы организации медицинской помощи пациентам с ДМО</a:t>
            </a:r>
          </a:p>
          <a:p>
            <a:pPr fontAlgn="base">
              <a:spcAft>
                <a:spcPts val="600"/>
              </a:spcAft>
            </a:pPr>
            <a:r>
              <a:rPr lang="ru-RU" sz="1400" dirty="0"/>
              <a:t>Число больных диабетической ретинопатией, в т.ч. осложненной диабетическим </a:t>
            </a:r>
            <a:r>
              <a:rPr lang="ru-RU" sz="1400" dirty="0" err="1"/>
              <a:t>макулярным</a:t>
            </a:r>
            <a:r>
              <a:rPr lang="ru-RU" sz="1400" dirty="0"/>
              <a:t> отеком, увеличивается последние 5 лет в связи с ростом заболеваемости диабетом.</a:t>
            </a:r>
          </a:p>
          <a:p>
            <a:pPr fontAlgn="base">
              <a:spcAft>
                <a:spcPts val="600"/>
              </a:spcAft>
            </a:pPr>
            <a:r>
              <a:rPr lang="ru-RU" sz="1400" dirty="0"/>
              <a:t>Доступность диагностики ДМО в медицинских организациях 2-го и 3-го уровня повысилась из-за увеличения количества единиц диагностического оборудования для ОКТ. Использование диагностического ресурса медицинских организаций 2-го и 3-го уровня затрудняется из-за не отлаженной системы ранней диагностики.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Эффективность системы ранней диагностики ДМО испытывает самые большие трудности в амбулаторно-поликлиническом звене.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По мнению экспертов, база для проведения профилактики и ранней диагностики остается недостаточной: 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доступность приёма при дефиците специалистов – как окулистов, так и эндокринологов - низкая,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плохо оснащены поликлиники необходимым диагностическим оборудованием для офтальмологов,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дефицитны необходимые для полноценного приема и осмотра с расширенным зрачком, а также для предоставления информации пациенту о заболевании и маршрутизации для получения медицинской помощи при данном заболевании, нормативы времени, 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дефицитно финансирование скрининга пациентов с ДР.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На практике есть две основные «точки входа» пациента на маршрут диагностики офтальмологических осложнений сахарного диабета: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направление со стороны эндокринолога в связи с неоднократными высокими результатами </a:t>
            </a:r>
            <a:r>
              <a:rPr lang="ru-RU" sz="1400" dirty="0" err="1"/>
              <a:t>гликированного</a:t>
            </a:r>
            <a:r>
              <a:rPr lang="ru-RU" sz="1400" dirty="0"/>
              <a:t> гемоглобина,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инициативное обращение пациента к офтальмологу в связи с ухудшением зрения.</a:t>
            </a:r>
          </a:p>
          <a:p>
            <a:pPr fontAlgn="base">
              <a:spcAft>
                <a:spcPts val="600"/>
              </a:spcAft>
            </a:pPr>
            <a:r>
              <a:rPr lang="ru-RU" sz="1400" dirty="0"/>
              <a:t>Регулярный осмотр у офтальмолога для контроля состояния органа зрения пациента как способ ранней диагностики осложнений менее распространен. Таким путем ретинопатия была впервые выявлена у 23,0% опрошенных, </a:t>
            </a:r>
            <a:r>
              <a:rPr lang="ru-RU" sz="1400" dirty="0" err="1"/>
              <a:t>макулярный</a:t>
            </a:r>
            <a:r>
              <a:rPr lang="ru-RU" sz="1400" dirty="0"/>
              <a:t> отек - у 16,8%. </a:t>
            </a:r>
          </a:p>
          <a:p>
            <a:pPr fontAlgn="base">
              <a:spcAft>
                <a:spcPts val="600"/>
              </a:spcAft>
            </a:pPr>
            <a:r>
              <a:rPr lang="ru-RU" sz="1400" dirty="0"/>
              <a:t>Диабетическая ретинопатия и диабетический </a:t>
            </a:r>
            <a:r>
              <a:rPr lang="ru-RU" sz="1400" dirty="0" err="1"/>
              <a:t>макулярный</a:t>
            </a:r>
            <a:r>
              <a:rPr lang="ru-RU" sz="1400" dirty="0"/>
              <a:t> отек впервые были выявлены у 50,0% и 82,3% респондентов соответственно, когда они самостоятельно пришли к офтальмологу, почувствовав ухудшение зрения. </a:t>
            </a:r>
          </a:p>
        </p:txBody>
      </p:sp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9AAE629C-7768-4E7F-AF86-5E645D5CE5A6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0197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21003" y="952592"/>
            <a:ext cx="11391757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Проблемы организации медицинской помощи пациентам с ДМО</a:t>
            </a:r>
          </a:p>
          <a:p>
            <a:pPr algn="just"/>
            <a:r>
              <a:rPr lang="ru-RU" sz="1400" dirty="0"/>
              <a:t>В последние два года ухудшилась работа по информированию пациентов о заболевании. Эксперты низко оценивают осведомленность пациентов о заболевании и его динамике. Пациенты ощущают как недостаток сведений о заболевании в своем информационном пространстве, так и недостаток информирования о заболевании и его развитии со стороны лечащих врачей: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28,3% опрошенных указали на отсутствие доступной информации о самом заболевании, 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20,4% - на отсутствие доступных рекомендаций о том, как вести себя при данном заболевании,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10,6% считают, что знания врачей о заболевании недостаточны;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10,6% указывают на недостаточное информирование врачами пациентов о новых методах лечения, которое можно получить платно,</a:t>
            </a:r>
          </a:p>
          <a:p>
            <a:pPr marL="285750" lvl="0" indent="-285750" algn="just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8,0% - на недостаточное информирование врачами о заболевании и его развитии у конкретного пациента. </a:t>
            </a:r>
            <a:endParaRPr lang="ru-RU" dirty="0"/>
          </a:p>
          <a:p>
            <a:pPr algn="just">
              <a:spcAft>
                <a:spcPts val="1200"/>
              </a:spcAft>
            </a:pPr>
            <a:r>
              <a:rPr lang="ru-RU" sz="1400" dirty="0"/>
              <a:t>В целом, большинство пациентов с ДМО получают бесплатную специализированную медицинскую помощь по системе ОМС.</a:t>
            </a:r>
          </a:p>
          <a:p>
            <a:pPr algn="just">
              <a:spcAft>
                <a:spcPts val="1200"/>
              </a:spcAft>
            </a:pPr>
            <a:r>
              <a:rPr lang="ru-RU" sz="1400" dirty="0"/>
              <a:t>Доступность лечения для пациентов с ДМО на практике зависит от региона.  В ряде регионов пациенты вынуждены нести расходы по лечению, т.к. практически невозможно получить направление на бесплатное лечение или его необходимо долго ждать.</a:t>
            </a:r>
          </a:p>
          <a:p>
            <a:pPr algn="just">
              <a:spcAft>
                <a:spcPts val="1200"/>
              </a:spcAft>
            </a:pPr>
            <a:r>
              <a:rPr lang="ru-RU" sz="1400" dirty="0"/>
              <a:t>Расширены возможности назначения и проведения инъекций за счет введения их в перечень видов высокотехнологичной медицинской помощи, включенных в базовую программу ОМС, финансирование которых осуществляется за счет субвенций из бюджета Федерального фонда обязательного медицинского страхования.</a:t>
            </a:r>
          </a:p>
          <a:p>
            <a:pPr algn="just"/>
            <a:r>
              <a:rPr lang="ru-RU" sz="1400" dirty="0"/>
              <a:t>Пациенты получали следующие виды лечения: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 err="1"/>
              <a:t>интравитреальным</a:t>
            </a:r>
            <a:r>
              <a:rPr lang="ru-RU" sz="1400" dirty="0"/>
              <a:t> введением анти-VEGF препарата 85,9% пациентов с ДМО, в т.ч. 89,8% за счет средств ОМС, 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лечение лазером – 85,9%, в т.ч. 58,3% за счет средств ОМС, </a:t>
            </a:r>
          </a:p>
          <a:p>
            <a:pPr marL="285750" lvl="0" indent="-285750" algn="just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хирургическое оперативное лечение – 27,4%, в т.ч. 83,9% за счет средств ОМС, </a:t>
            </a:r>
          </a:p>
          <a:p>
            <a:pPr marL="285750" lvl="0" indent="-285750" algn="just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 err="1"/>
              <a:t>интравитреальным</a:t>
            </a:r>
            <a:r>
              <a:rPr lang="ru-RU" sz="1400" dirty="0"/>
              <a:t> введением кортикостероидов 23%, в т.ч. 80,8% за счет средств ОМС.</a:t>
            </a:r>
          </a:p>
        </p:txBody>
      </p:sp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86A6E51A-0CB4-4E38-A56B-04A62226157F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2371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A7D77C43-4CAC-423B-916C-9C385C687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003" y="961465"/>
            <a:ext cx="11391757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Проблемы организации медицинской помощи пациентам с ДМО</a:t>
            </a:r>
          </a:p>
          <a:p>
            <a:pPr algn="just" fontAlgn="base">
              <a:spcAft>
                <a:spcPts val="1200"/>
              </a:spcAft>
            </a:pPr>
            <a:r>
              <a:rPr lang="ru-RU" sz="1400" dirty="0"/>
              <a:t>Основным «тормозом» для организации результативного лечения пациентов с ДМО становятся поликлиники. На низкое качество медицинской помощи по месту жительства за последний год жалуются 31,9% пациентов.</a:t>
            </a:r>
          </a:p>
          <a:p>
            <a:pPr algn="just" fontAlgn="base"/>
            <a:r>
              <a:rPr lang="ru-RU" sz="1400" dirty="0"/>
              <a:t>В обеспечении </a:t>
            </a:r>
            <a:r>
              <a:rPr lang="ru-RU" sz="1400" b="1" i="1" dirty="0">
                <a:solidFill>
                  <a:srgbClr val="006EBD"/>
                </a:solidFill>
              </a:rPr>
              <a:t>доступности</a:t>
            </a:r>
            <a:r>
              <a:rPr lang="ru-RU" sz="1400" dirty="0">
                <a:solidFill>
                  <a:srgbClr val="006EBD"/>
                </a:solidFill>
              </a:rPr>
              <a:t> </a:t>
            </a:r>
            <a:r>
              <a:rPr lang="ru-RU" sz="1400" dirty="0"/>
              <a:t>медицинской помощи пациентам с ДМО наблюдаются следующие проблемы:</a:t>
            </a:r>
          </a:p>
          <a:p>
            <a:pPr marL="285750" indent="-285750" algn="just" fontAlgn="base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отсутствие в медицинских учреждениях необходимого для диагностики и лечения оборудования;</a:t>
            </a:r>
          </a:p>
          <a:p>
            <a:pPr marL="285750" indent="-285750" algn="just" fontAlgn="base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длительные сроки ожидания приема специалиста;</a:t>
            </a:r>
          </a:p>
          <a:p>
            <a:pPr marL="285750" indent="-285750" algn="just" fontAlgn="base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случаи недобросовестной маршрутизации с перенаправление пациентов из учреждений, работающих в рамках системы ОМС, в коммерческие клиники.</a:t>
            </a:r>
          </a:p>
          <a:p>
            <a:pPr algn="just" fontAlgn="base">
              <a:buClr>
                <a:srgbClr val="006EBD"/>
              </a:buClr>
              <a:buSzPct val="133000"/>
            </a:pPr>
            <a:r>
              <a:rPr lang="ru-RU" sz="1400" dirty="0"/>
              <a:t>В обеспечении надлежащего</a:t>
            </a:r>
            <a:r>
              <a:rPr lang="ru-RU" sz="1400" b="1" i="1" dirty="0"/>
              <a:t> </a:t>
            </a:r>
            <a:r>
              <a:rPr lang="ru-RU" sz="1400" b="1" i="1" dirty="0">
                <a:solidFill>
                  <a:srgbClr val="006EBD"/>
                </a:solidFill>
              </a:rPr>
              <a:t>качества </a:t>
            </a:r>
            <a:r>
              <a:rPr lang="ru-RU" sz="1400" dirty="0"/>
              <a:t>специализированной медицинской помощи пациентам с ДМО встречаются следующие проблемы:</a:t>
            </a:r>
          </a:p>
          <a:p>
            <a:pPr marL="285750" indent="-285750" algn="just" fontAlgn="base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низкий уровень информирования пациентов о заболевании и его динамике, о плане лечения и маршруте его получения в системе ОМС;</a:t>
            </a:r>
          </a:p>
          <a:p>
            <a:pPr marL="285750" indent="-285750" algn="just" fontAlgn="base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случаи недобросовестного оказания медицинской помощи в частных клиниках при лечении с помощью </a:t>
            </a:r>
            <a:r>
              <a:rPr lang="ru-RU" sz="1400" dirty="0" err="1"/>
              <a:t>интравитреальных</a:t>
            </a:r>
            <a:r>
              <a:rPr lang="ru-RU" sz="1400" dirty="0"/>
              <a:t> инъекций из-за </a:t>
            </a:r>
            <a:r>
              <a:rPr lang="ru-RU" sz="1400" dirty="0" err="1"/>
              <a:t>неинформированности</a:t>
            </a:r>
            <a:r>
              <a:rPr lang="ru-RU" sz="1400" dirty="0"/>
              <a:t> пациентов и </a:t>
            </a:r>
            <a:r>
              <a:rPr lang="ru-RU" sz="1400" dirty="0" err="1"/>
              <a:t>неурегулированности</a:t>
            </a:r>
            <a:r>
              <a:rPr lang="ru-RU" sz="1400" dirty="0"/>
              <a:t> ситуации с дозировками препаратов.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В целом, при выявлении ДМО пациенты испытывают проблемы, связанные со снижением качества жизни.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Кроме наличия проблем с получением медицинской помощи пациенты с ДМО начинают ощущать проблемы в социальной сфере, проблемы с психологической адаптацией к жизни с болезнью. 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В первую очередь, они испытывают растерянность и подавленность после постановки диагноза – 54,9% респондентов. 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Важным ресурсом для адаптации диабетиков с ДМО к жизни с болезнью является поддержка от ближнего социального круга. 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Большинство больных с ДМО получают от родственников и близких поддержку в необходимых формах - 80,5%.</a:t>
            </a:r>
          </a:p>
          <a:p>
            <a:pPr algn="just">
              <a:spcAft>
                <a:spcPts val="600"/>
              </a:spcAft>
            </a:pPr>
            <a:r>
              <a:rPr lang="ru-RU" sz="1400" dirty="0"/>
              <a:t>Не получает никакой поддержки от семьи или друзей каждый пятый пациент с ДМО - 19,5%. </a:t>
            </a:r>
          </a:p>
        </p:txBody>
      </p:sp>
      <p:sp>
        <p:nvSpPr>
          <p:cNvPr id="11" name="Заголовок 7">
            <a:extLst>
              <a:ext uri="{FF2B5EF4-FFF2-40B4-BE49-F238E27FC236}">
                <a16:creationId xmlns:a16="http://schemas.microsoft.com/office/drawing/2014/main" xmlns="" id="{0E4BC604-503B-4A7B-84FF-BC256FBA6003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795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21003" y="1392631"/>
            <a:ext cx="1153601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Возможные направления повышения эффективности медицинской помощи пациентам с ДМО</a:t>
            </a:r>
          </a:p>
          <a:p>
            <a:r>
              <a:rPr lang="ru-RU" sz="1400" dirty="0"/>
              <a:t>Повышение качества организации скрининга больных СД на уровне первичного звена: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возвращение практики вызовов пациентов на регулярные осмотры специалистов,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обязательное включение в диспансеризацию пациентов с сахарным диабетом осмотра офтальмолога,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использование возможностей направления информации о необходимости очередной явки на осмотр к профильному специалисту через сайт «Госуслуги»,</a:t>
            </a:r>
          </a:p>
          <a:p>
            <a:pPr marL="285750" lvl="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выделение необходимых нормативов времени, достаточных для расширения зрачка и проведения осмотра глазного дна. </a:t>
            </a:r>
          </a:p>
          <a:p>
            <a:r>
              <a:rPr lang="ru-RU" sz="1400" dirty="0"/>
              <a:t>Изменение работы амбулаторно-поликлинического звена офтальмологической службы и взаимодействия с эндокринологами: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установление достаточных нормативов времени для полноценного осмотра глазного дна и полноценного оказания медицинской помощи в полном объеме,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повышение квалификации поликлинических врачей – офтальмологов (разработка обучающих материалов, расширение использования интернета при обучении и информировании врачей) в рамках НМО,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приобретение минимально необходимого набора оборудования для кабинетов поликлинических офтальмологов,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ведение в поликлиниках специальной работы по информированию пациентов о маршрутизации,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оперативная передача информации о пациентах с выявленным ДМО и назначенного им лечения из учреждений 2-го и 3-го уровня лечащему эндокринологу в поликлинике для контроля прохождения лечения,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расширение числа специализированных центров, где возможно проведение диагностики и совместное ведение пациентов с ДР и ДМО офтальмологами и эндокринологами.</a:t>
            </a:r>
          </a:p>
        </p:txBody>
      </p:sp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90B5723C-EBE5-4461-A19C-D3B478885091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4544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21003" y="700092"/>
            <a:ext cx="11536014" cy="598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Возможные направления повышения эффективности медицинской помощи пациентам с ДМО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Повышение информированности целевых групп населения о заболевании, повышение ответственности за свое состояние здоровья: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проведение широких просветительских мероприятий, школ пациентов, в том числе при сотрудничестве с общественными организациями,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разработка и распространение наглядного материала для просвещения пациентов,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разработка механизмов повышения ответственности пациента за прохождение регулярных осмотров – например, перенос очередности на определенные виды лечения при неоднократной неявке на них, приоритетность для включения в программы клинических испытаний процедур или лекарств наиболее дисциплинированным пациентам,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информирование о возможностях использования простых и доступных методов диагностики первых симптомов (сетка </a:t>
            </a:r>
            <a:r>
              <a:rPr lang="ru-RU" sz="1400" dirty="0" err="1"/>
              <a:t>Амслера</a:t>
            </a:r>
            <a:r>
              <a:rPr lang="ru-RU" sz="1400" dirty="0"/>
              <a:t>) заболевания, размещение их в местах посещения целевыми группами - центрах продажи оптики, в медицинских центрах, в социальных службах,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размещение в рекламных материалах производителей лекарств информации о доступных методах диагностики </a:t>
            </a:r>
          </a:p>
          <a:p>
            <a:pPr marL="285750" lvl="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использование новых каналов и способов информирования пациентов: распространение информации на </a:t>
            </a:r>
            <a:r>
              <a:rPr lang="en-US" sz="1400" dirty="0"/>
              <a:t>USB</a:t>
            </a:r>
            <a:r>
              <a:rPr lang="ru-RU" sz="1400" dirty="0"/>
              <a:t>-носителях, трансляция </a:t>
            </a:r>
            <a:r>
              <a:rPr lang="ru-RU" sz="1400" dirty="0" err="1"/>
              <a:t>видеолекций</a:t>
            </a:r>
            <a:r>
              <a:rPr lang="ru-RU" sz="1400" dirty="0"/>
              <a:t> для пациентов в специализированных центрах, в дневных стационарах, сбор наиболее часто задаваемых вопросов и запись ответов на данные вопросы, проведение </a:t>
            </a:r>
            <a:r>
              <a:rPr lang="ru-RU" sz="1400" dirty="0" err="1"/>
              <a:t>видеовстреч</a:t>
            </a:r>
            <a:r>
              <a:rPr lang="ru-RU" sz="1400" dirty="0"/>
              <a:t> с профильными специалистами.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Расширение диагностических возможностей офтальмологической службы: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увеличение числа оптических когерентных томографов в крупных медицинских организациях,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использование </a:t>
            </a:r>
            <a:r>
              <a:rPr lang="ru-RU" sz="1400" dirty="0" err="1"/>
              <a:t>фоторегистрации</a:t>
            </a:r>
            <a:r>
              <a:rPr lang="ru-RU" sz="1400" dirty="0"/>
              <a:t> глазного дна,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проведение ангиографических исследований с контрастами, которые, по мнению экспертов, в России на сегодня недоступны,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увеличение числа оптических когерентных томографов с режимом ангиографии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внедрение искусственного интеллекта – создание скрининговых систем с использованием специального оборудования, где искусственный интеллект выявляет признаки и степень отклонений от нормы, которые передаются на экспертизу профильному специалисту.</a:t>
            </a:r>
          </a:p>
        </p:txBody>
      </p:sp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E40DC4BD-0CA0-4ABE-8549-23470CCE0E0A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517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308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УЧАСТНИКИ ИССЛЕДОВАНИЯ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18B0AFF-5A58-4160-BAF5-324119A6D7A9}"/>
              </a:ext>
            </a:extLst>
          </p:cNvPr>
          <p:cNvSpPr/>
          <p:nvPr/>
        </p:nvSpPr>
        <p:spPr>
          <a:xfrm>
            <a:off x="7069430" y="3720548"/>
            <a:ext cx="4620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2. Распределение опрошенных по продолжительности заболевания сахарным диабетом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13C7D7D-3B63-4981-8E9F-F8A77566A4FC}"/>
              </a:ext>
            </a:extLst>
          </p:cNvPr>
          <p:cNvSpPr/>
          <p:nvPr/>
        </p:nvSpPr>
        <p:spPr>
          <a:xfrm>
            <a:off x="6701247" y="1111724"/>
            <a:ext cx="49032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1. Распределение опрошенных по полу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B1C8D9A-E0BD-448D-995A-73299CA968EA}"/>
              </a:ext>
            </a:extLst>
          </p:cNvPr>
          <p:cNvSpPr/>
          <p:nvPr/>
        </p:nvSpPr>
        <p:spPr>
          <a:xfrm>
            <a:off x="502308" y="1042887"/>
            <a:ext cx="6198939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Пациенты с ДМО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Диабетический </a:t>
            </a:r>
            <a:r>
              <a:rPr lang="ru-RU" sz="1400" dirty="0" err="1">
                <a:cs typeface="Arial" pitchFamily="34" charset="0"/>
              </a:rPr>
              <a:t>макулярный</a:t>
            </a:r>
            <a:r>
              <a:rPr lang="ru-RU" sz="1400" dirty="0">
                <a:cs typeface="Arial" pitchFamily="34" charset="0"/>
              </a:rPr>
              <a:t> отек – основная причина снижения центрального зрения у пациентов с диабетической ретинопатией, частота возникновения которого растет с увеличением стажа и тяжести диабетической ретинопатией, достигая 70% при пролиферативной стадии данного осложнения.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Arial" pitchFamily="34" charset="0"/>
              </a:rPr>
              <a:t>Средний </a:t>
            </a:r>
            <a:r>
              <a:rPr lang="ru-RU" sz="1400" dirty="0">
                <a:cs typeface="Arial" pitchFamily="34" charset="0"/>
              </a:rPr>
              <a:t>возраст опрошенных составил </a:t>
            </a:r>
            <a:r>
              <a:rPr lang="ru-RU" sz="1400" b="1" i="1" dirty="0">
                <a:solidFill>
                  <a:srgbClr val="006EBD"/>
                </a:solidFill>
                <a:cs typeface="Arial" pitchFamily="34" charset="0"/>
              </a:rPr>
              <a:t>61,2</a:t>
            </a:r>
            <a:r>
              <a:rPr lang="ru-RU" sz="1400" dirty="0">
                <a:solidFill>
                  <a:srgbClr val="006EBD"/>
                </a:solidFill>
                <a:cs typeface="Arial" pitchFamily="34" charset="0"/>
              </a:rPr>
              <a:t> </a:t>
            </a:r>
            <a:r>
              <a:rPr lang="ru-RU" sz="1400" dirty="0">
                <a:cs typeface="Arial" pitchFamily="34" charset="0"/>
              </a:rPr>
              <a:t>года.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Arial" pitchFamily="34" charset="0"/>
              </a:rPr>
              <a:t>Среди </a:t>
            </a:r>
            <a:r>
              <a:rPr lang="ru-RU" sz="1400" dirty="0">
                <a:cs typeface="Arial" pitchFamily="34" charset="0"/>
              </a:rPr>
              <a:t>респондентов преобладают женщины - 69%, мужчины составили 31%.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Arial" pitchFamily="34" charset="0"/>
              </a:rPr>
              <a:t>Абсолютное </a:t>
            </a:r>
            <a:r>
              <a:rPr lang="ru-RU" sz="1400" dirty="0">
                <a:cs typeface="Arial" pitchFamily="34" charset="0"/>
              </a:rPr>
              <a:t>большинство респондентов – пациенты со стажем заболевания «сахарный диабет» более 2 лет (94,8%).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Arial" pitchFamily="34" charset="0"/>
              </a:rPr>
              <a:t>У </a:t>
            </a:r>
            <a:r>
              <a:rPr lang="ru-RU" sz="1400" dirty="0">
                <a:cs typeface="Arial" pitchFamily="34" charset="0"/>
              </a:rPr>
              <a:t>84,5% участников опроса сахарный диабет 2-го типа, у 15,5% - 1-го типа.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11D248FC-9484-4B5A-8830-DC5750558ABE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814A36D-B60A-439B-B973-B8A65B8C3C68}"/>
              </a:ext>
            </a:extLst>
          </p:cNvPr>
          <p:cNvSpPr/>
          <p:nvPr/>
        </p:nvSpPr>
        <p:spPr>
          <a:xfrm>
            <a:off x="1207698" y="4277395"/>
            <a:ext cx="5037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3. Распределение опрошенных по типам сахарного диабета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3697952"/>
              </p:ext>
            </p:extLst>
          </p:nvPr>
        </p:nvGraphicFramePr>
        <p:xfrm>
          <a:off x="7332981" y="1580037"/>
          <a:ext cx="4462779" cy="183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50020"/>
              </p:ext>
            </p:extLst>
          </p:nvPr>
        </p:nvGraphicFramePr>
        <p:xfrm>
          <a:off x="7189287" y="4467765"/>
          <a:ext cx="4462779" cy="2030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>
            <a:extLst>
              <a:ext uri="{FF2B5EF4-FFF2-40B4-BE49-F238E27FC236}">
                <a16:creationId xmlns:a16="http://schemas.microsoft.com/office/drawing/2014/main" xmlns="" id="{00000000-0008-0000-0000-00000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3535048"/>
              </p:ext>
            </p:extLst>
          </p:nvPr>
        </p:nvGraphicFramePr>
        <p:xfrm>
          <a:off x="915036" y="4633924"/>
          <a:ext cx="4793434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4" name="Picture 2" descr="О КОМПАНИИ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57974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16724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99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186FB0"/>
                </a:solidFill>
              </a:rPr>
              <a:t>ЗАКЛЮЧЕНИЕ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21003" y="859480"/>
            <a:ext cx="11288559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Возможные направления повышения эффективности медицинской помощи пациентам с ДМО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Повышение качества статистического учета заболеваемости </a:t>
            </a:r>
            <a:r>
              <a:rPr lang="ru-RU" sz="1400" dirty="0" smtClean="0"/>
              <a:t>ДМО</a:t>
            </a:r>
            <a:r>
              <a:rPr lang="ru-RU" sz="1400" dirty="0" smtClean="0"/>
              <a:t> </a:t>
            </a:r>
            <a:r>
              <a:rPr lang="ru-RU" sz="1400" dirty="0"/>
              <a:t>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использование программных возможностей контроля своевременности внесения информации о ДМО у пациента, 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закрепление обязанностей ведения регистра за определенным специалистом и обучение его внесению информации.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Изменение условий финансирования для расширения возможностей оказания специализированной помощи при ДМО: 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увеличение квот на проведение </a:t>
            </a:r>
            <a:r>
              <a:rPr lang="ru-RU" sz="1400" dirty="0" err="1"/>
              <a:t>интравитреальных</a:t>
            </a:r>
            <a:r>
              <a:rPr lang="ru-RU" sz="1400" dirty="0"/>
              <a:t> инъекций в рамках ОМС,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выделение отдельной КСГ, включающего </a:t>
            </a:r>
            <a:r>
              <a:rPr lang="ru-RU" sz="1400" dirty="0" err="1"/>
              <a:t>anti</a:t>
            </a:r>
            <a:r>
              <a:rPr lang="ru-RU" sz="1400" dirty="0"/>
              <a:t>-VEGF лечение с целью сделать более прозрачной данную номенклатуру и не конкурирующей с другими видами лечения за финансирование,</a:t>
            </a:r>
          </a:p>
          <a:p>
            <a:pPr marL="285750" lvl="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выравнивание тарифов для проведения </a:t>
            </a:r>
            <a:r>
              <a:rPr lang="ru-RU" sz="1400" dirty="0" err="1"/>
              <a:t>интравитреальных</a:t>
            </a:r>
            <a:r>
              <a:rPr lang="ru-RU" sz="1400" dirty="0"/>
              <a:t> инъекций в разных регионах. </a:t>
            </a:r>
          </a:p>
          <a:p>
            <a:pPr marL="285750" lvl="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предоставление свободы медицинским организациям в принятии решений в выборе условий (амбулаторных, стационарных) для проведения инъекций при сохранении размера тарифа, достаточного для закупки препарата.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Совершенствование нормативной базы – клинических рекомендаций, стандартов, порядков проведения профилактических, реабилитационных мероприятий: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уточнение длительности и регулярности лечения с использованием </a:t>
            </a:r>
            <a:r>
              <a:rPr lang="ru-RU" sz="1400" dirty="0" err="1"/>
              <a:t>интравитреальных</a:t>
            </a:r>
            <a:r>
              <a:rPr lang="ru-RU" sz="1400" dirty="0"/>
              <a:t> инъекций,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уточнение требований к регулярности мониторинга состояния пациента в ходе проведения лечения с использованием ОКТ,</a:t>
            </a:r>
          </a:p>
          <a:p>
            <a:pPr marL="28575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400" dirty="0"/>
              <a:t>подготовка совместных с офтальмологами и эндокринологами рекомендаций по ведению пациентов с ДМО.</a:t>
            </a:r>
          </a:p>
          <a:p>
            <a:pPr>
              <a:spcAft>
                <a:spcPts val="600"/>
              </a:spcAft>
            </a:pPr>
            <a:r>
              <a:rPr lang="ru-RU" sz="1400" dirty="0"/>
              <a:t>Отдельные эксперты указали на возможности повышения эффективности лечения при использовании в терапии пациентов инновационных препаратов, препаратов с более длительными сроками действия, а значит – с уменьшением частоты их приема.</a:t>
            </a:r>
          </a:p>
        </p:txBody>
      </p:sp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E40DC4BD-0CA0-4ABE-8549-23470CCE0E0A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8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5245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74" y="1934337"/>
            <a:ext cx="2265523" cy="2265523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0" y="6256470"/>
            <a:ext cx="12192000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1974B8"/>
                </a:solidFill>
                <a:ea typeface="+mj-ea"/>
                <a:cs typeface="+mj-cs"/>
              </a:rPr>
              <a:t>www.vspru.ru</a:t>
            </a:r>
            <a:endParaRPr kumimoji="0" lang="ru-RU" sz="2000" b="1" u="none" strike="noStrike" kern="1200" cap="none" spc="0" normalizeH="0" noProof="0" dirty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075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308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УЧАСТНИКИ ИССЛЕДОВАНИЯ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18B0AFF-5A58-4160-BAF5-324119A6D7A9}"/>
              </a:ext>
            </a:extLst>
          </p:cNvPr>
          <p:cNvSpPr/>
          <p:nvPr/>
        </p:nvSpPr>
        <p:spPr>
          <a:xfrm>
            <a:off x="6019271" y="3699489"/>
            <a:ext cx="5695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5. Распределение опрошенных по наличию разных форм диабетической ретинопатии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13C7D7D-3B63-4981-8E9F-F8A77566A4FC}"/>
              </a:ext>
            </a:extLst>
          </p:cNvPr>
          <p:cNvSpPr/>
          <p:nvPr/>
        </p:nvSpPr>
        <p:spPr>
          <a:xfrm>
            <a:off x="5917139" y="1179642"/>
            <a:ext cx="5772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4. Распределение опрошенных по  продолжительности заболевания диабетической ретинопатией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B1C8D9A-E0BD-448D-995A-73299CA968EA}"/>
              </a:ext>
            </a:extLst>
          </p:cNvPr>
          <p:cNvSpPr/>
          <p:nvPr/>
        </p:nvSpPr>
        <p:spPr>
          <a:xfrm>
            <a:off x="504681" y="1225414"/>
            <a:ext cx="47465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Пациенты с ДМО</a:t>
            </a:r>
          </a:p>
          <a:p>
            <a:pPr>
              <a:spcAft>
                <a:spcPts val="1800"/>
              </a:spcAft>
            </a:pPr>
            <a:r>
              <a:rPr lang="ru-RU" sz="1400" dirty="0">
                <a:cs typeface="Arial" pitchFamily="34" charset="0"/>
              </a:rPr>
              <a:t>Больше половины участников исследования (52,9%) живут с диагнозом «диабетическая ретинопатия» более 2 лет. </a:t>
            </a:r>
          </a:p>
          <a:p>
            <a:pPr>
              <a:spcAft>
                <a:spcPts val="1800"/>
              </a:spcAft>
            </a:pPr>
            <a:r>
              <a:rPr lang="ru-RU" sz="1400" dirty="0">
                <a:cs typeface="Arial" pitchFamily="34" charset="0"/>
              </a:rPr>
              <a:t>У пятой части (19,5%) диагноз поставлен менее 6 месяцев назад и практически у такой же доли пациентов (21,3%) диагнозу от 6 месяцев до 2 лет. </a:t>
            </a:r>
          </a:p>
          <a:p>
            <a:pPr>
              <a:spcAft>
                <a:spcPts val="1800"/>
              </a:spcAft>
            </a:pPr>
            <a:r>
              <a:rPr lang="ru-RU" sz="1400" dirty="0">
                <a:cs typeface="Arial" pitchFamily="34" charset="0"/>
              </a:rPr>
              <a:t>46,6% участников исследования не знают или не помнят какая у них форма ретинопатии. </a:t>
            </a:r>
          </a:p>
          <a:p>
            <a:pPr>
              <a:spcAft>
                <a:spcPts val="1800"/>
              </a:spcAft>
            </a:pPr>
            <a:r>
              <a:rPr lang="ru-RU" sz="1400" dirty="0" err="1">
                <a:cs typeface="Arial" pitchFamily="34" charset="0"/>
              </a:rPr>
              <a:t>Непролиферативная</a:t>
            </a:r>
            <a:r>
              <a:rPr lang="ru-RU" sz="1400" dirty="0">
                <a:cs typeface="Arial" pitchFamily="34" charset="0"/>
              </a:rPr>
              <a:t> форма диабетической ретинопатии у -19,5% респондентов, </a:t>
            </a:r>
          </a:p>
          <a:p>
            <a:pPr>
              <a:spcAft>
                <a:spcPts val="1800"/>
              </a:spcAft>
            </a:pPr>
            <a:r>
              <a:rPr lang="ru-RU" sz="1400" dirty="0" err="1">
                <a:cs typeface="Arial" pitchFamily="34" charset="0"/>
              </a:rPr>
              <a:t>препролиферативная</a:t>
            </a:r>
            <a:r>
              <a:rPr lang="ru-RU" sz="1400" dirty="0">
                <a:cs typeface="Arial" pitchFamily="34" charset="0"/>
              </a:rPr>
              <a:t> - у 15,5%, </a:t>
            </a:r>
          </a:p>
          <a:p>
            <a:pPr>
              <a:spcAft>
                <a:spcPts val="1800"/>
              </a:spcAft>
            </a:pPr>
            <a:r>
              <a:rPr lang="ru-RU" sz="1400" dirty="0">
                <a:cs typeface="Arial" pitchFamily="34" charset="0"/>
              </a:rPr>
              <a:t>пролиферативная – также у 15,5%. </a:t>
            </a:r>
          </a:p>
          <a:p>
            <a:endParaRPr lang="ru-RU" sz="1400" dirty="0">
              <a:cs typeface="Arial" pitchFamily="34" charset="0"/>
            </a:endParaRPr>
          </a:p>
        </p:txBody>
      </p:sp>
      <p:sp>
        <p:nvSpPr>
          <p:cNvPr id="11" name="Заголовок 7">
            <a:extLst>
              <a:ext uri="{FF2B5EF4-FFF2-40B4-BE49-F238E27FC236}">
                <a16:creationId xmlns:a16="http://schemas.microsoft.com/office/drawing/2014/main" xmlns="" id="{8EB9F946-51DA-423F-8BBE-8FE54A62ED8D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000-00000C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6973602"/>
              </p:ext>
            </p:extLst>
          </p:nvPr>
        </p:nvGraphicFramePr>
        <p:xfrm>
          <a:off x="6613603" y="1702862"/>
          <a:ext cx="4920899" cy="189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000-00000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7208933"/>
              </p:ext>
            </p:extLst>
          </p:nvPr>
        </p:nvGraphicFramePr>
        <p:xfrm>
          <a:off x="6613603" y="4325988"/>
          <a:ext cx="5169127" cy="189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328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308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УЧАСТНИКИ ИССЛЕДОВАНИЯ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18B0AFF-5A58-4160-BAF5-324119A6D7A9}"/>
              </a:ext>
            </a:extLst>
          </p:cNvPr>
          <p:cNvSpPr/>
          <p:nvPr/>
        </p:nvSpPr>
        <p:spPr>
          <a:xfrm>
            <a:off x="6019271" y="3699489"/>
            <a:ext cx="5695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7. Распределение опрошенных </a:t>
            </a:r>
          </a:p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по давности выявления ДМО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13C7D7D-3B63-4981-8E9F-F8A77566A4FC}"/>
              </a:ext>
            </a:extLst>
          </p:cNvPr>
          <p:cNvSpPr/>
          <p:nvPr/>
        </p:nvSpPr>
        <p:spPr>
          <a:xfrm>
            <a:off x="5917139" y="1179642"/>
            <a:ext cx="5772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6. Распределение опрошенных</a:t>
            </a:r>
          </a:p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с выявленным ДМО и без ДМО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B1C8D9A-E0BD-448D-995A-73299CA968EA}"/>
              </a:ext>
            </a:extLst>
          </p:cNvPr>
          <p:cNvSpPr/>
          <p:nvPr/>
        </p:nvSpPr>
        <p:spPr>
          <a:xfrm>
            <a:off x="504681" y="1565053"/>
            <a:ext cx="474658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000"/>
              </a:spcAft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Пациенты с ДМО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двух третей пациентов (64,9%) на фоне диабетической ретинопатии выявлен </a:t>
            </a:r>
            <a:r>
              <a:rPr lang="ru-RU" sz="1400" dirty="0" err="1">
                <a:cs typeface="Arial" pitchFamily="34" charset="0"/>
              </a:rPr>
              <a:t>макулярный</a:t>
            </a:r>
            <a:r>
              <a:rPr lang="ru-RU" sz="1400" dirty="0">
                <a:cs typeface="Arial" pitchFamily="34" charset="0"/>
              </a:rPr>
              <a:t> отек.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Пациенты с </a:t>
            </a:r>
            <a:r>
              <a:rPr lang="ru-RU" sz="1400" dirty="0" err="1">
                <a:cs typeface="Arial" pitchFamily="34" charset="0"/>
              </a:rPr>
              <a:t>макулярным</a:t>
            </a:r>
            <a:r>
              <a:rPr lang="ru-RU" sz="1400" dirty="0">
                <a:cs typeface="Arial" pitchFamily="34" charset="0"/>
              </a:rPr>
              <a:t> отеком представлены соизмеримыми долями по давности выявления данного диабетического осложнения: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24,8% ДМО выявлен менее полугода назад,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36,3% - от полугода до 2 лет назад,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21,2% - от 2 до 5 лет назад и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14,2% - больше 5 лет назад. </a:t>
            </a:r>
          </a:p>
          <a:p>
            <a:pPr>
              <a:spcAft>
                <a:spcPts val="600"/>
              </a:spcAft>
            </a:pPr>
            <a:endParaRPr lang="ru-RU" sz="1400" dirty="0">
              <a:cs typeface="Arial" pitchFamily="34" charset="0"/>
            </a:endParaRPr>
          </a:p>
        </p:txBody>
      </p:sp>
      <p:sp>
        <p:nvSpPr>
          <p:cNvPr id="11" name="Заголовок 7">
            <a:extLst>
              <a:ext uri="{FF2B5EF4-FFF2-40B4-BE49-F238E27FC236}">
                <a16:creationId xmlns:a16="http://schemas.microsoft.com/office/drawing/2014/main" xmlns="" id="{8EB9F946-51DA-423F-8BBE-8FE54A62ED8D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000-00000A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3702615"/>
              </p:ext>
            </p:extLst>
          </p:nvPr>
        </p:nvGraphicFramePr>
        <p:xfrm>
          <a:off x="6256260" y="1501471"/>
          <a:ext cx="5129939" cy="224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0B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643991"/>
              </p:ext>
            </p:extLst>
          </p:nvPr>
        </p:nvGraphicFramePr>
        <p:xfrm>
          <a:off x="6256260" y="4402085"/>
          <a:ext cx="4951671" cy="2047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4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256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308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УЧАСТНИКИ ИССЛЕДОВАНИЯ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18B0AFF-5A58-4160-BAF5-324119A6D7A9}"/>
              </a:ext>
            </a:extLst>
          </p:cNvPr>
          <p:cNvSpPr/>
          <p:nvPr/>
        </p:nvSpPr>
        <p:spPr>
          <a:xfrm>
            <a:off x="5993329" y="3321904"/>
            <a:ext cx="5774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9. Распределение опрошенных по тяжести состояния органа зрения в зависимости от наличия ДМО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13C7D7D-3B63-4981-8E9F-F8A77566A4FC}"/>
              </a:ext>
            </a:extLst>
          </p:cNvPr>
          <p:cNvSpPr/>
          <p:nvPr/>
        </p:nvSpPr>
        <p:spPr>
          <a:xfrm>
            <a:off x="5995517" y="989634"/>
            <a:ext cx="57725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8. Распределение опрошенных по</a:t>
            </a:r>
          </a:p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тяжести состояния органа зрения</a:t>
            </a:r>
          </a:p>
          <a:p>
            <a:pPr lvl="0" algn="r">
              <a:defRPr/>
            </a:pPr>
            <a:endParaRPr lang="ru-RU" sz="14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B1C8D9A-E0BD-448D-995A-73299CA968EA}"/>
              </a:ext>
            </a:extLst>
          </p:cNvPr>
          <p:cNvSpPr/>
          <p:nvPr/>
        </p:nvSpPr>
        <p:spPr>
          <a:xfrm>
            <a:off x="504681" y="1029470"/>
            <a:ext cx="48510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Пациенты с ДМО</a:t>
            </a:r>
          </a:p>
          <a:p>
            <a:r>
              <a:rPr lang="ru-RU" sz="1400" dirty="0">
                <a:cs typeface="Arial" pitchFamily="34" charset="0"/>
              </a:rPr>
              <a:t>20,1% пациентов имеют небольшую частичную потерю зрения на один глаз, </a:t>
            </a:r>
          </a:p>
          <a:p>
            <a:r>
              <a:rPr lang="ru-RU" sz="1400" dirty="0">
                <a:cs typeface="Arial" pitchFamily="34" charset="0"/>
              </a:rPr>
              <a:t>38,5% - небольшую частичную потерю зрения на оба глаза, 16,7% - значительную потерю зрения на один глаз, </a:t>
            </a:r>
          </a:p>
          <a:p>
            <a:r>
              <a:rPr lang="ru-RU" sz="1400" dirty="0">
                <a:cs typeface="Arial" pitchFamily="34" charset="0"/>
              </a:rPr>
              <a:t>22,4% - значительную потерю зрения на оба глаза.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Полную потерю зрения на один глаз при опросе отметили 2,3% пациентов.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Осложнение в виде </a:t>
            </a:r>
            <a:r>
              <a:rPr lang="ru-RU" sz="1400" dirty="0" err="1">
                <a:cs typeface="Arial" pitchFamily="34" charset="0"/>
              </a:rPr>
              <a:t>макулярного</a:t>
            </a:r>
            <a:r>
              <a:rPr lang="ru-RU" sz="1400" dirty="0">
                <a:cs typeface="Arial" pitchFamily="34" charset="0"/>
              </a:rPr>
              <a:t> отека заметно ухудшает состояние зрения диабетиков. 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У 83,6% диабетиков с ретинопатией без ДМО - небольшая частичная потеря зрения и отсутствуют случаи слепоты.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Среди диабетических пациентов с выявленным ДМО у 3,5% - полная слепота и значительно больше случаев </a:t>
            </a:r>
            <a:r>
              <a:rPr lang="ru-RU" sz="1400" dirty="0" err="1">
                <a:cs typeface="Arial" pitchFamily="34" charset="0"/>
              </a:rPr>
              <a:t>значительнй</a:t>
            </a:r>
            <a:r>
              <a:rPr lang="ru-RU" sz="1400" dirty="0">
                <a:cs typeface="Arial" pitchFamily="34" charset="0"/>
              </a:rPr>
              <a:t> потери зрения - 51,3% диабетиков с ДМО против 16,5% диабетиков без ДМО.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cs typeface="Arial" pitchFamily="34" charset="0"/>
              </a:rPr>
              <a:t>Выборка исследования представлена пациентами с различными формами заболевания и его осложнений, находящихся в состояниях различной степени тяжести.</a:t>
            </a:r>
          </a:p>
        </p:txBody>
      </p:sp>
      <p:sp>
        <p:nvSpPr>
          <p:cNvPr id="11" name="Заголовок 7">
            <a:extLst>
              <a:ext uri="{FF2B5EF4-FFF2-40B4-BE49-F238E27FC236}">
                <a16:creationId xmlns:a16="http://schemas.microsoft.com/office/drawing/2014/main" xmlns="" id="{8EB9F946-51DA-423F-8BBE-8FE54A62ED8D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3149236"/>
              </p:ext>
            </p:extLst>
          </p:nvPr>
        </p:nvGraphicFramePr>
        <p:xfrm>
          <a:off x="5793971" y="1437617"/>
          <a:ext cx="6036365" cy="1836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000-00000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242418"/>
              </p:ext>
            </p:extLst>
          </p:nvPr>
        </p:nvGraphicFramePr>
        <p:xfrm>
          <a:off x="6096001" y="3763897"/>
          <a:ext cx="5734336" cy="2692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42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0888" y="78378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AC050D0C-7082-492E-9F9D-50BB2DC71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88" y="1403580"/>
            <a:ext cx="10884991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Aft>
                <a:spcPts val="12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Диагностика</a:t>
            </a:r>
          </a:p>
          <a:p>
            <a:pPr>
              <a:buClr>
                <a:srgbClr val="006EBD"/>
              </a:buClr>
              <a:buSzPct val="133000"/>
            </a:pPr>
            <a:r>
              <a:rPr lang="ru-RU" sz="1600" dirty="0"/>
              <a:t>Ранняя диагностика офтальмологических осложнений, в т.ч. ДМО, у пациентов с сахарным диабетом, возможна в рамках соблюдения предусмотренной стандартом оказания медицинской помощи последовательности шагов:</a:t>
            </a:r>
          </a:p>
          <a:p>
            <a:pPr marL="342900" indent="-342900">
              <a:buClr>
                <a:srgbClr val="006EBD"/>
              </a:buClr>
              <a:buSzPct val="100000"/>
              <a:buFont typeface="+mj-lt"/>
              <a:buAutoNum type="arabicPeriod"/>
            </a:pPr>
            <a:r>
              <a:rPr lang="ru-RU" sz="1600" dirty="0"/>
              <a:t>регулярное посещение лечащего врача-эндокринолога и проведение анализов для гликемического контроля;</a:t>
            </a:r>
          </a:p>
          <a:p>
            <a:pPr marL="342900" indent="-342900">
              <a:spcAft>
                <a:spcPts val="1200"/>
              </a:spcAft>
              <a:buClr>
                <a:srgbClr val="006EBD"/>
              </a:buClr>
              <a:buSzPct val="100000"/>
              <a:buFont typeface="+mj-lt"/>
              <a:buAutoNum type="arabicPeriod"/>
            </a:pPr>
            <a:r>
              <a:rPr lang="ru-RU" sz="1600" dirty="0"/>
              <a:t>ежегодный скрининг состояния зрения у офтальмолога.</a:t>
            </a:r>
          </a:p>
          <a:p>
            <a:r>
              <a:rPr lang="ru-RU" sz="1600" dirty="0"/>
              <a:t>Основные «точки входа» пациента на маршрут диагностики офтальмологических осложнений сахарного диабета: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направление эндокринолога в связи с неоднократными высокими результатами </a:t>
            </a:r>
            <a:r>
              <a:rPr lang="ru-RU" sz="1600" dirty="0" err="1"/>
              <a:t>гликированного</a:t>
            </a:r>
            <a:r>
              <a:rPr lang="ru-RU" sz="1600" dirty="0"/>
              <a:t> гемоглобина,</a:t>
            </a:r>
          </a:p>
          <a:p>
            <a:pPr marL="285750" lvl="0" indent="-285750">
              <a:spcAft>
                <a:spcPts val="1200"/>
              </a:spcAft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инициативное обращение пациента к офтальмологу в связи с ухудшением зрения.</a:t>
            </a:r>
          </a:p>
          <a:p>
            <a:pPr>
              <a:spcAft>
                <a:spcPts val="1200"/>
              </a:spcAft>
              <a:buClr>
                <a:srgbClr val="006EBD"/>
              </a:buClr>
              <a:buSzPct val="133000"/>
            </a:pPr>
            <a:r>
              <a:rPr lang="ru-RU" sz="1600" dirty="0"/>
              <a:t>Регулярный осмотр у офтальмолога для контроля состояния органа зрения пациента не распространен на практике  как способ ранней диагностики осложнений. </a:t>
            </a:r>
          </a:p>
          <a:p>
            <a:pPr>
              <a:spcAft>
                <a:spcPts val="1200"/>
              </a:spcAft>
              <a:buClr>
                <a:srgbClr val="006EBD"/>
              </a:buClr>
              <a:buSzPct val="133000"/>
            </a:pPr>
            <a:r>
              <a:rPr lang="ru-RU" sz="1600" dirty="0"/>
              <a:t>Диагностика заболевания затруднена в связи с проблемами организации медицинской помощи в амбулаторно-поликлиническом звене: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недоступность приёма, дефицит специалистов – как окулистов, так и эндокринологов,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отсутствие необходимого диагностического оборудования для офтальмологов,</a:t>
            </a:r>
          </a:p>
          <a:p>
            <a:pPr marL="285750" lvl="0" indent="-285750">
              <a:buClr>
                <a:srgbClr val="006EBD"/>
              </a:buClr>
              <a:buSzPct val="133000"/>
              <a:buFont typeface="Wingdings" panose="05000000000000000000" pitchFamily="2" charset="2"/>
              <a:buChar char="§"/>
            </a:pPr>
            <a:r>
              <a:rPr lang="ru-RU" sz="1600" dirty="0"/>
              <a:t>дефицитные нормативы времени для полноценного осмотра пациента.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DA101F3D-410E-4D3C-AFE6-7E35252C5244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pic>
        <p:nvPicPr>
          <p:cNvPr id="11" name="Picture 2" descr="О КОМПАНИИ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9556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0888" y="91441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AC050D0C-7082-492E-9F9D-50BB2DC71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88" y="1395466"/>
            <a:ext cx="4934562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Диагностика</a:t>
            </a:r>
          </a:p>
          <a:p>
            <a:pPr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/>
              <a:t>Диабетическая ретинопатия впервые была выявлена у: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20000"/>
              <a:buFont typeface="Wingdings" panose="05000000000000000000" pitchFamily="2" charset="2"/>
              <a:buChar char="§"/>
            </a:pPr>
            <a:r>
              <a:rPr lang="ru-RU" sz="1500" dirty="0"/>
              <a:t>50% пациентов после </a:t>
            </a:r>
            <a:r>
              <a:rPr lang="ru-RU" sz="1500" dirty="0">
                <a:solidFill>
                  <a:srgbClr val="006EBD"/>
                </a:solidFill>
              </a:rPr>
              <a:t>самостоятельного обращения к офтальмологу </a:t>
            </a:r>
            <a:r>
              <a:rPr lang="ru-RU" sz="1500" dirty="0"/>
              <a:t>в связи с ухудшением зрения,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20000"/>
              <a:buFont typeface="Wingdings" panose="05000000000000000000" pitchFamily="2" charset="2"/>
              <a:buChar char="§"/>
            </a:pPr>
            <a:r>
              <a:rPr lang="ru-RU" sz="1500" dirty="0"/>
              <a:t>23,6% после направления пациента к офтальмологу врачом-эндокринологом, 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20000"/>
              <a:buFont typeface="Wingdings" panose="05000000000000000000" pitchFamily="2" charset="2"/>
              <a:buChar char="§"/>
            </a:pPr>
            <a:r>
              <a:rPr lang="ru-RU" sz="1500" dirty="0"/>
              <a:t>23,0% пациентов - в ходе регулярных осмотров офтальмологом, которые проходят пациенты с сахарным диабетом.</a:t>
            </a:r>
          </a:p>
          <a:p>
            <a:pPr>
              <a:spcAft>
                <a:spcPts val="600"/>
              </a:spcAft>
            </a:pPr>
            <a:endParaRPr lang="ru-RU" sz="1500" dirty="0" smtClean="0"/>
          </a:p>
          <a:p>
            <a:pPr>
              <a:spcAft>
                <a:spcPts val="600"/>
              </a:spcAft>
            </a:pPr>
            <a:r>
              <a:rPr lang="ru-RU" sz="1500" dirty="0" smtClean="0"/>
              <a:t>Диабетический </a:t>
            </a:r>
            <a:r>
              <a:rPr lang="ru-RU" sz="1500" dirty="0" err="1"/>
              <a:t>макулярный</a:t>
            </a:r>
            <a:r>
              <a:rPr lang="ru-RU" sz="1500" dirty="0"/>
              <a:t> отек впервые был выявлен у: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20000"/>
              <a:buFont typeface="Wingdings" panose="05000000000000000000" pitchFamily="2" charset="2"/>
              <a:buChar char="§"/>
            </a:pPr>
            <a:r>
              <a:rPr lang="ru-RU" sz="1500" dirty="0"/>
              <a:t>82,3% после </a:t>
            </a:r>
            <a:r>
              <a:rPr lang="ru-RU" sz="1500" dirty="0">
                <a:solidFill>
                  <a:srgbClr val="006EBD"/>
                </a:solidFill>
              </a:rPr>
              <a:t>самостоятельного обращения пациента к офтальмологу</a:t>
            </a:r>
            <a:r>
              <a:rPr lang="ru-RU" sz="1500" dirty="0"/>
              <a:t> в связи с ухудшением зрения,</a:t>
            </a:r>
          </a:p>
          <a:p>
            <a:pPr marL="285750" indent="-285750">
              <a:spcAft>
                <a:spcPts val="600"/>
              </a:spcAft>
              <a:buClr>
                <a:srgbClr val="006EBD"/>
              </a:buClr>
              <a:buSzPct val="120000"/>
              <a:buFont typeface="Wingdings" panose="05000000000000000000" pitchFamily="2" charset="2"/>
              <a:buChar char="§"/>
            </a:pPr>
            <a:r>
              <a:rPr lang="ru-RU" sz="1500" dirty="0"/>
              <a:t>16,8% в ходе очередного регулярного осмотра офтальмологом. </a:t>
            </a: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DA101F3D-410E-4D3C-AFE6-7E35252C5244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33B96919-A8D8-4C1C-B895-30C79B4F03CC}"/>
              </a:ext>
            </a:extLst>
          </p:cNvPr>
          <p:cNvSpPr/>
          <p:nvPr/>
        </p:nvSpPr>
        <p:spPr>
          <a:xfrm>
            <a:off x="5753100" y="1310272"/>
            <a:ext cx="59365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10. Ситуация выявления </a:t>
            </a: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диабетической 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ретинопатии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6A71154-AA20-43D6-82E1-9102746C0894}"/>
              </a:ext>
            </a:extLst>
          </p:cNvPr>
          <p:cNvSpPr/>
          <p:nvPr/>
        </p:nvSpPr>
        <p:spPr>
          <a:xfrm>
            <a:off x="6000750" y="3885976"/>
            <a:ext cx="6056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11. Ситуация </a:t>
            </a:r>
            <a:r>
              <a:rPr lang="ru-RU" sz="14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выявления диабетического </a:t>
            </a:r>
            <a:r>
              <a:rPr lang="ru-RU" sz="1400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макулярного</a:t>
            </a:r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 отека</a:t>
            </a:r>
          </a:p>
          <a:p>
            <a:pPr lvl="0" algn="r">
              <a:defRPr/>
            </a:pPr>
            <a:endParaRPr lang="ru-RU" sz="14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000-000009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1096069"/>
              </p:ext>
            </p:extLst>
          </p:nvPr>
        </p:nvGraphicFramePr>
        <p:xfrm>
          <a:off x="6675120" y="1833492"/>
          <a:ext cx="5266513" cy="206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0D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8758031"/>
              </p:ext>
            </p:extLst>
          </p:nvPr>
        </p:nvGraphicFramePr>
        <p:xfrm>
          <a:off x="6557553" y="4409196"/>
          <a:ext cx="5384080" cy="2061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6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411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0888" y="78378"/>
            <a:ext cx="10488550" cy="94176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186FB0"/>
                </a:solidFill>
              </a:rPr>
              <a:t>ОСОБЕННОСТИ И ПРОБЛЕМЫ ОРГАНИЗАЦИИ МЕДИЦИНСКОЙ ПОМОЩИ ПАЦИЕНТАМ С ДМО </a:t>
            </a: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AC050D0C-7082-492E-9F9D-50BB2DC71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88" y="1276083"/>
            <a:ext cx="552511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b="1" dirty="0">
                <a:solidFill>
                  <a:srgbClr val="1974B8"/>
                </a:solidFill>
                <a:cs typeface="Arial" pitchFamily="34" charset="0"/>
              </a:rPr>
              <a:t>Диагностика</a:t>
            </a:r>
          </a:p>
          <a:p>
            <a:pPr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/>
              <a:t>Большинство пациентов с ДР и с ДМО </a:t>
            </a:r>
            <a:r>
              <a:rPr lang="ru-RU" sz="1500" dirty="0">
                <a:solidFill>
                  <a:srgbClr val="006EBD"/>
                </a:solidFill>
              </a:rPr>
              <a:t>дисциплинированы</a:t>
            </a:r>
            <a:r>
              <a:rPr lang="ru-RU" sz="1500" dirty="0"/>
              <a:t> в отношении отслеживания своего состояния и проходят осмотры специалистов. </a:t>
            </a:r>
          </a:p>
          <a:p>
            <a:pPr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/>
              <a:t>61,1% пациентов с ДМО бывают у офтальмолога один раз в квартал или чаще.</a:t>
            </a:r>
          </a:p>
          <a:p>
            <a:pPr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/>
              <a:t>63,9% пациентов с ретинопатией без ДМО посещают </a:t>
            </a:r>
            <a:r>
              <a:rPr lang="ru-RU" sz="1500" dirty="0">
                <a:solidFill>
                  <a:srgbClr val="006EBD"/>
                </a:solidFill>
              </a:rPr>
              <a:t>окулиста</a:t>
            </a:r>
            <a:r>
              <a:rPr lang="ru-RU" sz="1500" dirty="0"/>
              <a:t> раз в полгода или раз в год.</a:t>
            </a:r>
          </a:p>
          <a:p>
            <a:pPr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>
                <a:solidFill>
                  <a:srgbClr val="006EBD"/>
                </a:solidFill>
              </a:rPr>
              <a:t>Не соблюдают </a:t>
            </a:r>
            <a:r>
              <a:rPr lang="ru-RU" sz="1500" dirty="0"/>
              <a:t>минимальных требований для скрининга и контроля состояния органа зрения чаще пациенты с диабетической ретинопатией без ДМО - 11,5%, чем пациенты с ДМО - 4,4%.</a:t>
            </a:r>
          </a:p>
          <a:p>
            <a:pPr lvl="0">
              <a:spcAft>
                <a:spcPts val="600"/>
              </a:spcAft>
              <a:buClr>
                <a:srgbClr val="006EBD"/>
              </a:buClr>
              <a:buSzPct val="133000"/>
            </a:pPr>
            <a:r>
              <a:rPr lang="ru-RU" sz="1500" dirty="0"/>
              <a:t>Диабетики с осложнением в форме ДМО менее регулярно, чем остальные диабетики, посещают в поликлинике </a:t>
            </a:r>
            <a:r>
              <a:rPr lang="ru-RU" sz="1500" dirty="0">
                <a:solidFill>
                  <a:srgbClr val="006EBD"/>
                </a:solidFill>
              </a:rPr>
              <a:t>эндокринолога</a:t>
            </a:r>
            <a:r>
              <a:rPr lang="ru-RU" sz="1500" dirty="0"/>
              <a:t>.</a:t>
            </a:r>
          </a:p>
          <a:p>
            <a:pPr lvl="0">
              <a:buClr>
                <a:srgbClr val="006EBD"/>
              </a:buClr>
              <a:buSzPct val="133000"/>
            </a:pPr>
            <a:r>
              <a:rPr lang="ru-RU" sz="1500" dirty="0"/>
              <a:t>Один раз в полгода и чаще посещают эндокринолога 78,7% пациентов без ДМО против 57,5% диабетиков с выявленным ДМО.</a:t>
            </a:r>
            <a:endParaRPr lang="ru-RU" sz="1500" dirty="0">
              <a:highlight>
                <a:srgbClr val="FFFF00"/>
              </a:highlight>
            </a:endParaRPr>
          </a:p>
        </p:txBody>
      </p:sp>
      <p:sp>
        <p:nvSpPr>
          <p:cNvPr id="12" name="Заголовок 7">
            <a:extLst>
              <a:ext uri="{FF2B5EF4-FFF2-40B4-BE49-F238E27FC236}">
                <a16:creationId xmlns:a16="http://schemas.microsoft.com/office/drawing/2014/main" xmlns="" id="{DA101F3D-410E-4D3C-AFE6-7E35252C5244}"/>
              </a:ext>
            </a:extLst>
          </p:cNvPr>
          <p:cNvSpPr txBox="1">
            <a:spLocks/>
          </p:cNvSpPr>
          <p:nvPr/>
        </p:nvSpPr>
        <p:spPr>
          <a:xfrm>
            <a:off x="570888" y="6471138"/>
            <a:ext cx="11370745" cy="375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>
                <a:solidFill>
                  <a:srgbClr val="186FB0"/>
                </a:solidFill>
              </a:rPr>
              <a:t>Оценка организации и доступности медицинской помощи пациентам с ДМО. Июнь 2022 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BD9CDE0-8785-4310-9B50-C7157422C8C8}"/>
              </a:ext>
            </a:extLst>
          </p:cNvPr>
          <p:cNvSpPr/>
          <p:nvPr/>
        </p:nvSpPr>
        <p:spPr>
          <a:xfrm>
            <a:off x="6844937" y="1166579"/>
            <a:ext cx="479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12. Частота посещения врача-офтальмолога пациентами с ДМО и без ДМО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86CDF09-51F5-460C-964F-6EC8D368A347}"/>
              </a:ext>
            </a:extLst>
          </p:cNvPr>
          <p:cNvSpPr/>
          <p:nvPr/>
        </p:nvSpPr>
        <p:spPr>
          <a:xfrm>
            <a:off x="6805749" y="4248135"/>
            <a:ext cx="4908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13. Частота посещения врача-эндокринолога пациентами с ДМО и без ДМО 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096128"/>
              </p:ext>
            </p:extLst>
          </p:nvPr>
        </p:nvGraphicFramePr>
        <p:xfrm>
          <a:off x="6844937" y="1634040"/>
          <a:ext cx="4908929" cy="245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8109328"/>
              </p:ext>
            </p:extLst>
          </p:nvPr>
        </p:nvGraphicFramePr>
        <p:xfrm>
          <a:off x="7173843" y="4760707"/>
          <a:ext cx="4767791" cy="164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6" name="Picture 2" descr="О КОМПАНИИ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5" y="6533035"/>
            <a:ext cx="1413796" cy="23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7244982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НО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10432</TotalTime>
  <Words>5327</Words>
  <Application>Microsoft Office PowerPoint</Application>
  <PresentationFormat>Произвольный</PresentationFormat>
  <Paragraphs>498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ОСНОВНОЙ</vt:lpstr>
      <vt:lpstr>ОЦЕНКА ОРГАНИЗАЦИИ И ДОСТУПНОСТИ МЕДИЦИНСКОЙ ПОМОЩИ ПАЦИЕНТАМ С ДИАБЕТИЧЕСКИМ МАКУЛЯРНЫМ ОТЕКОМ</vt:lpstr>
      <vt:lpstr>Социологическое исследование  «Оценка организации и доступности медицинской помощи  пациентам с ДМО в 2022 году».  Март-июнь 2022 г.</vt:lpstr>
      <vt:lpstr>УЧАСТНИКИ ИССЛЕДОВАНИЯ </vt:lpstr>
      <vt:lpstr>УЧАСТНИКИ ИССЛЕДОВАНИЯ </vt:lpstr>
      <vt:lpstr>УЧАСТНИКИ ИССЛЕДОВАНИЯ </vt:lpstr>
      <vt:lpstr>УЧАСТНИКИ ИССЛЕДОВАНИЯ </vt:lpstr>
      <vt:lpstr>ОСОБЕННОСТИ И ПРОБЛЕМЫ ОРГАНИЗАЦИИ МЕДИЦИНСКОЙ ПОМОЩИ ПАЦИЕНТАМ С ДМО </vt:lpstr>
      <vt:lpstr>ОСОБЕННОСТИ И ПРОБЛЕМЫ ОРГАНИЗАЦИИ МЕДИЦИНСКОЙ ПОМОЩИ ПАЦИЕНТАМ С ДМО </vt:lpstr>
      <vt:lpstr>ОСОБЕННОСТИ И ПРОБЛЕМЫ ОРГАНИЗАЦИИ МЕДИЦИНСКОЙ ПОМОЩИ ПАЦИЕНТАМ С ДМО </vt:lpstr>
      <vt:lpstr>ОСОБЕННОСТИ И ПРОБЛЕМЫ ОРГАНИЗАЦИИ МЕДИЦИНСКОЙ ПОМОЩИ ПАЦИЕНТАМ С ДМО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МЕДИКО-СОЦИАЛЬНЫЕ ПРОБЛЕМЫ И БРЕМЯ ЗАБОЛЕВАНИЯ ДЛЯ ПАЦИЕНТОВ С ДМО</vt:lpstr>
      <vt:lpstr>МЕДИКО-СОЦИАЛЬНЫЕ ПРОБЛЕМЫ И БРЕМЯ ЗАБОЛЕВАНИЯ ДЛЯ ПАЦИЕНТОВ С ДМО</vt:lpstr>
      <vt:lpstr>ЗАКЛЮЧЕНИЕ </vt:lpstr>
      <vt:lpstr>ЗАКЛЮЧЕНИЕ </vt:lpstr>
      <vt:lpstr>ЗАКЛЮЧЕНИЕ </vt:lpstr>
      <vt:lpstr>ЗАКЛЮЧЕНИЕ </vt:lpstr>
      <vt:lpstr>ЗАКЛЮЧЕНИЕ </vt:lpstr>
      <vt:lpstr>ЗАКЛЮЧЕНИЕ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1104</cp:revision>
  <cp:lastPrinted>2021-03-29T18:41:47Z</cp:lastPrinted>
  <dcterms:created xsi:type="dcterms:W3CDTF">2018-11-08T13:38:32Z</dcterms:created>
  <dcterms:modified xsi:type="dcterms:W3CDTF">2022-06-27T11:47:49Z</dcterms:modified>
</cp:coreProperties>
</file>