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theme/themeOverride3.xml" ContentType="application/vnd.openxmlformats-officedocument.themeOverr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theme/themeOverride4.xml" ContentType="application/vnd.openxmlformats-officedocument.themeOverride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theme/themeOverride5.xml" ContentType="application/vnd.openxmlformats-officedocument.themeOverride+xml"/>
  <Override PartName="/ppt/charts/chart10.xml" ContentType="application/vnd.openxmlformats-officedocument.drawingml.chart+xml"/>
  <Override PartName="/ppt/theme/themeOverride6.xml" ContentType="application/vnd.openxmlformats-officedocument.themeOverride+xml"/>
  <Override PartName="/ppt/charts/chart11.xml" ContentType="application/vnd.openxmlformats-officedocument.drawingml.chart+xml"/>
  <Override PartName="/ppt/theme/themeOverride7.xml" ContentType="application/vnd.openxmlformats-officedocument.themeOverride+xml"/>
  <Override PartName="/ppt/charts/chart12.xml" ContentType="application/vnd.openxmlformats-officedocument.drawingml.chart+xml"/>
  <Override PartName="/ppt/theme/themeOverride8.xml" ContentType="application/vnd.openxmlformats-officedocument.themeOverride+xml"/>
  <Override PartName="/ppt/charts/chart13.xml" ContentType="application/vnd.openxmlformats-officedocument.drawingml.chart+xml"/>
  <Override PartName="/ppt/theme/themeOverride9.xml" ContentType="application/vnd.openxmlformats-officedocument.themeOverride+xml"/>
  <Override PartName="/ppt/charts/chart14.xml" ContentType="application/vnd.openxmlformats-officedocument.drawingml.chart+xml"/>
  <Override PartName="/ppt/theme/themeOverride10.xml" ContentType="application/vnd.openxmlformats-officedocument.themeOverride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theme/themeOverride11.xml" ContentType="application/vnd.openxmlformats-officedocument.themeOverride+xml"/>
  <Override PartName="/ppt/charts/chart17.xml" ContentType="application/vnd.openxmlformats-officedocument.drawingml.chart+xml"/>
  <Override PartName="/ppt/theme/themeOverride12.xml" ContentType="application/vnd.openxmlformats-officedocument.themeOverride+xml"/>
  <Override PartName="/ppt/theme/themeOverride1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3"/>
  </p:notesMasterIdLst>
  <p:sldIdLst>
    <p:sldId id="256" r:id="rId2"/>
    <p:sldId id="384" r:id="rId3"/>
    <p:sldId id="420" r:id="rId4"/>
    <p:sldId id="444" r:id="rId5"/>
    <p:sldId id="445" r:id="rId6"/>
    <p:sldId id="453" r:id="rId7"/>
    <p:sldId id="448" r:id="rId8"/>
    <p:sldId id="449" r:id="rId9"/>
    <p:sldId id="450" r:id="rId10"/>
    <p:sldId id="451" r:id="rId11"/>
    <p:sldId id="452" r:id="rId12"/>
    <p:sldId id="454" r:id="rId13"/>
    <p:sldId id="455" r:id="rId14"/>
    <p:sldId id="456" r:id="rId15"/>
    <p:sldId id="457" r:id="rId16"/>
    <p:sldId id="380" r:id="rId17"/>
    <p:sldId id="458" r:id="rId18"/>
    <p:sldId id="459" r:id="rId19"/>
    <p:sldId id="460" r:id="rId20"/>
    <p:sldId id="461" r:id="rId21"/>
    <p:sldId id="383" r:id="rId22"/>
  </p:sldIdLst>
  <p:sldSz cx="12192000" cy="6858000"/>
  <p:notesSz cx="6669088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EBD"/>
    <a:srgbClr val="8DA7D9"/>
    <a:srgbClr val="DB6A67"/>
    <a:srgbClr val="1974B8"/>
    <a:srgbClr val="186FB0"/>
    <a:srgbClr val="E9A7A5"/>
    <a:srgbClr val="ED1C26"/>
    <a:srgbClr val="004070"/>
    <a:srgbClr val="ECF3FA"/>
    <a:srgbClr val="CD35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068" autoAdjust="0"/>
    <p:restoredTop sz="94765" autoAdjust="0"/>
  </p:normalViewPr>
  <p:slideViewPr>
    <p:cSldViewPr snapToGrid="0" snapToObjects="1" showGuides="1">
      <p:cViewPr>
        <p:scale>
          <a:sx n="110" d="100"/>
          <a:sy n="110" d="100"/>
        </p:scale>
        <p:origin x="-624" y="-186"/>
      </p:cViewPr>
      <p:guideLst>
        <p:guide orient="horz" pos="2183"/>
        <p:guide pos="3840"/>
      </p:guideLst>
    </p:cSldViewPr>
  </p:slideViewPr>
  <p:outlineViewPr>
    <p:cViewPr>
      <p:scale>
        <a:sx n="33" d="100"/>
        <a:sy n="33" d="100"/>
      </p:scale>
      <p:origin x="0" y="38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G:\2022%20&#1055;&#1088;&#1086;&#1077;&#1082;&#1090;%20&#1042;&#1052;&#1044;%202\&#1058;&#1047;_%20&#1044;&#1080;&#1072;&#1075;&#1088;&#1072;&#1084;&#1084;&#1099;%20&#1042;&#1052;&#1044;%202.xls" TargetMode="External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oleObject" Target="file:///G:\2022%20&#1055;&#1088;&#1086;&#1077;&#1082;&#1090;%20&#1042;&#1052;&#1044;%202\&#1058;&#1047;_%20&#1044;&#1080;&#1072;&#1075;&#1088;&#1072;&#1084;&#1084;&#1099;%20&#1042;&#1052;&#1044;%203.xls" TargetMode="External"/><Relationship Id="rId1" Type="http://schemas.openxmlformats.org/officeDocument/2006/relationships/themeOverride" Target="../theme/themeOverride6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oleObject" Target="file:///D:\2022%20&#1055;&#1088;&#1086;&#1077;&#1082;&#1090;%20&#1042;&#1052;&#1044;%202\&#1058;&#1047;_%20&#1044;&#1080;&#1072;&#1075;&#1088;&#1072;&#1084;&#1084;&#1099;%20&#1042;&#1052;&#1044;%203.xls" TargetMode="External"/><Relationship Id="rId1" Type="http://schemas.openxmlformats.org/officeDocument/2006/relationships/themeOverride" Target="../theme/themeOverride7.xm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oleObject" Target="file:///D:\2022%20&#1055;&#1088;&#1086;&#1077;&#1082;&#1090;%20&#1042;&#1052;&#1044;%202\&#1058;&#1047;_%20&#1044;&#1080;&#1072;&#1075;&#1088;&#1072;&#1084;&#1084;&#1099;%20&#1042;&#1052;&#1044;%203.xls" TargetMode="External"/><Relationship Id="rId1" Type="http://schemas.openxmlformats.org/officeDocument/2006/relationships/themeOverride" Target="../theme/themeOverride8.xm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oleObject" Target="file:///D:\2022%20&#1055;&#1088;&#1086;&#1077;&#1082;&#1090;%20&#1042;&#1052;&#1044;%202\&#1044;&#1080;&#1072;&#1075;&#1088;&#1072;&#1084;&#1084;&#1099;%20&#1042;&#1052;&#1044;%20&#1057;&#1088;&#1072;&#1074;&#1085;&#1077;&#1085;&#1080;&#1077;%2021-22%202.xls" TargetMode="External"/><Relationship Id="rId1" Type="http://schemas.openxmlformats.org/officeDocument/2006/relationships/themeOverride" Target="../theme/themeOverride9.xm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oleObject" Target="file:///D:\2022%20&#1055;&#1088;&#1086;&#1077;&#1082;&#1090;%20&#1042;&#1052;&#1044;%202\&#1058;&#1047;_%20&#1044;&#1080;&#1072;&#1075;&#1088;&#1072;&#1084;&#1084;&#1099;%20&#1042;&#1052;&#1044;%203.xls" TargetMode="External"/><Relationship Id="rId1" Type="http://schemas.openxmlformats.org/officeDocument/2006/relationships/themeOverride" Target="../theme/themeOverride10.xm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G:\2022%20&#1055;&#1088;&#1086;&#1077;&#1082;&#1090;%20&#1042;&#1052;&#1044;%202\&#1044;&#1080;&#1072;&#1075;&#1088;&#1072;&#1084;&#1084;&#1099;%20&#1042;&#1052;&#1044;%20&#1057;&#1088;&#1072;&#1074;&#1085;&#1077;&#1085;&#1080;&#1077;%2021-22%202.xls" TargetMode="External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oleObject" Target="file:///G:\2022%20&#1055;&#1088;&#1086;&#1077;&#1082;&#1090;%20&#1042;&#1052;&#1044;%202\&#1044;&#1080;&#1072;&#1075;&#1088;&#1072;&#1084;&#1084;&#1099;%20&#1042;&#1052;&#1044;%20&#1057;&#1088;&#1072;&#1074;&#1085;&#1077;&#1085;&#1080;&#1077;%2021-22%202.xls" TargetMode="External"/><Relationship Id="rId1" Type="http://schemas.openxmlformats.org/officeDocument/2006/relationships/themeOverride" Target="../theme/themeOverride11.xml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oleObject" Target="file:///D:\2022%20&#1055;&#1088;&#1086;&#1077;&#1082;&#1090;%20&#1042;&#1052;&#1044;%202\&#1044;&#1080;&#1072;&#1075;&#1088;&#1072;&#1084;&#1084;&#1099;%20&#1042;&#1052;&#1044;%20&#1057;&#1088;&#1072;&#1074;&#1085;&#1077;&#1085;&#1080;&#1077;%2021-22%202.xls" TargetMode="External"/><Relationship Id="rId1" Type="http://schemas.openxmlformats.org/officeDocument/2006/relationships/themeOverride" Target="../theme/themeOverride12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G:\2022%20&#1055;&#1088;&#1086;&#1077;&#1082;&#1090;%20&#1042;&#1052;&#1044;%202\&#1058;&#1047;_%20&#1044;&#1080;&#1072;&#1075;&#1088;&#1072;&#1084;&#1084;&#1099;%20&#1042;&#1052;&#1044;%202.xls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2022%20&#1055;&#1088;&#1086;&#1077;&#1082;&#1090;%20&#1042;&#1052;&#1044;%202\&#1058;&#1047;_%20&#1044;&#1080;&#1072;&#1075;&#1088;&#1072;&#1084;&#1084;&#1099;%20&#1042;&#1052;&#1044;%203.xls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D:\2022%20&#1055;&#1088;&#1086;&#1077;&#1082;&#1090;%20&#1042;&#1052;&#1044;%202\&#1058;&#1047;_%20&#1044;&#1080;&#1072;&#1075;&#1088;&#1072;&#1084;&#1084;&#1099;%20&#1042;&#1052;&#1044;%203.xls" TargetMode="External"/><Relationship Id="rId1" Type="http://schemas.openxmlformats.org/officeDocument/2006/relationships/themeOverride" Target="../theme/themeOverride3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ownloads\&#1058;&#1047;_%20&#1044;&#1080;&#1072;&#1075;&#1088;&#1072;&#1084;&#1084;&#1099;%20&#1042;&#1052;&#1044;%201.xls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file:///D:\2022%20&#1055;&#1088;&#1086;&#1077;&#1082;&#1090;%20&#1042;&#1052;&#1044;%202\&#1058;&#1047;_%20&#1044;&#1080;&#1072;&#1075;&#1088;&#1072;&#1084;&#1084;&#1099;%20&#1042;&#1052;&#1044;%203.xls" TargetMode="External"/><Relationship Id="rId1" Type="http://schemas.openxmlformats.org/officeDocument/2006/relationships/themeOverride" Target="../theme/themeOverride4.xm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ownloads\&#1058;&#1047;_%20&#1044;&#1080;&#1072;&#1075;&#1088;&#1072;&#1084;&#1084;&#1099;%20&#1042;&#1052;&#1044;%201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G:\2022%20&#1055;&#1088;&#1086;&#1077;&#1082;&#1090;%20&#1042;&#1052;&#1044;%202\&#1044;&#1080;&#1072;&#1075;&#1088;&#1072;&#1084;&#1084;&#1099;%20&#1042;&#1052;&#1044;%20&#1057;&#1088;&#1072;&#1074;&#1085;&#1077;&#1085;&#1080;&#1077;%2021-22%202.xls" TargetMode="Externa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oleObject" Target="file:///G:\2022%20&#1055;&#1088;&#1086;&#1077;&#1082;&#1090;%20&#1042;&#1052;&#1044;%202\&#1058;&#1047;_%20&#1044;&#1080;&#1072;&#1075;&#1088;&#1072;&#1084;&#1084;&#1099;%20&#1042;&#1052;&#1044;%203.xls" TargetMode="External"/><Relationship Id="rId1" Type="http://schemas.openxmlformats.org/officeDocument/2006/relationships/themeOverride" Target="../theme/themeOverrid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085710393141328E-2"/>
          <c:y val="0.18161860275861383"/>
          <c:w val="0.60389454512580365"/>
          <c:h val="0.72405845399757962"/>
        </c:manualLayout>
      </c:layout>
      <c:pie3DChart>
        <c:varyColors val="1"/>
        <c:ser>
          <c:idx val="0"/>
          <c:order val="0"/>
          <c:spPr>
            <a:ln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rgbClr val="1A4394"/>
              </a:solidFill>
              <a:ln w="25400"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0EB6-4C2C-BFD6-90D801193344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  <a:ln w="25400"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EB6-4C2C-BFD6-90D801193344}"/>
              </c:ext>
            </c:extLst>
          </c:dPt>
          <c:dLbls>
            <c:dLbl>
              <c:idx val="0"/>
              <c:layout>
                <c:manualLayout>
                  <c:x val="-1.3098333417561461E-2"/>
                  <c:y val="7.6083895974742549E-2"/>
                </c:manualLayout>
              </c:layout>
              <c:spPr/>
              <c:txPr>
                <a:bodyPr/>
                <a:lstStyle/>
                <a:p>
                  <a:pPr>
                    <a:defRPr sz="1200" b="1">
                      <a:latin typeface="Arial" pitchFamily="34" charset="0"/>
                      <a:cs typeface="Arial" pitchFamily="34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EB6-4C2C-BFD6-90D801193344}"/>
                </c:ext>
              </c:extLst>
            </c:dLbl>
            <c:dLbl>
              <c:idx val="1"/>
              <c:layout>
                <c:manualLayout>
                  <c:x val="2.9471250189513288E-2"/>
                  <c:y val="-0.10778551929755197"/>
                </c:manualLayout>
              </c:layout>
              <c:spPr/>
              <c:txPr>
                <a:bodyPr/>
                <a:lstStyle/>
                <a:p>
                  <a:pPr>
                    <a:defRPr sz="1200" b="1">
                      <a:latin typeface="Arial" pitchFamily="34" charset="0"/>
                      <a:cs typeface="Arial" pitchFamily="34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EB6-4C2C-BFD6-90D801193344}"/>
                </c:ext>
              </c:extLst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200" b="1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Sheet1!$B$4:$B$5</c:f>
              <c:strCache>
                <c:ptCount val="2"/>
                <c:pt idx="0">
                  <c:v>Женщины</c:v>
                </c:pt>
                <c:pt idx="1">
                  <c:v>Мужчины</c:v>
                </c:pt>
              </c:strCache>
            </c:strRef>
          </c:cat>
          <c:val>
            <c:numRef>
              <c:f>Sheet1!$E$4:$E$5</c:f>
              <c:numCache>
                <c:formatCode>###0.0</c:formatCode>
                <c:ptCount val="2"/>
                <c:pt idx="0">
                  <c:v>58.064516129032263</c:v>
                </c:pt>
                <c:pt idx="1">
                  <c:v>41.935483870967744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0EB6-4C2C-BFD6-90D8011933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12700">
          <a:solidFill>
            <a:schemeClr val="bg1"/>
          </a:solidFill>
        </a:ln>
      </c:spPr>
    </c:plotArea>
    <c:legend>
      <c:legendPos val="r"/>
      <c:layout>
        <c:manualLayout>
          <c:xMode val="edge"/>
          <c:yMode val="edge"/>
          <c:x val="0.61553002544174285"/>
          <c:y val="0.36729181167476682"/>
          <c:w val="0.25805229918122308"/>
          <c:h val="0.29916634445570733"/>
        </c:manualLayout>
      </c:layout>
      <c:overlay val="0"/>
      <c:txPr>
        <a:bodyPr/>
        <a:lstStyle/>
        <a:p>
          <a:pPr>
            <a:defRPr sz="1000">
              <a:latin typeface="Verdana" pitchFamily="34" charset="0"/>
              <a:ea typeface="Verdana" pitchFamily="34" charset="0"/>
              <a:cs typeface="Arial" pitchFamily="34" charset="0"/>
            </a:defRPr>
          </a:pPr>
          <a:endParaRPr lang="ru-RU"/>
        </a:p>
      </c:txPr>
    </c:legend>
    <c:plotVisOnly val="1"/>
    <c:dispBlanksAs val="zero"/>
    <c:showDLblsOverMax val="0"/>
  </c:chart>
  <c:spPr>
    <a:ln>
      <a:solidFill>
        <a:schemeClr val="bg1"/>
      </a:solidFill>
    </a:ln>
  </c:spPr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6375498196531041E-2"/>
          <c:y val="0.14949571797692587"/>
          <c:w val="0.48350670886489988"/>
          <c:h val="0.65325700124968322"/>
        </c:manualLayout>
      </c:layout>
      <c:pie3DChart>
        <c:varyColors val="1"/>
        <c:ser>
          <c:idx val="0"/>
          <c:order val="0"/>
          <c:spPr>
            <a:ln w="22225"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chemeClr val="bg1">
                  <a:lumMod val="75000"/>
                </a:schemeClr>
              </a:solidFill>
              <a:ln w="22225"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3FA4-470A-B34C-1079F47A80BB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  <a:ln w="22225"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3FA4-470A-B34C-1079F47A80BB}"/>
              </c:ext>
            </c:extLst>
          </c:dPt>
          <c:dPt>
            <c:idx val="2"/>
            <c:bubble3D val="0"/>
            <c:spPr>
              <a:solidFill>
                <a:srgbClr val="1A4394"/>
              </a:solidFill>
              <a:ln w="22225"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3FA4-470A-B34C-1079F47A80BB}"/>
              </c:ext>
            </c:extLst>
          </c:dPt>
          <c:dLbls>
            <c:dLbl>
              <c:idx val="2"/>
              <c:layout>
                <c:manualLayout>
                  <c:x val="4.3310619882191833E-3"/>
                  <c:y val="0.1152215390555433"/>
                </c:manualLayout>
              </c:layout>
              <c:spPr/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FA4-470A-B34C-1079F47A80BB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Sheet1!$B$169:$B$171</c:f>
              <c:strCache>
                <c:ptCount val="3"/>
                <c:pt idx="0">
                  <c:v>Амбулаторно</c:v>
                </c:pt>
                <c:pt idx="1">
                  <c:v>В дневном стационаре</c:v>
                </c:pt>
                <c:pt idx="2">
                  <c:v>В круглосуточном стационаре</c:v>
                </c:pt>
              </c:strCache>
            </c:strRef>
          </c:cat>
          <c:val>
            <c:numRef>
              <c:f>Sheet1!$F$169:$F$171</c:f>
              <c:numCache>
                <c:formatCode>###0.0</c:formatCode>
                <c:ptCount val="3"/>
                <c:pt idx="0">
                  <c:v>8.6</c:v>
                </c:pt>
                <c:pt idx="1">
                  <c:v>31.4</c:v>
                </c:pt>
                <c:pt idx="2">
                  <c:v>60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3FA4-470A-B34C-1079F47A80B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400">
          <a:solidFill>
            <a:schemeClr val="bg1"/>
          </a:solidFill>
        </a:ln>
      </c:spPr>
    </c:plotArea>
    <c:legend>
      <c:legendPos val="r"/>
      <c:layout>
        <c:manualLayout>
          <c:xMode val="edge"/>
          <c:yMode val="edge"/>
          <c:x val="0.61426103367169238"/>
          <c:y val="0.15353588654821285"/>
          <c:w val="0.3703160605378788"/>
          <c:h val="0.51134521746352235"/>
        </c:manualLayout>
      </c:layout>
      <c:overlay val="0"/>
      <c:txPr>
        <a:bodyPr/>
        <a:lstStyle/>
        <a:p>
          <a:pPr rtl="0">
            <a:defRPr sz="1000" b="0" i="0" u="none" strike="noStrike" baseline="0">
              <a:solidFill>
                <a:srgbClr val="000000"/>
              </a:solidFill>
              <a:latin typeface="Verdana"/>
              <a:ea typeface="Verdana"/>
              <a:cs typeface="Verdana"/>
            </a:defRPr>
          </a:pPr>
          <a:endParaRPr lang="ru-RU"/>
        </a:p>
      </c:txPr>
    </c:legend>
    <c:plotVisOnly val="1"/>
    <c:dispBlanksAs val="zero"/>
    <c:showDLblsOverMax val="0"/>
  </c:chart>
  <c:spPr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2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7027749465070877E-2"/>
          <c:y val="0.11841100570135953"/>
          <c:w val="0.48107725986311239"/>
          <c:h val="0.67320545668582521"/>
        </c:manualLayout>
      </c:layout>
      <c:pie3DChart>
        <c:varyColors val="1"/>
        <c:ser>
          <c:idx val="0"/>
          <c:order val="0"/>
          <c:spPr>
            <a:ln w="22225"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rgbClr val="7030A0"/>
              </a:solidFill>
              <a:ln w="22225"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09C2-4165-B2C2-A5732A6CB449}"/>
              </c:ext>
            </c:extLst>
          </c:dPt>
          <c:dPt>
            <c:idx val="1"/>
            <c:bubble3D val="0"/>
            <c:spPr>
              <a:solidFill>
                <a:schemeClr val="bg1">
                  <a:lumMod val="75000"/>
                </a:schemeClr>
              </a:solidFill>
              <a:ln w="22225"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9C2-4165-B2C2-A5732A6CB449}"/>
              </c:ext>
            </c:extLst>
          </c:dPt>
          <c:dPt>
            <c:idx val="2"/>
            <c:bubble3D val="0"/>
            <c:spPr>
              <a:solidFill>
                <a:srgbClr val="00B0F0"/>
              </a:solidFill>
              <a:ln w="22225"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09C2-4165-B2C2-A5732A6CB449}"/>
              </c:ext>
            </c:extLst>
          </c:dPt>
          <c:dPt>
            <c:idx val="3"/>
            <c:bubble3D val="0"/>
            <c:spPr>
              <a:solidFill>
                <a:srgbClr val="1A4394"/>
              </a:solidFill>
              <a:ln w="22225"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09C2-4165-B2C2-A5732A6CB449}"/>
              </c:ext>
            </c:extLst>
          </c:dPt>
          <c:dPt>
            <c:idx val="4"/>
            <c:bubble3D val="0"/>
            <c:spPr>
              <a:solidFill>
                <a:srgbClr val="FF0000"/>
              </a:solidFill>
              <a:ln w="22225"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09C2-4165-B2C2-A5732A6CB449}"/>
              </c:ext>
            </c:extLst>
          </c:dPt>
          <c:dPt>
            <c:idx val="5"/>
            <c:bubble3D val="0"/>
            <c:spPr>
              <a:solidFill>
                <a:srgbClr val="5A204F"/>
              </a:solidFill>
              <a:ln w="22225"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09C2-4165-B2C2-A5732A6CB449}"/>
              </c:ext>
            </c:extLst>
          </c:dPt>
          <c:dPt>
            <c:idx val="6"/>
            <c:bubble3D val="0"/>
            <c:spPr>
              <a:solidFill>
                <a:srgbClr val="DF9D9D"/>
              </a:solidFill>
              <a:ln w="22225"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09C2-4165-B2C2-A5732A6CB449}"/>
              </c:ext>
            </c:extLst>
          </c:dPt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Sheet1!$B$93:$B$99</c:f>
              <c:strCache>
                <c:ptCount val="7"/>
                <c:pt idx="0">
                  <c:v>Чаще, чем один раз в месяц</c:v>
                </c:pt>
                <c:pt idx="1">
                  <c:v>Один раз в месяц</c:v>
                </c:pt>
                <c:pt idx="2">
                  <c:v>Один раз в квартал</c:v>
                </c:pt>
                <c:pt idx="3">
                  <c:v>Один раз в полгода</c:v>
                </c:pt>
                <c:pt idx="4">
                  <c:v>Один раз в год</c:v>
                </c:pt>
                <c:pt idx="5">
                  <c:v>Реже одного раза в год</c:v>
                </c:pt>
                <c:pt idx="6">
                  <c:v>Затрудняюсь сказать</c:v>
                </c:pt>
              </c:strCache>
            </c:strRef>
          </c:cat>
          <c:val>
            <c:numRef>
              <c:f>Sheet1!$E$93:$E$99</c:f>
              <c:numCache>
                <c:formatCode>###0.0</c:formatCode>
                <c:ptCount val="7"/>
                <c:pt idx="0">
                  <c:v>1.935483870967742</c:v>
                </c:pt>
                <c:pt idx="1">
                  <c:v>10.32258064516129</c:v>
                </c:pt>
                <c:pt idx="2">
                  <c:v>24.516129032258064</c:v>
                </c:pt>
                <c:pt idx="3">
                  <c:v>36.774193548387096</c:v>
                </c:pt>
                <c:pt idx="4">
                  <c:v>19.35483870967742</c:v>
                </c:pt>
                <c:pt idx="5">
                  <c:v>2.5806451612903225</c:v>
                </c:pt>
                <c:pt idx="6">
                  <c:v>4.5161290322580641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E-09C2-4165-B2C2-A5732A6CB44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1077091262687577"/>
          <c:y val="0.10595111141887681"/>
          <c:w val="0.38581732420881942"/>
          <c:h val="0.777748992883183"/>
        </c:manualLayout>
      </c:layout>
      <c:overlay val="0"/>
      <c:txPr>
        <a:bodyPr/>
        <a:lstStyle/>
        <a:p>
          <a:pPr>
            <a:defRPr sz="1000" b="0" i="0" u="none" strike="noStrike" baseline="0">
              <a:solidFill>
                <a:srgbClr val="000000"/>
              </a:solidFill>
              <a:latin typeface="Verdana"/>
              <a:ea typeface="Verdana"/>
              <a:cs typeface="Verdana"/>
            </a:defRPr>
          </a:pPr>
          <a:endParaRPr lang="ru-RU"/>
        </a:p>
      </c:txPr>
    </c:legend>
    <c:plotVisOnly val="1"/>
    <c:dispBlanksAs val="zero"/>
    <c:showDLblsOverMax val="0"/>
  </c:chart>
  <c:spPr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2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9099030890369479E-2"/>
          <c:y val="0.14414142676609867"/>
          <c:w val="0.44441331852749177"/>
          <c:h val="0.65850268716410454"/>
        </c:manualLayout>
      </c:layout>
      <c:pie3DChart>
        <c:varyColors val="1"/>
        <c:ser>
          <c:idx val="0"/>
          <c:order val="0"/>
          <c:spPr>
            <a:ln w="22225"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rgbClr val="1A4394"/>
              </a:solidFill>
              <a:ln w="22225"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3C87-4D5B-B37B-1784999A1EA5}"/>
              </c:ext>
            </c:extLst>
          </c:dPt>
          <c:dPt>
            <c:idx val="1"/>
            <c:bubble3D val="0"/>
            <c:spPr>
              <a:solidFill>
                <a:schemeClr val="bg1">
                  <a:lumMod val="75000"/>
                </a:schemeClr>
              </a:solidFill>
              <a:ln w="22225"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3C87-4D5B-B37B-1784999A1EA5}"/>
              </c:ext>
            </c:extLst>
          </c:dPt>
          <c:dPt>
            <c:idx val="2"/>
            <c:bubble3D val="0"/>
            <c:spPr>
              <a:solidFill>
                <a:srgbClr val="FF0000"/>
              </a:solidFill>
              <a:ln w="22225"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3C87-4D5B-B37B-1784999A1EA5}"/>
              </c:ext>
            </c:extLst>
          </c:dPt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Sheet1!$B$225:$B$227</c:f>
              <c:strCache>
                <c:ptCount val="3"/>
                <c:pt idx="0">
                  <c:v>Ситуация с доступностью такого лечения бесплатно улучшилась</c:v>
                </c:pt>
                <c:pt idx="1">
                  <c:v>Ситуация с доступностью такого лечения по полису ОМС не изменилась</c:v>
                </c:pt>
                <c:pt idx="2">
                  <c:v>Ситуация с доступностью такого лечения бесплатно ухудшилась</c:v>
                </c:pt>
              </c:strCache>
            </c:strRef>
          </c:cat>
          <c:val>
            <c:numRef>
              <c:f>Sheet1!$E$225:$E$227</c:f>
              <c:numCache>
                <c:formatCode>###0.0</c:formatCode>
                <c:ptCount val="3"/>
                <c:pt idx="0">
                  <c:v>67.099999999999994</c:v>
                </c:pt>
                <c:pt idx="1">
                  <c:v>12.9</c:v>
                </c:pt>
                <c:pt idx="2">
                  <c:v>20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3C87-4D5B-B37B-1784999A1E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2225">
          <a:solidFill>
            <a:schemeClr val="bg1"/>
          </a:solidFill>
        </a:ln>
      </c:spPr>
    </c:plotArea>
    <c:legend>
      <c:legendPos val="r"/>
      <c:legendEntry>
        <c:idx val="1"/>
        <c:txPr>
          <a:bodyPr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Verdana"/>
                <a:ea typeface="Verdana"/>
                <a:cs typeface="Verdana"/>
              </a:defRPr>
            </a:pPr>
            <a:endParaRPr lang="ru-RU"/>
          </a:p>
        </c:txPr>
      </c:legendEntry>
      <c:layout>
        <c:manualLayout>
          <c:xMode val="edge"/>
          <c:yMode val="edge"/>
          <c:x val="0.51000050474459935"/>
          <c:y val="9.2749517421433433E-2"/>
          <c:w val="0.47894087758260989"/>
          <c:h val="0.83125132519674128"/>
        </c:manualLayout>
      </c:layout>
      <c:overlay val="0"/>
      <c:txPr>
        <a:bodyPr/>
        <a:lstStyle/>
        <a:p>
          <a:pPr>
            <a:defRPr sz="1000" b="0" i="0" u="none" strike="noStrike" baseline="0">
              <a:solidFill>
                <a:srgbClr val="000000"/>
              </a:solidFill>
              <a:latin typeface="Verdana"/>
              <a:ea typeface="Verdana"/>
              <a:cs typeface="Verdana"/>
            </a:defRPr>
          </a:pPr>
          <a:endParaRPr lang="ru-RU"/>
        </a:p>
      </c:txPr>
    </c:legend>
    <c:plotVisOnly val="1"/>
    <c:dispBlanksAs val="zero"/>
    <c:showDLblsOverMax val="0"/>
  </c:chart>
  <c:spPr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2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29223399959620433"/>
          <c:y val="9.1505694815670974E-2"/>
          <c:w val="0.65544797607863181"/>
          <c:h val="0.86524217582278717"/>
        </c:manualLayout>
      </c:layout>
      <c:barChart>
        <c:barDir val="bar"/>
        <c:grouping val="clustered"/>
        <c:varyColors val="0"/>
        <c:ser>
          <c:idx val="1"/>
          <c:order val="0"/>
          <c:tx>
            <c:strRef>
              <c:f>Sheet1!$D$77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Sheet1!$B$78:$C$80</c:f>
              <c:strCache>
                <c:ptCount val="3"/>
                <c:pt idx="0">
                  <c:v>По полису ОМС</c:v>
                </c:pt>
                <c:pt idx="1">
                  <c:v>За свой счет</c:v>
                </c:pt>
                <c:pt idx="2">
                  <c:v>Затрудняюсь ответить</c:v>
                </c:pt>
              </c:strCache>
            </c:strRef>
          </c:cat>
          <c:val>
            <c:numRef>
              <c:f>Sheet1!$D$78:$D$80</c:f>
              <c:numCache>
                <c:formatCode>_-* #,##0.0_-;\-* #,##0.0_-;_-* "-"??_-;_-@_-</c:formatCode>
                <c:ptCount val="3"/>
                <c:pt idx="0">
                  <c:v>63.2</c:v>
                </c:pt>
                <c:pt idx="1">
                  <c:v>34.200000000000003</c:v>
                </c:pt>
                <c:pt idx="2" formatCode="General">
                  <c:v>2.6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02B-4B62-9AC2-88B757E43F19}"/>
            </c:ext>
          </c:extLst>
        </c:ser>
        <c:ser>
          <c:idx val="0"/>
          <c:order val="1"/>
          <c:tx>
            <c:strRef>
              <c:f>Sheet1!$E$77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rgbClr val="1A4394"/>
            </a:solidFill>
          </c:spPr>
          <c:invertIfNegative val="0"/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Sheet1!$B$78:$C$80</c:f>
              <c:strCache>
                <c:ptCount val="3"/>
                <c:pt idx="0">
                  <c:v>По полису ОМС</c:v>
                </c:pt>
                <c:pt idx="1">
                  <c:v>За свой счет</c:v>
                </c:pt>
                <c:pt idx="2">
                  <c:v>Затрудняюсь ответить</c:v>
                </c:pt>
              </c:strCache>
            </c:strRef>
          </c:cat>
          <c:val>
            <c:numRef>
              <c:f>Sheet1!$E$78:$E$80</c:f>
              <c:numCache>
                <c:formatCode>###0.0</c:formatCode>
                <c:ptCount val="3"/>
                <c:pt idx="0">
                  <c:v>82.9</c:v>
                </c:pt>
                <c:pt idx="1">
                  <c:v>17.100000000000001</c:v>
                </c:pt>
                <c:pt idx="2" formatCode="General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02B-4B62-9AC2-88B757E43F1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2"/>
        <c:axId val="111896448"/>
        <c:axId val="111897984"/>
      </c:barChart>
      <c:catAx>
        <c:axId val="111896448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Verdana"/>
                <a:ea typeface="Verdana"/>
                <a:cs typeface="Verdana"/>
              </a:defRPr>
            </a:pPr>
            <a:endParaRPr lang="ru-RU"/>
          </a:p>
        </c:txPr>
        <c:crossAx val="111897984"/>
        <c:crosses val="autoZero"/>
        <c:auto val="1"/>
        <c:lblAlgn val="ctr"/>
        <c:lblOffset val="100"/>
        <c:noMultiLvlLbl val="0"/>
      </c:catAx>
      <c:valAx>
        <c:axId val="111897984"/>
        <c:scaling>
          <c:orientation val="minMax"/>
        </c:scaling>
        <c:delete val="1"/>
        <c:axPos val="t"/>
        <c:numFmt formatCode="_-* #,##0.0_-;\-* #,##0.0_-;_-* &quot;-&quot;??_-;_-@_-" sourceLinked="1"/>
        <c:majorTickMark val="out"/>
        <c:minorTickMark val="none"/>
        <c:tickLblPos val="nextTo"/>
        <c:crossAx val="11189644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0533389422680959"/>
          <c:y val="0.6536326722290724"/>
          <c:w val="0.13364094319850853"/>
          <c:h val="0.27808545714050376"/>
        </c:manualLayout>
      </c:layout>
      <c:overlay val="0"/>
      <c:txPr>
        <a:bodyPr/>
        <a:lstStyle/>
        <a:p>
          <a:pPr>
            <a:defRPr sz="1000" b="0" i="0" u="none" strike="noStrike" baseline="0">
              <a:solidFill>
                <a:srgbClr val="000000"/>
              </a:solidFill>
              <a:latin typeface="Verdana"/>
              <a:ea typeface="Verdana"/>
              <a:cs typeface="Verdana"/>
            </a:defRPr>
          </a:pPr>
          <a:endParaRPr lang="ru-RU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2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5079491938766732E-2"/>
          <c:y val="0.19328627814683808"/>
          <c:w val="0.39335955231355713"/>
          <c:h val="0.58006948293426064"/>
        </c:manualLayout>
      </c:layout>
      <c:pie3DChart>
        <c:varyColors val="1"/>
        <c:ser>
          <c:idx val="0"/>
          <c:order val="0"/>
          <c:spPr>
            <a:ln w="22225"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rgbClr val="FF0000"/>
              </a:solidFill>
              <a:ln w="22225"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6EEF-4ADB-B56E-132252A4C3CE}"/>
              </c:ext>
            </c:extLst>
          </c:dPt>
          <c:dPt>
            <c:idx val="1"/>
            <c:bubble3D val="0"/>
            <c:spPr>
              <a:solidFill>
                <a:srgbClr val="1A4394"/>
              </a:solidFill>
              <a:ln w="22225"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6EEF-4ADB-B56E-132252A4C3CE}"/>
              </c:ext>
            </c:extLst>
          </c:dPt>
          <c:dPt>
            <c:idx val="2"/>
            <c:bubble3D val="0"/>
            <c:spPr>
              <a:solidFill>
                <a:srgbClr val="00B0F0"/>
              </a:solidFill>
              <a:ln w="22225"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6EEF-4ADB-B56E-132252A4C3CE}"/>
              </c:ext>
            </c:extLst>
          </c:dPt>
          <c:dPt>
            <c:idx val="3"/>
            <c:bubble3D val="0"/>
            <c:spPr>
              <a:solidFill>
                <a:schemeClr val="bg1">
                  <a:lumMod val="75000"/>
                </a:schemeClr>
              </a:solidFill>
              <a:ln w="22225"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6EEF-4ADB-B56E-132252A4C3CE}"/>
              </c:ext>
            </c:extLst>
          </c:dPt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Sheet1!$B$215:$B$218</c:f>
              <c:strCache>
                <c:ptCount val="4"/>
                <c:pt idx="0">
                  <c:v>Лекарства для уколов всегда покупал самостоятельно</c:v>
                </c:pt>
                <c:pt idx="1">
                  <c:v>Лекарства для уколов мне всегда предоставляли бесплатно в больнице</c:v>
                </c:pt>
                <c:pt idx="2">
                  <c:v>Иногда лекарство покупаю сам, иногда предоставляют бесплатно</c:v>
                </c:pt>
                <c:pt idx="3">
                  <c:v>Затрудняюсь сказать</c:v>
                </c:pt>
              </c:strCache>
            </c:strRef>
          </c:cat>
          <c:val>
            <c:numRef>
              <c:f>Sheet1!$E$215:$E$218</c:f>
              <c:numCache>
                <c:formatCode>###0.0</c:formatCode>
                <c:ptCount val="4"/>
                <c:pt idx="0">
                  <c:v>11.627906976744185</c:v>
                </c:pt>
                <c:pt idx="1">
                  <c:v>53.488372093023251</c:v>
                </c:pt>
                <c:pt idx="2">
                  <c:v>17.441860465116278</c:v>
                </c:pt>
                <c:pt idx="3">
                  <c:v>17.441860465116278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6EEF-4ADB-B56E-132252A4C3C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48580722504602958"/>
          <c:y val="2.4271775133747737E-3"/>
          <c:w val="0.5012212292213637"/>
          <c:h val="0.99757282248662527"/>
        </c:manualLayout>
      </c:layout>
      <c:overlay val="0"/>
      <c:txPr>
        <a:bodyPr/>
        <a:lstStyle/>
        <a:p>
          <a:pPr>
            <a:defRPr sz="1000" b="0" i="0" u="none" strike="noStrike" baseline="0">
              <a:solidFill>
                <a:srgbClr val="000000"/>
              </a:solidFill>
              <a:latin typeface="Verdana"/>
              <a:ea typeface="Verdana"/>
              <a:cs typeface="Verdana"/>
            </a:defRPr>
          </a:pPr>
          <a:endParaRPr lang="ru-RU"/>
        </a:p>
      </c:txPr>
    </c:legend>
    <c:plotVisOnly val="1"/>
    <c:dispBlanksAs val="zero"/>
    <c:showDLblsOverMax val="0"/>
  </c:chart>
  <c:spPr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2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50518893561841671"/>
          <c:y val="2.7929303076921538E-2"/>
          <c:w val="0.47275165335048819"/>
          <c:h val="0.90842207434552569"/>
        </c:manualLayout>
      </c:layout>
      <c:barChart>
        <c:barDir val="bar"/>
        <c:grouping val="clustered"/>
        <c:varyColors val="0"/>
        <c:ser>
          <c:idx val="1"/>
          <c:order val="0"/>
          <c:tx>
            <c:strRef>
              <c:f>Sheet1!$D$2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dLbl>
              <c:idx val="7"/>
              <c:layout>
                <c:manualLayout>
                  <c:x val="0"/>
                  <c:y val="-7.2072072072072073E-3"/>
                </c:manualLayout>
              </c:layout>
              <c:spPr/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CB3-452E-BF98-B3A790233A90}"/>
                </c:ext>
              </c:extLst>
            </c:dLbl>
            <c:dLbl>
              <c:idx val="8"/>
              <c:layout>
                <c:manualLayout>
                  <c:x val="-1.6410255350033977E-3"/>
                  <c:y val="0"/>
                </c:manualLayout>
              </c:layout>
              <c:spPr/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CB3-452E-BF98-B3A790233A90}"/>
                </c:ext>
              </c:extLst>
            </c:dLbl>
            <c:dLbl>
              <c:idx val="9"/>
              <c:layout>
                <c:manualLayout>
                  <c:x val="0"/>
                  <c:y val="7.2072072072072073E-3"/>
                </c:manualLayout>
              </c:layout>
              <c:spPr/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CB3-452E-BF98-B3A790233A90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Sheet1!$B$3:$B$12</c:f>
              <c:strCache>
                <c:ptCount val="10"/>
                <c:pt idx="0">
                  <c:v>Врачи не рассказывают о новых методах лечения, которое можно получить только платно</c:v>
                </c:pt>
                <c:pt idx="1">
                  <c:v>Врач не предоставил развернутой информации о заболевании и его развитии</c:v>
                </c:pt>
                <c:pt idx="2">
                  <c:v>В поликлинике не делали никакие процедуры, которые рекомендовал врач</c:v>
                </c:pt>
                <c:pt idx="3">
                  <c:v>Врачи сами мало знают об этом заболевании</c:v>
                </c:pt>
                <c:pt idx="4">
                  <c:v>Необходимо покупать лекарства для лечения заболевания за свой счет</c:v>
                </c:pt>
                <c:pt idx="5">
                  <c:v>Лекарства для лечения очень дорогие</c:v>
                </c:pt>
                <c:pt idx="6">
                  <c:v>В поликлинике нет оборудования, с помощью которого можно проводить лечение</c:v>
                </c:pt>
                <c:pt idx="7">
                  <c:v>Невозможно получить направление в стационар на лечение</c:v>
                </c:pt>
                <c:pt idx="8">
                  <c:v>В поликлинике нет нужных специалистов</c:v>
                </c:pt>
                <c:pt idx="9">
                  <c:v>Низкое качество медицинской помощи в поликлинике по месту жительства</c:v>
                </c:pt>
              </c:strCache>
            </c:strRef>
          </c:cat>
          <c:val>
            <c:numRef>
              <c:f>Sheet1!$D$3:$D$12</c:f>
              <c:numCache>
                <c:formatCode>###0.0%</c:formatCode>
                <c:ptCount val="10"/>
                <c:pt idx="0">
                  <c:v>0.38300000000000001</c:v>
                </c:pt>
                <c:pt idx="1">
                  <c:v>0.69199999999999995</c:v>
                </c:pt>
                <c:pt idx="2">
                  <c:v>0.442</c:v>
                </c:pt>
                <c:pt idx="3">
                  <c:v>0.17499999999999999</c:v>
                </c:pt>
                <c:pt idx="4">
                  <c:v>0.68300000000000005</c:v>
                </c:pt>
                <c:pt idx="5">
                  <c:v>0.26700000000000002</c:v>
                </c:pt>
                <c:pt idx="6">
                  <c:v>0.77500000000000002</c:v>
                </c:pt>
                <c:pt idx="7">
                  <c:v>0.45</c:v>
                </c:pt>
                <c:pt idx="8">
                  <c:v>0.61699999999999999</c:v>
                </c:pt>
                <c:pt idx="9">
                  <c:v>0.158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5CB3-452E-BF98-B3A790233A90}"/>
            </c:ext>
          </c:extLst>
        </c:ser>
        <c:ser>
          <c:idx val="0"/>
          <c:order val="1"/>
          <c:tx>
            <c:strRef>
              <c:f>Sheet1!$C$2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rgbClr val="1A4394"/>
            </a:solidFill>
          </c:spPr>
          <c:invertIfNegative val="0"/>
          <c:dLbls>
            <c:dLbl>
              <c:idx val="0"/>
              <c:layout>
                <c:manualLayout>
                  <c:x val="0"/>
                  <c:y val="-1.0810810810810811E-2"/>
                </c:manualLayout>
              </c:layout>
              <c:spPr/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CB3-452E-BF98-B3A790233A90}"/>
                </c:ext>
              </c:extLst>
            </c:dLbl>
            <c:dLbl>
              <c:idx val="1"/>
              <c:layout>
                <c:manualLayout>
                  <c:x val="6.0170241191697145E-17"/>
                  <c:y val="-1.0810810810810811E-2"/>
                </c:manualLayout>
              </c:layout>
              <c:spPr/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CB3-452E-BF98-B3A790233A90}"/>
                </c:ext>
              </c:extLst>
            </c:dLbl>
            <c:dLbl>
              <c:idx val="2"/>
              <c:layout>
                <c:manualLayout>
                  <c:x val="0"/>
                  <c:y val="-2.1621621621621623E-2"/>
                </c:manualLayout>
              </c:layout>
              <c:spPr/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CB3-452E-BF98-B3A790233A90}"/>
                </c:ext>
              </c:extLst>
            </c:dLbl>
            <c:dLbl>
              <c:idx val="3"/>
              <c:layout>
                <c:manualLayout>
                  <c:x val="0"/>
                  <c:y val="-3.6036036036036037E-3"/>
                </c:manualLayout>
              </c:layout>
              <c:spPr/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CB3-452E-BF98-B3A790233A90}"/>
                </c:ext>
              </c:extLst>
            </c:dLbl>
            <c:dLbl>
              <c:idx val="4"/>
              <c:layout>
                <c:manualLayout>
                  <c:x val="0"/>
                  <c:y val="-7.2074909555224515E-3"/>
                </c:manualLayout>
              </c:layout>
              <c:spPr/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5CB3-452E-BF98-B3A790233A90}"/>
                </c:ext>
              </c:extLst>
            </c:dLbl>
            <c:dLbl>
              <c:idx val="5"/>
              <c:layout>
                <c:manualLayout>
                  <c:x val="6.0170241191697145E-17"/>
                  <c:y val="-1.0810810810810811E-2"/>
                </c:manualLayout>
              </c:layout>
              <c:spPr/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CB3-452E-BF98-B3A790233A90}"/>
                </c:ext>
              </c:extLst>
            </c:dLbl>
            <c:dLbl>
              <c:idx val="6"/>
              <c:layout>
                <c:manualLayout>
                  <c:x val="0"/>
                  <c:y val="-7.2072072072072073E-3"/>
                </c:manualLayout>
              </c:layout>
              <c:spPr/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5CB3-452E-BF98-B3A790233A90}"/>
                </c:ext>
              </c:extLst>
            </c:dLbl>
            <c:dLbl>
              <c:idx val="7"/>
              <c:layout>
                <c:manualLayout>
                  <c:x val="1.6985260360330443E-3"/>
                  <c:y val="-3.6036036036035707E-3"/>
                </c:manualLayout>
              </c:layout>
              <c:spPr/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5CB3-452E-BF98-B3A790233A90}"/>
                </c:ext>
              </c:extLst>
            </c:dLbl>
            <c:dLbl>
              <c:idx val="8"/>
              <c:layout>
                <c:manualLayout>
                  <c:x val="-4.9230766050101932E-3"/>
                  <c:y val="-1.4414414414414415E-2"/>
                </c:manualLayout>
              </c:layout>
              <c:spPr/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5CB3-452E-BF98-B3A790233A90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Sheet1!$B$3:$B$12</c:f>
              <c:strCache>
                <c:ptCount val="10"/>
                <c:pt idx="0">
                  <c:v>Врачи не рассказывают о новых методах лечения, которое можно получить только платно</c:v>
                </c:pt>
                <c:pt idx="1">
                  <c:v>Врач не предоставил развернутой информации о заболевании и его развитии</c:v>
                </c:pt>
                <c:pt idx="2">
                  <c:v>В поликлинике не делали никакие процедуры, которые рекомендовал врач</c:v>
                </c:pt>
                <c:pt idx="3">
                  <c:v>Врачи сами мало знают об этом заболевании</c:v>
                </c:pt>
                <c:pt idx="4">
                  <c:v>Необходимо покупать лекарства для лечения заболевания за свой счет</c:v>
                </c:pt>
                <c:pt idx="5">
                  <c:v>Лекарства для лечения очень дорогие</c:v>
                </c:pt>
                <c:pt idx="6">
                  <c:v>В поликлинике нет оборудования, с помощью которого можно проводить лечение</c:v>
                </c:pt>
                <c:pt idx="7">
                  <c:v>Невозможно получить направление в стационар на лечение</c:v>
                </c:pt>
                <c:pt idx="8">
                  <c:v>В поликлинике нет нужных специалистов</c:v>
                </c:pt>
                <c:pt idx="9">
                  <c:v>Низкое качество медицинской помощи в поликлинике по месту жительства</c:v>
                </c:pt>
              </c:strCache>
            </c:strRef>
          </c:cat>
          <c:val>
            <c:numRef>
              <c:f>Sheet1!$C$3:$C$12</c:f>
              <c:numCache>
                <c:formatCode>###0.0%</c:formatCode>
                <c:ptCount val="10"/>
                <c:pt idx="0">
                  <c:v>3.870967741935484E-2</c:v>
                </c:pt>
                <c:pt idx="1">
                  <c:v>7.0967741935483872E-2</c:v>
                </c:pt>
                <c:pt idx="2">
                  <c:v>7.0967741935483872E-2</c:v>
                </c:pt>
                <c:pt idx="3">
                  <c:v>0.10967741935483871</c:v>
                </c:pt>
                <c:pt idx="4">
                  <c:v>0.12258064516129032</c:v>
                </c:pt>
                <c:pt idx="5">
                  <c:v>0.14193548387096774</c:v>
                </c:pt>
                <c:pt idx="6">
                  <c:v>0.18064516129032257</c:v>
                </c:pt>
                <c:pt idx="7">
                  <c:v>0.18709677419354839</c:v>
                </c:pt>
                <c:pt idx="8">
                  <c:v>0.47096774193548385</c:v>
                </c:pt>
                <c:pt idx="9">
                  <c:v>0.52903225806451615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D-5CB3-452E-BF98-B3A790233A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3"/>
        <c:axId val="111572480"/>
        <c:axId val="111574016"/>
      </c:barChart>
      <c:catAx>
        <c:axId val="11157248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Verdana"/>
                <a:ea typeface="Verdana"/>
                <a:cs typeface="Verdana"/>
              </a:defRPr>
            </a:pPr>
            <a:endParaRPr lang="ru-RU"/>
          </a:p>
        </c:txPr>
        <c:crossAx val="111574016"/>
        <c:crosses val="autoZero"/>
        <c:auto val="1"/>
        <c:lblAlgn val="ctr"/>
        <c:lblOffset val="100"/>
        <c:noMultiLvlLbl val="0"/>
      </c:catAx>
      <c:valAx>
        <c:axId val="111574016"/>
        <c:scaling>
          <c:orientation val="minMax"/>
        </c:scaling>
        <c:delete val="1"/>
        <c:axPos val="b"/>
        <c:numFmt formatCode="###0.0%" sourceLinked="1"/>
        <c:majorTickMark val="out"/>
        <c:minorTickMark val="none"/>
        <c:tickLblPos val="nextTo"/>
        <c:crossAx val="11157248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35437108822935592"/>
          <c:y val="0.95681257602926595"/>
          <c:w val="0.28698431926778384"/>
          <c:h val="3.1954403962985871E-2"/>
        </c:manualLayout>
      </c:layout>
      <c:overlay val="0"/>
      <c:txPr>
        <a:bodyPr/>
        <a:lstStyle/>
        <a:p>
          <a:pPr>
            <a:defRPr sz="920" b="0" i="0" u="none" strike="noStrike" baseline="0">
              <a:solidFill>
                <a:srgbClr val="000000"/>
              </a:solidFill>
              <a:latin typeface="Verdana"/>
              <a:ea typeface="Verdana"/>
              <a:cs typeface="Verdana"/>
            </a:defRPr>
          </a:pPr>
          <a:endParaRPr lang="ru-RU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50733312723314017"/>
          <c:y val="4.2635164458203804E-2"/>
          <c:w val="0.45145634494936376"/>
          <c:h val="0.9211179122497366"/>
        </c:manualLayout>
      </c:layout>
      <c:barChart>
        <c:barDir val="bar"/>
        <c:grouping val="clustered"/>
        <c:varyColors val="0"/>
        <c:ser>
          <c:idx val="1"/>
          <c:order val="0"/>
          <c:tx>
            <c:strRef>
              <c:f>Sheet1!$D$103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Sheet1!$B$104:$C$110</c:f>
              <c:strCache>
                <c:ptCount val="7"/>
                <c:pt idx="0">
                  <c:v>Нет доступной информации о самом заболевании</c:v>
                </c:pt>
                <c:pt idx="1">
                  <c:v>Нет доступных рекомендаций о том, как вести себя при таком заболевании</c:v>
                </c:pt>
                <c:pt idx="2">
                  <c:v>Нет никаких организаций, которые могли бы помочь приспособиться жить с таким заболеванием</c:v>
                </c:pt>
                <c:pt idx="3">
                  <c:v>Растерянность и подавленность после постановки диагноза</c:v>
                </c:pt>
                <c:pt idx="4">
                  <c:v>Трудно получить помощь от социальных служб в назначении социального работника</c:v>
                </c:pt>
                <c:pt idx="5">
                  <c:v>Проблемы в семье, непонимание близких родственников и друзей</c:v>
                </c:pt>
                <c:pt idx="6">
                  <c:v>Другое</c:v>
                </c:pt>
              </c:strCache>
            </c:strRef>
          </c:cat>
          <c:val>
            <c:numRef>
              <c:f>Sheet1!$D$104:$D$110</c:f>
              <c:numCache>
                <c:formatCode>_-* #,##0.0_-;\-* #,##0.0_-;_-* "-"??_-;_-@_-</c:formatCode>
                <c:ptCount val="7"/>
                <c:pt idx="0">
                  <c:v>5</c:v>
                </c:pt>
                <c:pt idx="1">
                  <c:v>12.5</c:v>
                </c:pt>
                <c:pt idx="2" formatCode="General">
                  <c:v>49.2</c:v>
                </c:pt>
                <c:pt idx="3" formatCode="General">
                  <c:v>22.5</c:v>
                </c:pt>
                <c:pt idx="4" formatCode="General">
                  <c:v>53.3</c:v>
                </c:pt>
                <c:pt idx="5" formatCode="General">
                  <c:v>56.7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E9A-415C-A186-E6163D37930F}"/>
            </c:ext>
          </c:extLst>
        </c:ser>
        <c:ser>
          <c:idx val="0"/>
          <c:order val="1"/>
          <c:tx>
            <c:strRef>
              <c:f>Sheet1!$E$103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invertIfNegative val="0"/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Sheet1!$B$104:$C$110</c:f>
              <c:strCache>
                <c:ptCount val="7"/>
                <c:pt idx="0">
                  <c:v>Нет доступной информации о самом заболевании</c:v>
                </c:pt>
                <c:pt idx="1">
                  <c:v>Нет доступных рекомендаций о том, как вести себя при таком заболевании</c:v>
                </c:pt>
                <c:pt idx="2">
                  <c:v>Нет никаких организаций, которые могли бы помочь приспособиться жить с таким заболеванием</c:v>
                </c:pt>
                <c:pt idx="3">
                  <c:v>Растерянность и подавленность после постановки диагноза</c:v>
                </c:pt>
                <c:pt idx="4">
                  <c:v>Трудно получить помощь от социальных служб в назначении социального работника</c:v>
                </c:pt>
                <c:pt idx="5">
                  <c:v>Проблемы в семье, непонимание близких родственников и друзей</c:v>
                </c:pt>
                <c:pt idx="6">
                  <c:v>Другое</c:v>
                </c:pt>
              </c:strCache>
            </c:strRef>
          </c:cat>
          <c:val>
            <c:numRef>
              <c:f>Sheet1!$E$104:$E$110</c:f>
              <c:numCache>
                <c:formatCode>0.0</c:formatCode>
                <c:ptCount val="7"/>
                <c:pt idx="0">
                  <c:v>47.7</c:v>
                </c:pt>
                <c:pt idx="1">
                  <c:v>36.6</c:v>
                </c:pt>
                <c:pt idx="2">
                  <c:v>32.700000000000003</c:v>
                </c:pt>
                <c:pt idx="3">
                  <c:v>29.411764705882355</c:v>
                </c:pt>
                <c:pt idx="4">
                  <c:v>15</c:v>
                </c:pt>
                <c:pt idx="5">
                  <c:v>2.6</c:v>
                </c:pt>
                <c:pt idx="6">
                  <c:v>3.3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E9A-415C-A186-E6163D37930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2"/>
        <c:axId val="112197632"/>
        <c:axId val="112199168"/>
      </c:barChart>
      <c:catAx>
        <c:axId val="112197632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Verdana"/>
                <a:ea typeface="Verdana"/>
                <a:cs typeface="Verdana"/>
              </a:defRPr>
            </a:pPr>
            <a:endParaRPr lang="ru-RU"/>
          </a:p>
        </c:txPr>
        <c:crossAx val="112199168"/>
        <c:crosses val="autoZero"/>
        <c:auto val="1"/>
        <c:lblAlgn val="ctr"/>
        <c:lblOffset val="100"/>
        <c:noMultiLvlLbl val="0"/>
      </c:catAx>
      <c:valAx>
        <c:axId val="112199168"/>
        <c:scaling>
          <c:orientation val="minMax"/>
        </c:scaling>
        <c:delete val="1"/>
        <c:axPos val="t"/>
        <c:numFmt formatCode="_-* #,##0.0_-;\-* #,##0.0_-;_-* &quot;-&quot;??_-;_-@_-" sourceLinked="1"/>
        <c:majorTickMark val="out"/>
        <c:minorTickMark val="none"/>
        <c:tickLblPos val="nextTo"/>
        <c:crossAx val="11219763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76492566749149482"/>
          <c:y val="0.84816903364164453"/>
          <c:w val="0.14599316912309038"/>
          <c:h val="0.12602309632726741"/>
        </c:manualLayout>
      </c:layout>
      <c:overlay val="0"/>
      <c:txPr>
        <a:bodyPr/>
        <a:lstStyle/>
        <a:p>
          <a:pPr>
            <a:defRPr sz="1000" b="0" i="0" u="none" strike="noStrike" baseline="0">
              <a:solidFill>
                <a:srgbClr val="000000"/>
              </a:solidFill>
              <a:latin typeface="Verdana"/>
              <a:ea typeface="Verdana"/>
              <a:cs typeface="Verdana"/>
            </a:defRPr>
          </a:pPr>
          <a:endParaRPr lang="ru-RU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2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bar"/>
        <c:grouping val="clustered"/>
        <c:varyColors val="0"/>
        <c:ser>
          <c:idx val="1"/>
          <c:order val="0"/>
          <c:tx>
            <c:strRef>
              <c:f>Sheet1!$F$39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Sheet1!$B$40:$D$43</c:f>
              <c:strCache>
                <c:ptCount val="4"/>
                <c:pt idx="0">
                  <c:v>Я не чувствую никакой поддержки от семьи или друзей</c:v>
                </c:pt>
                <c:pt idx="1">
                  <c:v>Они поддерживают меня эмоционально и психологически</c:v>
                </c:pt>
                <c:pt idx="2">
                  <c:v>Мои близкие или друзья оказывают мне помощь в бытовых вопросах</c:v>
                </c:pt>
                <c:pt idx="3">
                  <c:v>Мои близкие и друзья оказывают мне финансовую помощь</c:v>
                </c:pt>
              </c:strCache>
            </c:strRef>
          </c:cat>
          <c:val>
            <c:numRef>
              <c:f>Sheet1!$F$40:$F$43</c:f>
              <c:numCache>
                <c:formatCode>###0.0</c:formatCode>
                <c:ptCount val="4"/>
                <c:pt idx="0">
                  <c:v>60</c:v>
                </c:pt>
                <c:pt idx="1">
                  <c:v>39.200000000000003</c:v>
                </c:pt>
                <c:pt idx="2">
                  <c:v>17.5</c:v>
                </c:pt>
                <c:pt idx="3">
                  <c:v>7.5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173-41E8-BDFC-8F696F2CBF89}"/>
            </c:ext>
          </c:extLst>
        </c:ser>
        <c:ser>
          <c:idx val="0"/>
          <c:order val="1"/>
          <c:tx>
            <c:strRef>
              <c:f>Sheet1!$E$39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invertIfNegative val="0"/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Sheet1!$B$40:$D$43</c:f>
              <c:strCache>
                <c:ptCount val="4"/>
                <c:pt idx="0">
                  <c:v>Я не чувствую никакой поддержки от семьи или друзей</c:v>
                </c:pt>
                <c:pt idx="1">
                  <c:v>Они поддерживают меня эмоционально и психологически</c:v>
                </c:pt>
                <c:pt idx="2">
                  <c:v>Мои близкие или друзья оказывают мне помощь в бытовых вопросах</c:v>
                </c:pt>
                <c:pt idx="3">
                  <c:v>Мои близкие и друзья оказывают мне финансовую помощь</c:v>
                </c:pt>
              </c:strCache>
            </c:strRef>
          </c:cat>
          <c:val>
            <c:numRef>
              <c:f>Sheet1!$E$40:$E$43</c:f>
              <c:numCache>
                <c:formatCode>###0.0</c:formatCode>
                <c:ptCount val="4"/>
                <c:pt idx="0">
                  <c:v>8.4</c:v>
                </c:pt>
                <c:pt idx="1">
                  <c:v>29.7</c:v>
                </c:pt>
                <c:pt idx="2">
                  <c:v>41.3</c:v>
                </c:pt>
                <c:pt idx="3">
                  <c:v>17.399999999999999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173-41E8-BDFC-8F696F2CBF8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2"/>
        <c:axId val="112243072"/>
        <c:axId val="112244608"/>
      </c:barChart>
      <c:catAx>
        <c:axId val="11224307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Verdana"/>
                <a:ea typeface="Verdana"/>
                <a:cs typeface="Verdana"/>
              </a:defRPr>
            </a:pPr>
            <a:endParaRPr lang="ru-RU"/>
          </a:p>
        </c:txPr>
        <c:crossAx val="112244608"/>
        <c:crosses val="autoZero"/>
        <c:auto val="1"/>
        <c:lblAlgn val="ctr"/>
        <c:lblOffset val="100"/>
        <c:noMultiLvlLbl val="0"/>
      </c:catAx>
      <c:valAx>
        <c:axId val="112244608"/>
        <c:scaling>
          <c:orientation val="minMax"/>
        </c:scaling>
        <c:delete val="1"/>
        <c:axPos val="b"/>
        <c:numFmt formatCode="###0.0" sourceLinked="1"/>
        <c:majorTickMark val="out"/>
        <c:minorTickMark val="none"/>
        <c:tickLblPos val="nextTo"/>
        <c:crossAx val="11224307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2583460161879163"/>
          <c:y val="7.5385521720324367E-2"/>
          <c:w val="0.13264303479969866"/>
          <c:h val="0.158975125608292"/>
        </c:manualLayout>
      </c:layout>
      <c:overlay val="0"/>
      <c:txPr>
        <a:bodyPr/>
        <a:lstStyle/>
        <a:p>
          <a:pPr>
            <a:defRPr sz="1000" b="0" i="0" u="none" strike="noStrike" baseline="0">
              <a:solidFill>
                <a:srgbClr val="000000"/>
              </a:solidFill>
              <a:latin typeface="Verdana"/>
              <a:ea typeface="Verdana"/>
              <a:cs typeface="Verdana"/>
            </a:defRPr>
          </a:pPr>
          <a:endParaRPr lang="ru-RU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1648796331809028"/>
          <c:y val="0.16544026297551126"/>
          <c:w val="0.40712713026813746"/>
          <c:h val="0.61728351618170541"/>
        </c:manualLayout>
      </c:layout>
      <c:pie3DChart>
        <c:varyColors val="1"/>
        <c:ser>
          <c:idx val="0"/>
          <c:order val="0"/>
          <c:spPr>
            <a:ln w="22225"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rgbClr val="60497C"/>
              </a:solidFill>
              <a:ln w="22225"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31C6-415C-9BE7-AC49B7FC7383}"/>
              </c:ext>
            </c:extLst>
          </c:dPt>
          <c:dPt>
            <c:idx val="1"/>
            <c:bubble3D val="0"/>
            <c:spPr>
              <a:solidFill>
                <a:srgbClr val="00B0F0"/>
              </a:solidFill>
              <a:ln w="22225"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31C6-415C-9BE7-AC49B7FC7383}"/>
              </c:ext>
            </c:extLst>
          </c:dPt>
          <c:dPt>
            <c:idx val="2"/>
            <c:bubble3D val="0"/>
            <c:spPr>
              <a:solidFill>
                <a:srgbClr val="1A4394"/>
              </a:solidFill>
              <a:ln w="22225"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31C6-415C-9BE7-AC49B7FC7383}"/>
              </c:ext>
            </c:extLst>
          </c:dPt>
          <c:dPt>
            <c:idx val="3"/>
            <c:bubble3D val="0"/>
            <c:spPr>
              <a:solidFill>
                <a:srgbClr val="FF0000"/>
              </a:solidFill>
              <a:ln w="22225"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31C6-415C-9BE7-AC49B7FC7383}"/>
              </c:ext>
            </c:extLst>
          </c:dPt>
          <c:dPt>
            <c:idx val="4"/>
            <c:bubble3D val="0"/>
            <c:spPr>
              <a:solidFill>
                <a:schemeClr val="bg1">
                  <a:lumMod val="75000"/>
                </a:schemeClr>
              </a:solidFill>
              <a:ln w="22225"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31C6-415C-9BE7-AC49B7FC7383}"/>
              </c:ext>
            </c:extLst>
          </c:dPt>
          <c:dLbls>
            <c:dLbl>
              <c:idx val="0"/>
              <c:layout/>
              <c:spPr/>
              <c:txPr>
                <a:bodyPr/>
                <a:lstStyle/>
                <a:p>
                  <a:pPr>
                    <a:defRPr sz="1200" b="1">
                      <a:latin typeface="Arial" pitchFamily="34" charset="0"/>
                      <a:cs typeface="Arial" pitchFamily="34" charset="0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1C6-415C-9BE7-AC49B7FC7383}"/>
                </c:ext>
              </c:extLst>
            </c:dLbl>
            <c:dLbl>
              <c:idx val="1"/>
              <c:layout/>
              <c:spPr/>
              <c:txPr>
                <a:bodyPr/>
                <a:lstStyle/>
                <a:p>
                  <a:pPr>
                    <a:defRPr sz="1200" b="1">
                      <a:latin typeface="Arial" pitchFamily="34" charset="0"/>
                      <a:cs typeface="Arial" pitchFamily="34" charset="0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1C6-415C-9BE7-AC49B7FC7383}"/>
                </c:ext>
              </c:extLst>
            </c:dLbl>
            <c:dLbl>
              <c:idx val="2"/>
              <c:layout/>
              <c:spPr/>
              <c:txPr>
                <a:bodyPr/>
                <a:lstStyle/>
                <a:p>
                  <a:pPr>
                    <a:defRPr sz="1200" b="1">
                      <a:latin typeface="Arial" pitchFamily="34" charset="0"/>
                      <a:cs typeface="Arial" pitchFamily="34" charset="0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1C6-415C-9BE7-AC49B7FC7383}"/>
                </c:ext>
              </c:extLst>
            </c:dLbl>
            <c:dLbl>
              <c:idx val="3"/>
              <c:layout/>
              <c:spPr/>
              <c:txPr>
                <a:bodyPr/>
                <a:lstStyle/>
                <a:p>
                  <a:pPr>
                    <a:defRPr sz="1200" b="1">
                      <a:latin typeface="Arial" pitchFamily="34" charset="0"/>
                      <a:cs typeface="Arial" pitchFamily="34" charset="0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1C6-415C-9BE7-AC49B7FC7383}"/>
                </c:ext>
              </c:extLst>
            </c:dLbl>
            <c:dLbl>
              <c:idx val="4"/>
              <c:layout/>
              <c:spPr/>
              <c:txPr>
                <a:bodyPr/>
                <a:lstStyle/>
                <a:p>
                  <a:pPr>
                    <a:defRPr sz="1200" b="1">
                      <a:latin typeface="Arial" pitchFamily="34" charset="0"/>
                      <a:cs typeface="Arial" pitchFamily="34" charset="0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1C6-415C-9BE7-AC49B7FC738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Sheet1!$B$67:$B$71</c:f>
              <c:strCache>
                <c:ptCount val="5"/>
                <c:pt idx="0">
                  <c:v>Не больше 6 месяцев назад</c:v>
                </c:pt>
                <c:pt idx="1">
                  <c:v>От 6 месяцев до 2 лет назад</c:v>
                </c:pt>
                <c:pt idx="2">
                  <c:v>От 2 до 5 лет назад</c:v>
                </c:pt>
                <c:pt idx="3">
                  <c:v>Больше 5 лет назад</c:v>
                </c:pt>
                <c:pt idx="4">
                  <c:v>Не помню</c:v>
                </c:pt>
              </c:strCache>
            </c:strRef>
          </c:cat>
          <c:val>
            <c:numRef>
              <c:f>Sheet1!$E$67:$E$71</c:f>
              <c:numCache>
                <c:formatCode>###0.0</c:formatCode>
                <c:ptCount val="5"/>
                <c:pt idx="0">
                  <c:v>14.193548387096774</c:v>
                </c:pt>
                <c:pt idx="1">
                  <c:v>36.129032258064512</c:v>
                </c:pt>
                <c:pt idx="2">
                  <c:v>25.806451612903224</c:v>
                </c:pt>
                <c:pt idx="3">
                  <c:v>18.064516129032256</c:v>
                </c:pt>
                <c:pt idx="4">
                  <c:v>5.806451612903226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31C6-415C-9BE7-AC49B7FC73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2225">
          <a:solidFill>
            <a:schemeClr val="bg1"/>
          </a:solidFill>
        </a:ln>
      </c:spPr>
    </c:plotArea>
    <c:legend>
      <c:legendPos val="r"/>
      <c:layout>
        <c:manualLayout>
          <c:xMode val="edge"/>
          <c:yMode val="edge"/>
          <c:x val="0.63084108847831277"/>
          <c:y val="0.12998097909826048"/>
          <c:w val="0.36915891152168728"/>
          <c:h val="0.61479065595825355"/>
        </c:manualLayout>
      </c:layout>
      <c:overlay val="0"/>
      <c:txPr>
        <a:bodyPr/>
        <a:lstStyle/>
        <a:p>
          <a:pPr rtl="0">
            <a:defRPr sz="1000">
              <a:latin typeface="Verdana" pitchFamily="34" charset="0"/>
              <a:ea typeface="Verdana" pitchFamily="34" charset="0"/>
              <a:cs typeface="Arial" pitchFamily="34" charset="0"/>
            </a:defRPr>
          </a:pPr>
          <a:endParaRPr lang="ru-RU"/>
        </a:p>
      </c:txPr>
    </c:legend>
    <c:plotVisOnly val="1"/>
    <c:dispBlanksAs val="zero"/>
    <c:showDLblsOverMax val="0"/>
  </c:chart>
  <c:spPr>
    <a:ln>
      <a:noFill/>
    </a:ln>
  </c:sp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1624646144791538E-2"/>
          <c:y val="0.12099733651344821"/>
          <c:w val="0.5097477939744105"/>
          <c:h val="0.69159236077743702"/>
        </c:manualLayout>
      </c:layout>
      <c:pie3DChart>
        <c:varyColors val="1"/>
        <c:ser>
          <c:idx val="0"/>
          <c:order val="0"/>
          <c:spPr>
            <a:ln w="22225"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rgbClr val="FF0000"/>
              </a:solidFill>
              <a:ln w="22225"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5D9A-4F92-B76F-D05890178328}"/>
              </c:ext>
            </c:extLst>
          </c:dPt>
          <c:dPt>
            <c:idx val="1"/>
            <c:bubble3D val="0"/>
            <c:spPr>
              <a:solidFill>
                <a:srgbClr val="1A4394"/>
              </a:solidFill>
              <a:ln w="22225"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5D9A-4F92-B76F-D05890178328}"/>
              </c:ext>
            </c:extLst>
          </c:dPt>
          <c:dPt>
            <c:idx val="2"/>
            <c:bubble3D val="0"/>
            <c:spPr>
              <a:solidFill>
                <a:schemeClr val="bg1">
                  <a:lumMod val="75000"/>
                </a:schemeClr>
              </a:solidFill>
              <a:ln w="22225"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5D9A-4F92-B76F-D05890178328}"/>
              </c:ext>
            </c:extLst>
          </c:dPt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Sheet1!$B$76:$B$78</c:f>
              <c:strCache>
                <c:ptCount val="3"/>
                <c:pt idx="0">
                  <c:v>"Влажная" ВМД</c:v>
                </c:pt>
                <c:pt idx="1">
                  <c:v>"Сухая" ВМД</c:v>
                </c:pt>
                <c:pt idx="2">
                  <c:v>Затрудняюсь сказать</c:v>
                </c:pt>
              </c:strCache>
            </c:strRef>
          </c:cat>
          <c:val>
            <c:numRef>
              <c:f>Sheet1!$E$76:$E$78</c:f>
              <c:numCache>
                <c:formatCode>###0.0</c:formatCode>
                <c:ptCount val="3"/>
                <c:pt idx="0">
                  <c:v>35.483870967741936</c:v>
                </c:pt>
                <c:pt idx="1">
                  <c:v>55.483870967741936</c:v>
                </c:pt>
                <c:pt idx="2">
                  <c:v>9.0322580645161281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5D9A-4F92-B76F-D0589017832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1027846719160106"/>
          <c:y val="0.27191527820373296"/>
          <c:w val="0.37091611181140005"/>
          <c:h val="0.44740740338659207"/>
        </c:manualLayout>
      </c:layout>
      <c:overlay val="0"/>
      <c:txPr>
        <a:bodyPr/>
        <a:lstStyle/>
        <a:p>
          <a:pPr>
            <a:defRPr sz="1010" b="0" i="0" u="none" strike="noStrike" baseline="0">
              <a:solidFill>
                <a:srgbClr val="000000"/>
              </a:solidFill>
              <a:latin typeface="Verdana"/>
              <a:ea typeface="Verdana"/>
              <a:cs typeface="Verdana"/>
            </a:defRPr>
          </a:pPr>
          <a:endParaRPr lang="ru-RU"/>
        </a:p>
      </c:txPr>
    </c:legend>
    <c:plotVisOnly val="1"/>
    <c:dispBlanksAs val="zero"/>
    <c:showDLblsOverMax val="0"/>
  </c:chart>
  <c:spPr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5934930585927126"/>
          <c:y val="0.24348087058635096"/>
          <c:w val="0.3612831212016045"/>
          <c:h val="0.54646586947230869"/>
        </c:manualLayout>
      </c:layout>
      <c:pie3DChart>
        <c:varyColors val="1"/>
        <c:ser>
          <c:idx val="0"/>
          <c:order val="0"/>
          <c:spPr>
            <a:ln w="22225"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rgbClr val="1A4394"/>
              </a:solidFill>
              <a:ln w="22225"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5882-430B-BC96-DADC9624EBEA}"/>
              </c:ext>
            </c:extLst>
          </c:dPt>
          <c:dPt>
            <c:idx val="1"/>
            <c:bubble3D val="0"/>
            <c:spPr>
              <a:solidFill>
                <a:srgbClr val="00B0F0"/>
              </a:solidFill>
              <a:ln w="22225"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5882-430B-BC96-DADC9624EBEA}"/>
              </c:ext>
            </c:extLst>
          </c:dPt>
          <c:dPt>
            <c:idx val="2"/>
            <c:bubble3D val="0"/>
            <c:spPr>
              <a:solidFill>
                <a:srgbClr val="FF0000"/>
              </a:solidFill>
              <a:ln w="22225"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5882-430B-BC96-DADC9624EBEA}"/>
              </c:ext>
            </c:extLst>
          </c:dPt>
          <c:dPt>
            <c:idx val="3"/>
            <c:bubble3D val="0"/>
            <c:spPr>
              <a:solidFill>
                <a:schemeClr val="bg1">
                  <a:lumMod val="65000"/>
                </a:schemeClr>
              </a:solidFill>
              <a:ln w="22225"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5882-430B-BC96-DADC9624EBEA}"/>
              </c:ext>
            </c:extLst>
          </c:dPt>
          <c:dPt>
            <c:idx val="4"/>
            <c:bubble3D val="0"/>
            <c:spPr>
              <a:solidFill>
                <a:srgbClr val="4B1B49"/>
              </a:solidFill>
              <a:ln w="22225"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5882-430B-BC96-DADC9624EBEA}"/>
              </c:ext>
            </c:extLst>
          </c:dPt>
          <c:dPt>
            <c:idx val="5"/>
            <c:bubble3D val="0"/>
            <c:spPr>
              <a:solidFill>
                <a:srgbClr val="EAA8A8"/>
              </a:solidFill>
              <a:ln w="22225"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5882-430B-BC96-DADC9624EBEA}"/>
              </c:ext>
            </c:extLst>
          </c:dPt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Sheet1!$B$83:$B$88</c:f>
              <c:strCache>
                <c:ptCount val="6"/>
                <c:pt idx="0">
                  <c:v>У меня небольшая частичная потеря зрения на один глаз</c:v>
                </c:pt>
                <c:pt idx="1">
                  <c:v>У меня небольшая частичная потеря зрения на оба глаза</c:v>
                </c:pt>
                <c:pt idx="2">
                  <c:v>У меня значительная потеря зрения на один глаз</c:v>
                </c:pt>
                <c:pt idx="3">
                  <c:v>У меня значительная потеря зрения на оба глаза</c:v>
                </c:pt>
                <c:pt idx="4">
                  <c:v>У меня полная слепота на один глаз</c:v>
                </c:pt>
                <c:pt idx="5">
                  <c:v>У меня полная слепота на оба глаза</c:v>
                </c:pt>
              </c:strCache>
            </c:strRef>
          </c:cat>
          <c:val>
            <c:numRef>
              <c:f>Sheet1!$E$83:$E$88</c:f>
              <c:numCache>
                <c:formatCode>###0.0</c:formatCode>
                <c:ptCount val="6"/>
                <c:pt idx="0">
                  <c:v>39.354838709677423</c:v>
                </c:pt>
                <c:pt idx="1">
                  <c:v>18.064516129032256</c:v>
                </c:pt>
                <c:pt idx="2">
                  <c:v>29.677419354838708</c:v>
                </c:pt>
                <c:pt idx="3">
                  <c:v>3.870967741935484</c:v>
                </c:pt>
                <c:pt idx="4">
                  <c:v>8.3870967741935498</c:v>
                </c:pt>
                <c:pt idx="5">
                  <c:v>0.64516129032258063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5882-430B-BC96-DADC9624EBE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5701424524418689"/>
          <c:y val="6.9313250442247024E-2"/>
          <c:w val="0.41767830768113251"/>
          <c:h val="0.82495185038055829"/>
        </c:manualLayout>
      </c:layout>
      <c:overlay val="0"/>
      <c:txPr>
        <a:bodyPr/>
        <a:lstStyle/>
        <a:p>
          <a:pPr>
            <a:defRPr sz="1000" b="0" i="0" u="none" strike="noStrike" baseline="0">
              <a:solidFill>
                <a:srgbClr val="000000"/>
              </a:solidFill>
              <a:latin typeface="Verdana"/>
              <a:ea typeface="Verdana"/>
              <a:cs typeface="Verdana"/>
            </a:defRPr>
          </a:pPr>
          <a:endParaRPr lang="ru-RU"/>
        </a:p>
      </c:txPr>
    </c:legend>
    <c:plotVisOnly val="1"/>
    <c:dispBlanksAs val="zero"/>
    <c:showDLblsOverMax val="0"/>
  </c:chart>
  <c:spPr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52314085271676691"/>
          <c:y val="6.3055316709658929E-2"/>
          <c:w val="0.45334231136661096"/>
          <c:h val="0.87388936658068217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1A4394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Sheet1!$B$132:$B$135</c:f>
              <c:strCache>
                <c:ptCount val="4"/>
                <c:pt idx="0">
                  <c:v>Другое</c:v>
                </c:pt>
                <c:pt idx="1">
                  <c:v>Хирургическая операция (оперативное лечение)</c:v>
                </c:pt>
                <c:pt idx="2">
                  <c:v>Лечение лазером (лазерная коагуляция)</c:v>
                </c:pt>
                <c:pt idx="3">
                  <c:v>Уколы «в полость глаза» (интравитреальное введение ингибитора анти-VEGF)</c:v>
                </c:pt>
              </c:strCache>
            </c:strRef>
          </c:cat>
          <c:val>
            <c:numRef>
              <c:f>Sheet1!$C$132:$C$135</c:f>
              <c:numCache>
                <c:formatCode>_-* #,##0.0_-;\-* #,##0.0_-;_-* "-"??_-;_-@_-</c:formatCode>
                <c:ptCount val="4"/>
                <c:pt idx="0">
                  <c:v>25.8</c:v>
                </c:pt>
                <c:pt idx="1">
                  <c:v>10.3</c:v>
                </c:pt>
                <c:pt idx="2">
                  <c:v>32.299999999999997</c:v>
                </c:pt>
                <c:pt idx="3">
                  <c:v>45.2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7FA-4A45-96EF-5FD2A96A6F1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7"/>
        <c:overlap val="-60"/>
        <c:axId val="103141376"/>
        <c:axId val="103144064"/>
      </c:barChart>
      <c:catAx>
        <c:axId val="10314137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00">
                <a:latin typeface="Verdana" pitchFamily="34" charset="0"/>
                <a:ea typeface="Verdana" pitchFamily="34" charset="0"/>
              </a:defRPr>
            </a:pPr>
            <a:endParaRPr lang="ru-RU"/>
          </a:p>
        </c:txPr>
        <c:crossAx val="103144064"/>
        <c:crosses val="autoZero"/>
        <c:auto val="1"/>
        <c:lblAlgn val="ctr"/>
        <c:lblOffset val="100"/>
        <c:noMultiLvlLbl val="0"/>
      </c:catAx>
      <c:valAx>
        <c:axId val="103144064"/>
        <c:scaling>
          <c:orientation val="minMax"/>
        </c:scaling>
        <c:delete val="1"/>
        <c:axPos val="b"/>
        <c:numFmt formatCode="_-* #,##0.0_-;\-* #,##0.0_-;_-* &quot;-&quot;??_-;_-@_-" sourceLinked="1"/>
        <c:majorTickMark val="out"/>
        <c:minorTickMark val="none"/>
        <c:tickLblPos val="nextTo"/>
        <c:crossAx val="103141376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6873397226002757E-2"/>
          <c:y val="0.13729433189781781"/>
          <c:w val="0.40997413111724629"/>
          <c:h val="0.61807393884071193"/>
        </c:manualLayout>
      </c:layout>
      <c:pie3DChart>
        <c:varyColors val="1"/>
        <c:ser>
          <c:idx val="0"/>
          <c:order val="0"/>
          <c:spPr>
            <a:ln w="22225"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rgbClr val="1A4394"/>
              </a:solidFill>
              <a:ln w="22225"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C962-4C5F-AE5C-7C25B9DD5734}"/>
              </c:ext>
            </c:extLst>
          </c:dPt>
          <c:dPt>
            <c:idx val="1"/>
            <c:bubble3D val="0"/>
            <c:spPr>
              <a:solidFill>
                <a:srgbClr val="00B0F0"/>
              </a:solidFill>
              <a:ln w="22225"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C962-4C5F-AE5C-7C25B9DD5734}"/>
              </c:ext>
            </c:extLst>
          </c:dPt>
          <c:dPt>
            <c:idx val="2"/>
            <c:bubble3D val="0"/>
            <c:spPr>
              <a:solidFill>
                <a:schemeClr val="bg1">
                  <a:lumMod val="75000"/>
                </a:schemeClr>
              </a:solidFill>
              <a:ln w="22225"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C962-4C5F-AE5C-7C25B9DD5734}"/>
              </c:ext>
            </c:extLst>
          </c:dPt>
          <c:dPt>
            <c:idx val="3"/>
            <c:bubble3D val="0"/>
            <c:spPr>
              <a:solidFill>
                <a:srgbClr val="FF0000"/>
              </a:solidFill>
              <a:ln w="22225"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C962-4C5F-AE5C-7C25B9DD5734}"/>
              </c:ext>
            </c:extLst>
          </c:dPt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Sheet1!$B$207:$B$210</c:f>
              <c:strCache>
                <c:ptCount val="4"/>
                <c:pt idx="0">
                  <c:v>Все виды рекомендованного врачом лечения я получил</c:v>
                </c:pt>
                <c:pt idx="1">
                  <c:v>Какое-то лечение, назначенное врачом, мне проводили, в каком-то отказали</c:v>
                </c:pt>
                <c:pt idx="2">
                  <c:v>Мне не проводили лечения, назначенного врачом</c:v>
                </c:pt>
                <c:pt idx="3">
                  <c:v>Затрудняюсь ответить</c:v>
                </c:pt>
              </c:strCache>
            </c:strRef>
          </c:cat>
          <c:val>
            <c:numRef>
              <c:f>Sheet1!$E$207:$E$210</c:f>
              <c:numCache>
                <c:formatCode>###0.0</c:formatCode>
                <c:ptCount val="4"/>
                <c:pt idx="0">
                  <c:v>73.548387096774192</c:v>
                </c:pt>
                <c:pt idx="1">
                  <c:v>7.741935483870968</c:v>
                </c:pt>
                <c:pt idx="2">
                  <c:v>1.2903225806451613</c:v>
                </c:pt>
                <c:pt idx="3">
                  <c:v>17.419354838709676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C962-4C5F-AE5C-7C25B9DD573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49233552594959257"/>
          <c:y val="9.2035225562376865E-7"/>
          <c:w val="0.48764357299505723"/>
          <c:h val="0.9986438609513405"/>
        </c:manualLayout>
      </c:layout>
      <c:overlay val="0"/>
      <c:txPr>
        <a:bodyPr/>
        <a:lstStyle/>
        <a:p>
          <a:pPr>
            <a:defRPr sz="1000" b="0" i="0" u="none" strike="noStrike" baseline="0">
              <a:solidFill>
                <a:srgbClr val="000000"/>
              </a:solidFill>
              <a:latin typeface="Verdana"/>
              <a:ea typeface="Verdana"/>
              <a:cs typeface="Verdana"/>
            </a:defRPr>
          </a:pPr>
          <a:endParaRPr lang="ru-RU"/>
        </a:p>
      </c:txPr>
    </c:legend>
    <c:plotVisOnly val="1"/>
    <c:dispBlanksAs val="zero"/>
    <c:showDLblsOverMax val="0"/>
  </c:chart>
  <c:spPr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8058965591031569E-2"/>
          <c:y val="0.14214173228346458"/>
          <c:w val="0.48512287045650077"/>
          <c:h val="0.66028291200442046"/>
        </c:manualLayout>
      </c:layout>
      <c:pie3DChart>
        <c:varyColors val="1"/>
        <c:ser>
          <c:idx val="0"/>
          <c:order val="0"/>
          <c:spPr>
            <a:ln w="22225"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rgbClr val="1A4394"/>
              </a:solidFill>
              <a:ln w="22225"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65C4-4B8A-AEAF-FE59CD077EEA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  <a:ln w="22225"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65C4-4B8A-AEAF-FE59CD077EE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Sheet1!$B$177:$B$178</c:f>
              <c:strCache>
                <c:ptCount val="2"/>
                <c:pt idx="0">
                  <c:v>Амбулаторно</c:v>
                </c:pt>
                <c:pt idx="1">
                  <c:v>В дневном стационаре</c:v>
                </c:pt>
              </c:strCache>
            </c:strRef>
          </c:cat>
          <c:val>
            <c:numRef>
              <c:f>Sheet1!$E$177:$E$178</c:f>
              <c:numCache>
                <c:formatCode>###0.0</c:formatCode>
                <c:ptCount val="2"/>
                <c:pt idx="0">
                  <c:v>76</c:v>
                </c:pt>
                <c:pt idx="1">
                  <c:v>24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65C4-4B8A-AEAF-FE59CD077EE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2225">
          <a:solidFill>
            <a:schemeClr val="bg1"/>
          </a:solidFill>
        </a:ln>
      </c:spPr>
    </c:plotArea>
    <c:legend>
      <c:legendPos val="r"/>
      <c:layout>
        <c:manualLayout>
          <c:xMode val="edge"/>
          <c:yMode val="edge"/>
          <c:x val="0.612380765216328"/>
          <c:y val="0.26620729335808158"/>
          <c:w val="0.33885588360374752"/>
          <c:h val="0.36021218400331539"/>
        </c:manualLayout>
      </c:layout>
      <c:overlay val="0"/>
      <c:txPr>
        <a:bodyPr/>
        <a:lstStyle/>
        <a:p>
          <a:pPr>
            <a:defRPr sz="1000">
              <a:latin typeface="Verdana" pitchFamily="34" charset="0"/>
              <a:ea typeface="Verdana" pitchFamily="34" charset="0"/>
              <a:cs typeface="Arial" pitchFamily="34" charset="0"/>
            </a:defRPr>
          </a:pPr>
          <a:endParaRPr lang="ru-RU"/>
        </a:p>
      </c:txPr>
    </c:legend>
    <c:plotVisOnly val="1"/>
    <c:dispBlanksAs val="zero"/>
    <c:showDLblsOverMax val="0"/>
  </c:chart>
  <c:spPr>
    <a:ln>
      <a:noFill/>
    </a:ln>
  </c:sp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2370015105356043"/>
          <c:y val="6.0870478340872065E-2"/>
          <c:w val="0.59786022713979825"/>
          <c:h val="0.87825904331825588"/>
        </c:manualLayout>
      </c:layout>
      <c:barChart>
        <c:barDir val="bar"/>
        <c:grouping val="clustered"/>
        <c:varyColors val="0"/>
        <c:ser>
          <c:idx val="1"/>
          <c:order val="0"/>
          <c:tx>
            <c:strRef>
              <c:f>Sheet1!$D$77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numFmt formatCode="#,##0.0" sourceLinked="0"/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Sheet1!$B$78:$C$81</c:f>
              <c:strCache>
                <c:ptCount val="4"/>
                <c:pt idx="0">
                  <c:v>ИВИ - По полису ОМС</c:v>
                </c:pt>
                <c:pt idx="1">
                  <c:v>ИВИ - За свой счет</c:v>
                </c:pt>
                <c:pt idx="2">
                  <c:v>Лазер - По полису ОМС</c:v>
                </c:pt>
                <c:pt idx="3">
                  <c:v>Лазер - За свой счет</c:v>
                </c:pt>
              </c:strCache>
            </c:strRef>
          </c:cat>
          <c:val>
            <c:numRef>
              <c:f>Sheet1!$D$78:$D$81</c:f>
              <c:numCache>
                <c:formatCode>_(* #,##0.00_);_(* \(#,##0.00\);_(* "-"??_);_(@_)</c:formatCode>
                <c:ptCount val="4"/>
                <c:pt idx="0">
                  <c:v>63.2</c:v>
                </c:pt>
                <c:pt idx="1">
                  <c:v>34.200000000000003</c:v>
                </c:pt>
                <c:pt idx="2">
                  <c:v>83</c:v>
                </c:pt>
                <c:pt idx="3">
                  <c:v>17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326-4432-BFB6-344DFB3E0B8E}"/>
            </c:ext>
          </c:extLst>
        </c:ser>
        <c:ser>
          <c:idx val="0"/>
          <c:order val="1"/>
          <c:tx>
            <c:strRef>
              <c:f>Sheet1!$E$77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rgbClr val="1A4394"/>
            </a:solidFill>
          </c:spPr>
          <c:invertIfNegative val="0"/>
          <c:dLbls>
            <c:numFmt formatCode="#,##0.0" sourceLinked="0"/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Sheet1!$B$78:$C$81</c:f>
              <c:strCache>
                <c:ptCount val="4"/>
                <c:pt idx="0">
                  <c:v>ИВИ - По полису ОМС</c:v>
                </c:pt>
                <c:pt idx="1">
                  <c:v>ИВИ - За свой счет</c:v>
                </c:pt>
                <c:pt idx="2">
                  <c:v>Лазер - По полису ОМС</c:v>
                </c:pt>
                <c:pt idx="3">
                  <c:v>Лазер - За свой счет</c:v>
                </c:pt>
              </c:strCache>
            </c:strRef>
          </c:cat>
          <c:val>
            <c:numRef>
              <c:f>Sheet1!$E$78:$E$81</c:f>
              <c:numCache>
                <c:formatCode>_(* #,##0.00_);_(* \(#,##0.00\);_(* "-"??_);_(@_)</c:formatCode>
                <c:ptCount val="4"/>
                <c:pt idx="0">
                  <c:v>82.9</c:v>
                </c:pt>
                <c:pt idx="1">
                  <c:v>17.100000000000001</c:v>
                </c:pt>
                <c:pt idx="2">
                  <c:v>100</c:v>
                </c:pt>
                <c:pt idx="3" formatCode="0.0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326-4432-BFB6-344DFB3E0B8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2"/>
        <c:axId val="110147840"/>
        <c:axId val="110161920"/>
      </c:barChart>
      <c:catAx>
        <c:axId val="110147840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Verdana"/>
                <a:ea typeface="Verdana"/>
                <a:cs typeface="Verdana"/>
              </a:defRPr>
            </a:pPr>
            <a:endParaRPr lang="ru-RU"/>
          </a:p>
        </c:txPr>
        <c:crossAx val="110161920"/>
        <c:crosses val="autoZero"/>
        <c:auto val="1"/>
        <c:lblAlgn val="ctr"/>
        <c:lblOffset val="100"/>
        <c:noMultiLvlLbl val="0"/>
      </c:catAx>
      <c:valAx>
        <c:axId val="110161920"/>
        <c:scaling>
          <c:orientation val="minMax"/>
        </c:scaling>
        <c:delete val="1"/>
        <c:axPos val="t"/>
        <c:numFmt formatCode="_(* #,##0.00_);_(* \(#,##0.00\);_(* &quot;-&quot;??_);_(@_)" sourceLinked="1"/>
        <c:majorTickMark val="out"/>
        <c:minorTickMark val="none"/>
        <c:tickLblPos val="nextTo"/>
        <c:crossAx val="11014784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3807831389641885"/>
          <c:y val="4.8992427285284641E-2"/>
          <c:w val="0.13046714712209909"/>
          <c:h val="0.2270359911408836"/>
        </c:manualLayout>
      </c:layout>
      <c:overlay val="0"/>
      <c:txPr>
        <a:bodyPr/>
        <a:lstStyle/>
        <a:p>
          <a:pPr>
            <a:defRPr sz="1000" b="0" i="0" u="none" strike="noStrike" baseline="0">
              <a:solidFill>
                <a:srgbClr val="000000"/>
              </a:solidFill>
              <a:latin typeface="Verdana"/>
              <a:ea typeface="Verdana"/>
              <a:cs typeface="Verdana"/>
            </a:defRPr>
          </a:pPr>
          <a:endParaRPr lang="ru-RU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0391177064405406E-2"/>
          <c:y val="0.16335626467744163"/>
          <c:w val="0.35978637892070003"/>
          <c:h val="0.54269153197955522"/>
        </c:manualLayout>
      </c:layout>
      <c:pie3DChart>
        <c:varyColors val="1"/>
        <c:ser>
          <c:idx val="0"/>
          <c:order val="0"/>
          <c:spPr>
            <a:ln w="22225"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rgbClr val="1A4394"/>
              </a:solidFill>
              <a:ln w="22225"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BCE8-420F-8CDD-1E718D29925B}"/>
              </c:ext>
            </c:extLst>
          </c:dPt>
          <c:dPt>
            <c:idx val="1"/>
            <c:bubble3D val="0"/>
            <c:spPr>
              <a:solidFill>
                <a:srgbClr val="00B0F0"/>
              </a:solidFill>
              <a:ln w="22225"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BCE8-420F-8CDD-1E718D29925B}"/>
              </c:ext>
            </c:extLst>
          </c:dPt>
          <c:dPt>
            <c:idx val="2"/>
            <c:bubble3D val="0"/>
            <c:spPr>
              <a:solidFill>
                <a:srgbClr val="FF0000"/>
              </a:solidFill>
              <a:ln w="22225"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BCE8-420F-8CDD-1E718D29925B}"/>
              </c:ext>
            </c:extLst>
          </c:dPt>
          <c:dPt>
            <c:idx val="3"/>
            <c:bubble3D val="0"/>
            <c:spPr>
              <a:solidFill>
                <a:schemeClr val="bg1">
                  <a:lumMod val="75000"/>
                </a:schemeClr>
              </a:solidFill>
              <a:ln w="22225"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BCE8-420F-8CDD-1E718D29925B}"/>
              </c:ext>
            </c:extLst>
          </c:dPt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Sheet1!$B$199:$B$202</c:f>
              <c:strCache>
                <c:ptCount val="4"/>
                <c:pt idx="0">
                  <c:v>Все виды лечения я получал сразу, как только мне поставили диагноз и их назначил врач</c:v>
                </c:pt>
                <c:pt idx="1">
                  <c:v>Какое-то лечение начали проводить в течение 2-х недель с момента назначения врачом, какое-то приходилось ждать дольше</c:v>
                </c:pt>
                <c:pt idx="2">
                  <c:v>Все виды назначенного лечения мне приходилось ждать больше 2 недель от момента постановки диагноза</c:v>
                </c:pt>
                <c:pt idx="3">
                  <c:v>Затрудняюсь сказать</c:v>
                </c:pt>
              </c:strCache>
            </c:strRef>
          </c:cat>
          <c:val>
            <c:numRef>
              <c:f>Sheet1!$E$199:$E$202</c:f>
              <c:numCache>
                <c:formatCode>###0.0</c:formatCode>
                <c:ptCount val="4"/>
                <c:pt idx="0">
                  <c:v>42.58064516129032</c:v>
                </c:pt>
                <c:pt idx="1">
                  <c:v>29.032258064516132</c:v>
                </c:pt>
                <c:pt idx="2">
                  <c:v>12.258064516129032</c:v>
                </c:pt>
                <c:pt idx="3">
                  <c:v>16.129032258064516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BCE8-420F-8CDD-1E718D2992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51059230630954522"/>
          <c:y val="0"/>
          <c:w val="0.47362864530759552"/>
          <c:h val="1"/>
        </c:manualLayout>
      </c:layout>
      <c:overlay val="0"/>
      <c:txPr>
        <a:bodyPr/>
        <a:lstStyle/>
        <a:p>
          <a:pPr>
            <a:defRPr sz="1000" b="0" i="0" u="none" strike="noStrike" baseline="0">
              <a:solidFill>
                <a:srgbClr val="000000"/>
              </a:solidFill>
              <a:latin typeface="Verdana"/>
              <a:ea typeface="Verdana"/>
              <a:cs typeface="Verdana"/>
            </a:defRPr>
          </a:pPr>
          <a:endParaRPr lang="ru-RU"/>
        </a:p>
      </c:txPr>
    </c:legend>
    <c:plotVisOnly val="1"/>
    <c:dispBlanksAs val="zero"/>
    <c:showDLblsOverMax val="0"/>
  </c:chart>
  <c:spPr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20942E-C778-4AD2-8099-E533CDCA6CE2}" type="datetimeFigureOut">
              <a:rPr lang="ru-RU" smtClean="0"/>
              <a:pPr/>
              <a:t>27.06.2022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6988" y="744538"/>
            <a:ext cx="6615112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66909" y="4715907"/>
            <a:ext cx="533527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C7967B-17A0-4559-8285-9884197ADED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85079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ОБЛОЖ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A6B5AD0-969B-C44B-9809-B728878447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527691"/>
            <a:ext cx="9144000" cy="2387600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CA9DEC1-38C3-D141-B33C-0704297A50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007366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ru-RU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87BDCDA-5FCB-3D49-96AD-4366248F31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0E657-DAE0-8A45-BCAB-5816BE9A4F2F}" type="datetimeFigureOut">
              <a:rPr lang="ru-RU" smtClean="0"/>
              <a:pPr/>
              <a:t>27.06.2022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4CC008F-AAED-4940-ABA2-D1D3AED10F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631B41A-258C-874B-8290-B3DD7EDFCA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ADC02-890B-AC43-95D1-BC9756E239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6637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10C71AD-21D5-7B44-AED3-773D250F04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0ABA339-9F42-6642-B7E2-1605DDA9B7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C44AA64-454C-3B45-A107-0FC39851E3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0E657-DAE0-8A45-BCAB-5816BE9A4F2F}" type="datetimeFigureOut">
              <a:rPr lang="ru-RU" smtClean="0"/>
              <a:pPr/>
              <a:t>27.06.2022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4C3A44D-6A88-7C4F-8B05-09FD985A0F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274A710-75DD-8041-8450-73AF7FA38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ADC02-890B-AC43-95D1-BC9756E239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68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ПЕРЕБИВОЧ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DC981CC-1EBB-0841-9AB5-9067DD38FF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062CFB9-9523-0B4F-86A3-CB4C9A8EF3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8224E0E-99C7-EB45-B604-4F7055C82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0E657-DAE0-8A45-BCAB-5816BE9A4F2F}" type="datetimeFigureOut">
              <a:rPr lang="ru-RU" smtClean="0"/>
              <a:pPr/>
              <a:t>27.06.2022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0889B9C-276A-8043-B20D-B20EBB74E9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3A42E46-FFFE-DA44-B486-F2D6D9B39D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ADC02-890B-AC43-95D1-BC9756E239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7732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2FAE88D-8D13-2E48-9243-1C2B571FC4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76FA3D9-D6FF-694F-AEA2-53B109C4DA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1657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F27C083-F887-A74A-B54B-A208968B75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5057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C6922D9-0D0A-D64D-9B36-1FD5BDB7DD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0E657-DAE0-8A45-BCAB-5816BE9A4F2F}" type="datetimeFigureOut">
              <a:rPr lang="ru-RU" smtClean="0"/>
              <a:pPr/>
              <a:t>27.06.2022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A6DD31B-C332-8B4C-9C67-C63F6F5B55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2FEA981-E30B-3C4E-A56B-AE2FA2B88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ADC02-890B-AC43-95D1-BC9756E239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0085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F1B13C8-270D-4D41-984B-99DA951C08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576B0113-7065-B947-B615-66A8953D30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0E657-DAE0-8A45-BCAB-5816BE9A4F2F}" type="datetimeFigureOut">
              <a:rPr lang="ru-RU" smtClean="0"/>
              <a:pPr/>
              <a:t>27.06.2022</a:t>
            </a:fld>
            <a:endParaRPr lang="ru-R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05A9D5F5-804F-4B49-B6FD-B7B97F96A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332B7BC6-24BA-E943-A3AD-617BF519C1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ADC02-890B-AC43-95D1-BC9756E239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9087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04011FFA-828F-7A45-98DC-A91B974D58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0E657-DAE0-8A45-BCAB-5816BE9A4F2F}" type="datetimeFigureOut">
              <a:rPr lang="ru-RU" smtClean="0"/>
              <a:pPr/>
              <a:t>27.06.2022</a:t>
            </a:fld>
            <a:endParaRPr lang="ru-R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43B72D52-C191-114A-BD07-54E3F84E14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45CF28BE-D607-DB4F-A558-C72F7D9904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ADC02-890B-AC43-95D1-BC9756E239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2024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966E78D-28DE-0040-B756-1D1996B5E4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72481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C0F9AB9-B6FD-8549-8D87-356341B020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70820" y="457200"/>
            <a:ext cx="4984568" cy="54117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08EF125E-1832-004A-9E4D-388C18FD4D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072481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E69E257-D66B-A747-AF70-11CDD9316F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0E657-DAE0-8A45-BCAB-5816BE9A4F2F}" type="datetimeFigureOut">
              <a:rPr lang="ru-RU" smtClean="0"/>
              <a:pPr/>
              <a:t>27.06.2022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63BA1A0-1D08-1644-9D31-BF8613D65D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8125AF6-4836-4B43-BE60-BBD7DD3FCC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ADC02-890B-AC43-95D1-BC9756E239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1685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E336899C-E41F-FB43-8F20-40EBCB673A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096000" y="457200"/>
            <a:ext cx="5753725" cy="54117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37AC6B5-7712-E14A-BB78-942648F95B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0E657-DAE0-8A45-BCAB-5816BE9A4F2F}" type="datetimeFigureOut">
              <a:rPr lang="ru-RU" smtClean="0"/>
              <a:pPr/>
              <a:t>27.06.2022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238733D-C997-A54E-A43B-0578F6C45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ED9EBEB-973C-6140-A951-87F7C09DA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ADC02-890B-AC43-95D1-BC9756E239A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xmlns="" id="{6930051B-F50C-4D41-B8C3-C41842F0F5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72481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xmlns="" id="{AA36FF2B-C1C2-6E42-9223-B8E4226AB4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072481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65567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52266957-43A5-A549-9E04-40DA320874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16570" y="18255"/>
            <a:ext cx="1063427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344504D-9B99-ED43-9FC5-7B31B8A6C7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16570" y="1825625"/>
            <a:ext cx="993723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915B123-F787-BE47-AE2A-B0C36217FF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70E657-DAE0-8A45-BCAB-5816BE9A4F2F}" type="datetimeFigureOut">
              <a:rPr lang="ru-RU" smtClean="0"/>
              <a:pPr/>
              <a:t>27.06.2022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CCD41B3-FD60-0842-9011-6C101951A6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2FF207E-2ED7-1B48-8184-B986CDD7DB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6ADC02-890B-AC43-95D1-BC9756E239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308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  <p:sldLayoutId id="2147483656" r:id="rId7"/>
    <p:sldLayoutId id="2147483657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1974B8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FF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F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F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F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F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chart" Target="../charts/char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chart" Target="../charts/chart11.xml"/><Relationship Id="rId4" Type="http://schemas.openxmlformats.org/officeDocument/2006/relationships/chart" Target="../charts/chart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chart" Target="../charts/char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chart" Target="../charts/chart14.xml"/><Relationship Id="rId4" Type="http://schemas.openxmlformats.org/officeDocument/2006/relationships/chart" Target="../charts/char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chart" Target="../charts/chart1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chart" Target="../charts/chart17.xml"/><Relationship Id="rId4" Type="http://schemas.openxmlformats.org/officeDocument/2006/relationships/chart" Target="../charts/chart1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3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5.png"/><Relationship Id="rId7" Type="http://schemas.openxmlformats.org/officeDocument/2006/relationships/chart" Target="../charts/chart4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3.xml"/><Relationship Id="rId5" Type="http://schemas.openxmlformats.org/officeDocument/2006/relationships/chart" Target="../charts/char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chart" Target="../charts/chart8.xml"/><Relationship Id="rId4" Type="http://schemas.openxmlformats.org/officeDocument/2006/relationships/chart" Target="../charts/char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703B3D7F-59CB-CA4A-AC4A-F7EA21C2BB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144"/>
            <a:ext cx="12192000" cy="124899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FA8DA360-EDF5-A546-B7D8-C4F1E7597AA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19688" b="6126"/>
          <a:stretch/>
        </p:blipFill>
        <p:spPr>
          <a:xfrm>
            <a:off x="-139700" y="5012693"/>
            <a:ext cx="12331700" cy="1847196"/>
          </a:xfrm>
          <a:prstGeom prst="rect">
            <a:avLst/>
          </a:prstGeom>
        </p:spPr>
      </p:pic>
      <p:pic>
        <p:nvPicPr>
          <p:cNvPr id="1026" name="Picture 2" descr="G:\С рабочего стола\Инвалиды\ОООИБРС\МИША\Песнева 20.02.2019\ВСП-лого3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37147" y="368295"/>
            <a:ext cx="1917706" cy="1917706"/>
          </a:xfrm>
          <a:prstGeom prst="rect">
            <a:avLst/>
          </a:prstGeom>
          <a:noFill/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xmlns="" id="{1129F3FA-B81D-4E49-BDCE-8EDC37AFC809}"/>
              </a:ext>
            </a:extLst>
          </p:cNvPr>
          <p:cNvSpPr txBox="1">
            <a:spLocks/>
          </p:cNvSpPr>
          <p:nvPr/>
        </p:nvSpPr>
        <p:spPr>
          <a:xfrm>
            <a:off x="479854" y="6237834"/>
            <a:ext cx="11232292" cy="45267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dirty="0">
                <a:solidFill>
                  <a:srgbClr val="1974B8"/>
                </a:solidFill>
                <a:ea typeface="+mj-ea"/>
                <a:cs typeface="+mj-cs"/>
              </a:rPr>
              <a:t>Москва, </a:t>
            </a:r>
            <a:r>
              <a:rPr lang="ru-RU" sz="2000" b="1" dirty="0" smtClean="0">
                <a:solidFill>
                  <a:srgbClr val="1974B8"/>
                </a:solidFill>
                <a:ea typeface="+mj-ea"/>
                <a:cs typeface="+mj-cs"/>
              </a:rPr>
              <a:t>июнь 2022 </a:t>
            </a:r>
            <a:endParaRPr kumimoji="0" lang="ru-RU" sz="2000" b="1" u="none" strike="noStrike" kern="1200" cap="none" spc="0" normalizeH="0" noProof="0" dirty="0">
              <a:ln>
                <a:noFill/>
              </a:ln>
              <a:solidFill>
                <a:srgbClr val="1974B8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xmlns="" id="{1129F3FA-B81D-4E49-BDCE-8EDC37AFC8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9854" y="3261594"/>
            <a:ext cx="11232292" cy="1022429"/>
          </a:xfrm>
        </p:spPr>
        <p:txBody>
          <a:bodyPr>
            <a:noAutofit/>
          </a:bodyPr>
          <a:lstStyle/>
          <a:p>
            <a:r>
              <a:rPr lang="ru-RU" sz="2800" dirty="0" smtClean="0"/>
              <a:t>ОЦЕНКА ОРГАНИЗАЦИИ И ДОСТУПНОСТИ МЕДИЦИНСКОЙ ПОМОЩИ ПАЦИЕНТАМ С ВМД В 2022 ГОДУ</a:t>
            </a:r>
            <a:endParaRPr lang="ru-RU" sz="2800" dirty="0">
              <a:solidFill>
                <a:srgbClr val="186FB0"/>
              </a:solidFill>
            </a:endParaRP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xmlns="" id="{1129F3FA-B81D-4E49-BDCE-8EDC37AFC809}"/>
              </a:ext>
            </a:extLst>
          </p:cNvPr>
          <p:cNvSpPr txBox="1">
            <a:spLocks/>
          </p:cNvSpPr>
          <p:nvPr/>
        </p:nvSpPr>
        <p:spPr>
          <a:xfrm>
            <a:off x="0" y="2799319"/>
            <a:ext cx="12192000" cy="47548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2000" dirty="0">
                <a:solidFill>
                  <a:srgbClr val="1974B8"/>
                </a:solidFill>
                <a:ea typeface="+mj-ea"/>
                <a:cs typeface="+mj-cs"/>
              </a:rPr>
              <a:t>Результаты социологического мониторингового исследования</a:t>
            </a:r>
            <a:endParaRPr lang="en-US" sz="2000" dirty="0">
              <a:solidFill>
                <a:srgbClr val="1974B8"/>
              </a:solidFill>
              <a:ea typeface="+mj-ea"/>
              <a:cs typeface="+mj-cs"/>
            </a:endParaRPr>
          </a:p>
        </p:txBody>
      </p:sp>
      <p:pic>
        <p:nvPicPr>
          <p:cNvPr id="10" name="Picture 2" descr="О КОМПАНИИ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28152" y="278678"/>
            <a:ext cx="2142490" cy="354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307503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>
            <a:extLst>
              <a:ext uri="{FF2B5EF4-FFF2-40B4-BE49-F238E27FC236}">
                <a16:creationId xmlns:a16="http://schemas.microsoft.com/office/drawing/2014/main" xmlns="" id="{0C6E85DE-B243-9A47-9D8C-3AF16CBC6A3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42572"/>
          <a:stretch>
            <a:fillRect/>
          </a:stretch>
        </p:blipFill>
        <p:spPr>
          <a:xfrm>
            <a:off x="0" y="0"/>
            <a:ext cx="12192000" cy="721283"/>
          </a:xfrm>
          <a:prstGeom prst="rect">
            <a:avLst/>
          </a:prstGeom>
        </p:spPr>
      </p:pic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502308" y="127124"/>
            <a:ext cx="10488550" cy="941765"/>
          </a:xfrm>
        </p:spPr>
        <p:txBody>
          <a:bodyPr>
            <a:noAutofit/>
          </a:bodyPr>
          <a:lstStyle/>
          <a:p>
            <a:r>
              <a:rPr lang="ru-RU" sz="2400" dirty="0">
                <a:solidFill>
                  <a:srgbClr val="186FB0"/>
                </a:solidFill>
              </a:rPr>
              <a:t>ОСОБЕННОСТИ ОРГАНИЗАЦИИ И ПРОБЛЕМЫ ОКАЗАНИЯ МЕДИЦИНСКОЙ ПОМОЩИ ПАЦИЕНТАМ С ВМД </a:t>
            </a:r>
          </a:p>
        </p:txBody>
      </p:sp>
      <p:pic>
        <p:nvPicPr>
          <p:cNvPr id="10" name="Picture 2" descr="G:\С рабочего стола\Инвалиды\ОООИБРС\МИША\Песнева 20.02.2019\ВСП-лого3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068492" y="127124"/>
            <a:ext cx="873142" cy="873142"/>
          </a:xfrm>
          <a:prstGeom prst="rect">
            <a:avLst/>
          </a:prstGeom>
          <a:noFill/>
        </p:spPr>
      </p:pic>
      <p:sp>
        <p:nvSpPr>
          <p:cNvPr id="19" name="Заголовок 7"/>
          <p:cNvSpPr txBox="1">
            <a:spLocks/>
          </p:cNvSpPr>
          <p:nvPr/>
        </p:nvSpPr>
        <p:spPr>
          <a:xfrm>
            <a:off x="570888" y="6471138"/>
            <a:ext cx="11370745" cy="37515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>
              <a:spcBef>
                <a:spcPct val="0"/>
              </a:spcBef>
            </a:pPr>
            <a:r>
              <a:rPr lang="ru-RU" sz="1300" dirty="0">
                <a:solidFill>
                  <a:srgbClr val="186FB0"/>
                </a:solidFill>
              </a:rPr>
              <a:t>Оценка организации и доступности медицинской помощи пациентам с ВМД в 2022 году. Март-июнь 2022 г.</a:t>
            </a:r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xmlns="" id="{E13D0AF9-741B-48F4-B05C-A8AAB880BE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0889" y="1155422"/>
            <a:ext cx="4372048" cy="26468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ts val="1200"/>
              </a:spcAft>
            </a:pPr>
            <a:r>
              <a:rPr lang="ru-RU" b="1" dirty="0">
                <a:solidFill>
                  <a:srgbClr val="1974B8"/>
                </a:solidFill>
                <a:cs typeface="Arial" pitchFamily="34" charset="0"/>
              </a:rPr>
              <a:t>Лечение</a:t>
            </a:r>
            <a:r>
              <a:rPr lang="ru-RU" sz="1600" b="1" dirty="0">
                <a:solidFill>
                  <a:srgbClr val="1974B8"/>
                </a:solidFill>
                <a:cs typeface="Arial" pitchFamily="34" charset="0"/>
              </a:rPr>
              <a:t> </a:t>
            </a:r>
            <a:endParaRPr lang="ru-RU" sz="1600" dirty="0"/>
          </a:p>
          <a:p>
            <a:pPr>
              <a:spcAft>
                <a:spcPts val="600"/>
              </a:spcAft>
            </a:pPr>
            <a:r>
              <a:rPr lang="ru-RU" sz="1600" dirty="0"/>
              <a:t>Лишь в 42,6% случаев все рекомендованное врачом лечение проводилось в назначенные сроки.</a:t>
            </a:r>
          </a:p>
          <a:p>
            <a:pPr>
              <a:spcAft>
                <a:spcPts val="600"/>
              </a:spcAft>
            </a:pPr>
            <a:r>
              <a:rPr lang="ru-RU" sz="1600" dirty="0"/>
              <a:t>12,3% пациентов все виды назначенного лечения получили с нарушением нормативных сроков.</a:t>
            </a:r>
          </a:p>
          <a:p>
            <a:pPr>
              <a:spcAft>
                <a:spcPts val="600"/>
              </a:spcAft>
            </a:pPr>
            <a:r>
              <a:rPr lang="ru-RU" sz="1600" dirty="0"/>
              <a:t>Задержки с получением части назначенного лечения испытали на себе 29% пациентов.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D9F16FEB-77AE-4C26-A664-D9D6FBF9FAFF}"/>
              </a:ext>
            </a:extLst>
          </p:cNvPr>
          <p:cNvSpPr/>
          <p:nvPr/>
        </p:nvSpPr>
        <p:spPr>
          <a:xfrm>
            <a:off x="6018663" y="1155422"/>
            <a:ext cx="54864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ru-RU" sz="1400" i="1" dirty="0">
                <a:solidFill>
                  <a:srgbClr val="0070C0"/>
                </a:solidFill>
                <a:cs typeface="Times New Roman" panose="02020603050405020304" pitchFamily="18" charset="0"/>
              </a:rPr>
              <a:t>Диаграмма 9. Сроки получения пациентами назначенного лечения</a:t>
            </a:r>
          </a:p>
        </p:txBody>
      </p:sp>
      <p:graphicFrame>
        <p:nvGraphicFramePr>
          <p:cNvPr id="11" name="Диаграмма 10">
            <a:extLst>
              <a:ext uri="{FF2B5EF4-FFF2-40B4-BE49-F238E27FC236}">
                <a16:creationId xmlns:a16="http://schemas.microsoft.com/office/drawing/2014/main" xmlns="" id="{46E133D7-A951-4F76-A912-BDD70883198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86985807"/>
              </p:ext>
            </p:extLst>
          </p:nvPr>
        </p:nvGraphicFramePr>
        <p:xfrm>
          <a:off x="5873745" y="1523170"/>
          <a:ext cx="5785520" cy="29728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3" name="Rectangle 1">
            <a:extLst>
              <a:ext uri="{FF2B5EF4-FFF2-40B4-BE49-F238E27FC236}">
                <a16:creationId xmlns:a16="http://schemas.microsoft.com/office/drawing/2014/main" xmlns="" id="{4B55FEB1-668D-4466-8D00-7310F76786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0889" y="4515090"/>
            <a:ext cx="11088376" cy="14003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1600" dirty="0"/>
              <a:t>Назначение лечения с использованием </a:t>
            </a:r>
            <a:r>
              <a:rPr lang="ru-RU" sz="1600" dirty="0" err="1"/>
              <a:t>интравитреальных</a:t>
            </a:r>
            <a:r>
              <a:rPr lang="ru-RU" sz="1600" dirty="0"/>
              <a:t> инъекций, отслеживание его влияния на состояние пациента часто зависят от субъективных факторов:</a:t>
            </a:r>
          </a:p>
          <a:p>
            <a:pPr marL="285750" lvl="0" indent="-285750" algn="just">
              <a:buClr>
                <a:srgbClr val="006EBD"/>
              </a:buClr>
              <a:buSzPct val="133000"/>
              <a:buFont typeface="Wingdings" panose="05000000000000000000" pitchFamily="2" charset="2"/>
              <a:buChar char="§"/>
            </a:pPr>
            <a:r>
              <a:rPr lang="ru-RU" sz="1600" dirty="0"/>
              <a:t>от профессиональной мотивации врача и установки на результативную помощь пациенту,</a:t>
            </a:r>
          </a:p>
          <a:p>
            <a:pPr marL="285750" lvl="0" indent="-285750" algn="just">
              <a:spcAft>
                <a:spcPts val="1800"/>
              </a:spcAft>
              <a:buClr>
                <a:srgbClr val="006EBD"/>
              </a:buClr>
              <a:buSzPct val="133000"/>
              <a:buFont typeface="Wingdings" panose="05000000000000000000" pitchFamily="2" charset="2"/>
              <a:buChar char="§"/>
            </a:pPr>
            <a:r>
              <a:rPr lang="ru-RU" sz="1600" dirty="0"/>
              <a:t>личной оценки результативности конкретного метода терапии для пациента ВМД по сравнению с другими заболеваниями.</a:t>
            </a:r>
          </a:p>
        </p:txBody>
      </p:sp>
      <p:pic>
        <p:nvPicPr>
          <p:cNvPr id="12" name="Picture 2" descr="О КОМПАНИИ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454" y="6553812"/>
            <a:ext cx="1266962" cy="2099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248573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>
            <a:extLst>
              <a:ext uri="{FF2B5EF4-FFF2-40B4-BE49-F238E27FC236}">
                <a16:creationId xmlns:a16="http://schemas.microsoft.com/office/drawing/2014/main" xmlns="" id="{0C6E85DE-B243-9A47-9D8C-3AF16CBC6A3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42572"/>
          <a:stretch>
            <a:fillRect/>
          </a:stretch>
        </p:blipFill>
        <p:spPr>
          <a:xfrm>
            <a:off x="0" y="0"/>
            <a:ext cx="12192000" cy="721283"/>
          </a:xfrm>
          <a:prstGeom prst="rect">
            <a:avLst/>
          </a:prstGeom>
        </p:spPr>
      </p:pic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502308" y="127124"/>
            <a:ext cx="10488550" cy="941765"/>
          </a:xfrm>
        </p:spPr>
        <p:txBody>
          <a:bodyPr>
            <a:noAutofit/>
          </a:bodyPr>
          <a:lstStyle/>
          <a:p>
            <a:r>
              <a:rPr lang="ru-RU" sz="2400" dirty="0">
                <a:solidFill>
                  <a:srgbClr val="186FB0"/>
                </a:solidFill>
              </a:rPr>
              <a:t>ОСОБЕННОСТИ ОРГАНИЗАЦИИ И ПРОБЛЕМЫ ОКАЗАНИЯ МЕДИЦИНСКОЙ ПОМОЩИ ПАЦИЕНТАМ С ВМД </a:t>
            </a:r>
          </a:p>
        </p:txBody>
      </p:sp>
      <p:pic>
        <p:nvPicPr>
          <p:cNvPr id="10" name="Picture 2" descr="G:\С рабочего стола\Инвалиды\ОООИБРС\МИША\Песнева 20.02.2019\ВСП-лого3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068492" y="127124"/>
            <a:ext cx="873142" cy="873142"/>
          </a:xfrm>
          <a:prstGeom prst="rect">
            <a:avLst/>
          </a:prstGeom>
          <a:noFill/>
        </p:spPr>
      </p:pic>
      <p:sp>
        <p:nvSpPr>
          <p:cNvPr id="19" name="Заголовок 7"/>
          <p:cNvSpPr txBox="1">
            <a:spLocks/>
          </p:cNvSpPr>
          <p:nvPr/>
        </p:nvSpPr>
        <p:spPr>
          <a:xfrm>
            <a:off x="570888" y="6471138"/>
            <a:ext cx="11370745" cy="37515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>
              <a:spcBef>
                <a:spcPct val="0"/>
              </a:spcBef>
            </a:pPr>
            <a:r>
              <a:rPr lang="ru-RU" sz="1300" dirty="0">
                <a:solidFill>
                  <a:srgbClr val="186FB0"/>
                </a:solidFill>
              </a:rPr>
              <a:t>Оценка организации и доступности медицинской помощи пациентам с ВМД в 2022 году. Март-июнь 2022 г.</a:t>
            </a:r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xmlns="" id="{FD70FBFB-95FC-4672-8773-2604116C2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1480" y="1247239"/>
            <a:ext cx="5269351" cy="2400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ts val="1800"/>
              </a:spcAft>
            </a:pPr>
            <a:r>
              <a:rPr lang="ru-RU" b="1" dirty="0">
                <a:solidFill>
                  <a:srgbClr val="1974B8"/>
                </a:solidFill>
                <a:cs typeface="Arial" pitchFamily="34" charset="0"/>
              </a:rPr>
              <a:t>Лечение: </a:t>
            </a:r>
            <a:r>
              <a:rPr lang="ru-RU" b="1" dirty="0" err="1">
                <a:solidFill>
                  <a:srgbClr val="1974B8"/>
                </a:solidFill>
                <a:cs typeface="Arial" pitchFamily="34" charset="0"/>
              </a:rPr>
              <a:t>интравитреальные</a:t>
            </a:r>
            <a:r>
              <a:rPr lang="ru-RU" b="1" dirty="0">
                <a:solidFill>
                  <a:srgbClr val="1974B8"/>
                </a:solidFill>
                <a:cs typeface="Arial" pitchFamily="34" charset="0"/>
              </a:rPr>
              <a:t> инъекции</a:t>
            </a:r>
            <a:endParaRPr lang="ru-RU" sz="1600" dirty="0"/>
          </a:p>
          <a:p>
            <a:pPr>
              <a:spcAft>
                <a:spcPts val="600"/>
              </a:spcAft>
            </a:pPr>
            <a:r>
              <a:rPr lang="ru-RU" sz="1600" dirty="0"/>
              <a:t>Пациенты получали лечение в виде </a:t>
            </a:r>
            <a:r>
              <a:rPr lang="ru-RU" sz="1600" dirty="0" err="1"/>
              <a:t>интравитреальных</a:t>
            </a:r>
            <a:r>
              <a:rPr lang="ru-RU" sz="1600" dirty="0"/>
              <a:t> в разных условиях: 60,0% -  в круглосуточном стационаре, 31,4% - в дневном стационаре и 8,6% - амбулаторно.</a:t>
            </a:r>
          </a:p>
          <a:p>
            <a:pPr>
              <a:spcAft>
                <a:spcPts val="600"/>
              </a:spcAft>
            </a:pPr>
            <a:r>
              <a:rPr lang="ru-RU" sz="1600" dirty="0"/>
              <a:t>Проведение </a:t>
            </a:r>
            <a:r>
              <a:rPr lang="ru-RU" sz="1600" dirty="0" err="1"/>
              <a:t>интравитреальных</a:t>
            </a:r>
            <a:r>
              <a:rPr lang="ru-RU" sz="1600" dirty="0"/>
              <a:t> инъекций с госпитализацией в круглосуточный стационар, значительно осложняет получение пациентами данного лечения.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BAA6AD05-1714-4599-AEAD-BDD3A65D4691}"/>
              </a:ext>
            </a:extLst>
          </p:cNvPr>
          <p:cNvSpPr/>
          <p:nvPr/>
        </p:nvSpPr>
        <p:spPr>
          <a:xfrm>
            <a:off x="6666782" y="1276413"/>
            <a:ext cx="523603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ru-RU" sz="1400" i="1" dirty="0">
                <a:solidFill>
                  <a:srgbClr val="0070C0"/>
                </a:solidFill>
                <a:cs typeface="Times New Roman" panose="02020603050405020304" pitchFamily="18" charset="0"/>
              </a:rPr>
              <a:t>Диаграмма 10. Условия получения лечения </a:t>
            </a:r>
            <a:r>
              <a:rPr lang="ru-RU" sz="1400" i="1" dirty="0" err="1">
                <a:solidFill>
                  <a:srgbClr val="0070C0"/>
                </a:solidFill>
                <a:cs typeface="Times New Roman" panose="02020603050405020304" pitchFamily="18" charset="0"/>
              </a:rPr>
              <a:t>интравитреальным</a:t>
            </a:r>
            <a:r>
              <a:rPr lang="ru-RU" sz="1400" i="1" dirty="0">
                <a:solidFill>
                  <a:srgbClr val="0070C0"/>
                </a:solidFill>
                <a:cs typeface="Times New Roman" panose="02020603050405020304" pitchFamily="18" charset="0"/>
              </a:rPr>
              <a:t> введением препаратов</a:t>
            </a:r>
          </a:p>
        </p:txBody>
      </p:sp>
      <p:graphicFrame>
        <p:nvGraphicFramePr>
          <p:cNvPr id="11" name="Диаграмма 10">
            <a:extLst>
              <a:ext uri="{FF2B5EF4-FFF2-40B4-BE49-F238E27FC236}">
                <a16:creationId xmlns:a16="http://schemas.microsoft.com/office/drawing/2014/main" xmlns="" id="{3DBE1565-3A8F-44B1-99E2-BA8160F2C2B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73882472"/>
              </p:ext>
            </p:extLst>
          </p:nvPr>
        </p:nvGraphicFramePr>
        <p:xfrm>
          <a:off x="6762576" y="1587107"/>
          <a:ext cx="5044445" cy="21661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2" name="Rectangle 1">
            <a:extLst>
              <a:ext uri="{FF2B5EF4-FFF2-40B4-BE49-F238E27FC236}">
                <a16:creationId xmlns:a16="http://schemas.microsoft.com/office/drawing/2014/main" xmlns="" id="{C8310B00-9E88-4663-B0AD-3C2C7D4BE8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8716" y="3826246"/>
            <a:ext cx="5262115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1600" dirty="0"/>
              <a:t>Пациенты с ВМД достаточно </a:t>
            </a:r>
            <a:r>
              <a:rPr lang="ru-RU" sz="1600" dirty="0">
                <a:solidFill>
                  <a:srgbClr val="006EBD"/>
                </a:solidFill>
              </a:rPr>
              <a:t>дисциплинированы</a:t>
            </a:r>
            <a:r>
              <a:rPr lang="ru-RU" sz="1600" dirty="0"/>
              <a:t>: </a:t>
            </a:r>
          </a:p>
          <a:p>
            <a:r>
              <a:rPr lang="ru-RU" sz="1600" dirty="0"/>
              <a:t>73,5% опрошенных посещают офтальмолога не реже одного раза в полгода. </a:t>
            </a:r>
          </a:p>
          <a:p>
            <a:r>
              <a:rPr lang="ru-RU" sz="1600" dirty="0"/>
              <a:t>Данный показатель устойчив – в 2021 году таких пациентов было 73,9%.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xmlns="" id="{E71E0AAA-D0B0-4BD8-A342-2E7CE84E86B7}"/>
              </a:ext>
            </a:extLst>
          </p:cNvPr>
          <p:cNvSpPr/>
          <p:nvPr/>
        </p:nvSpPr>
        <p:spPr>
          <a:xfrm>
            <a:off x="5820831" y="3826246"/>
            <a:ext cx="563596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ru-RU" sz="1400" i="1" dirty="0">
                <a:solidFill>
                  <a:srgbClr val="0070C0"/>
                </a:solidFill>
                <a:cs typeface="Times New Roman" panose="02020603050405020304" pitchFamily="18" charset="0"/>
              </a:rPr>
              <a:t>Диаграмма 11. Регулярность посещения офтальмолога в поликлинике</a:t>
            </a:r>
          </a:p>
        </p:txBody>
      </p:sp>
      <p:graphicFrame>
        <p:nvGraphicFramePr>
          <p:cNvPr id="14" name="Диаграмма 13">
            <a:extLst>
              <a:ext uri="{FF2B5EF4-FFF2-40B4-BE49-F238E27FC236}">
                <a16:creationId xmlns:a16="http://schemas.microsoft.com/office/drawing/2014/main" xmlns="" id="{499DA454-FEE4-494B-96F1-3D2270E593F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10607625"/>
              </p:ext>
            </p:extLst>
          </p:nvPr>
        </p:nvGraphicFramePr>
        <p:xfrm>
          <a:off x="6666782" y="4309713"/>
          <a:ext cx="5462824" cy="2166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15" name="Picture 2" descr="О КОМПАНИИ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454" y="6553812"/>
            <a:ext cx="1266962" cy="2099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330617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>
            <a:extLst>
              <a:ext uri="{FF2B5EF4-FFF2-40B4-BE49-F238E27FC236}">
                <a16:creationId xmlns:a16="http://schemas.microsoft.com/office/drawing/2014/main" xmlns="" id="{0C6E85DE-B243-9A47-9D8C-3AF16CBC6A3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42572"/>
          <a:stretch>
            <a:fillRect/>
          </a:stretch>
        </p:blipFill>
        <p:spPr>
          <a:xfrm>
            <a:off x="0" y="0"/>
            <a:ext cx="12192000" cy="721283"/>
          </a:xfrm>
          <a:prstGeom prst="rect">
            <a:avLst/>
          </a:prstGeom>
        </p:spPr>
      </p:pic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502308" y="127124"/>
            <a:ext cx="10488550" cy="941765"/>
          </a:xfrm>
        </p:spPr>
        <p:txBody>
          <a:bodyPr>
            <a:noAutofit/>
          </a:bodyPr>
          <a:lstStyle/>
          <a:p>
            <a:r>
              <a:rPr lang="ru-RU" sz="2400" dirty="0">
                <a:solidFill>
                  <a:srgbClr val="186FB0"/>
                </a:solidFill>
              </a:rPr>
              <a:t>ОСОБЕННОСТИ ОРГАНИЗАЦИИ И ПРОБЛЕМЫ ОКАЗАНИЯ МЕДИЦИНСКОЙ ПОМОЩИ ПАЦИЕНТАМ С ВМД </a:t>
            </a:r>
          </a:p>
        </p:txBody>
      </p:sp>
      <p:pic>
        <p:nvPicPr>
          <p:cNvPr id="10" name="Picture 2" descr="G:\С рабочего стола\Инвалиды\ОООИБРС\МИША\Песнева 20.02.2019\ВСП-лого3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068492" y="127124"/>
            <a:ext cx="873142" cy="873142"/>
          </a:xfrm>
          <a:prstGeom prst="rect">
            <a:avLst/>
          </a:prstGeom>
          <a:noFill/>
        </p:spPr>
      </p:pic>
      <p:sp>
        <p:nvSpPr>
          <p:cNvPr id="19" name="Заголовок 7"/>
          <p:cNvSpPr txBox="1">
            <a:spLocks/>
          </p:cNvSpPr>
          <p:nvPr/>
        </p:nvSpPr>
        <p:spPr>
          <a:xfrm>
            <a:off x="570888" y="6471138"/>
            <a:ext cx="11370745" cy="37515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>
              <a:spcBef>
                <a:spcPct val="0"/>
              </a:spcBef>
            </a:pPr>
            <a:r>
              <a:rPr lang="ru-RU" sz="1300" dirty="0">
                <a:solidFill>
                  <a:srgbClr val="186FB0"/>
                </a:solidFill>
              </a:rPr>
              <a:t>Оценка организации и доступности медицинской помощи пациентам с ВМД в 2022 году. Июнь 2022 г.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BAA6AD05-1714-4599-AEAD-BDD3A65D4691}"/>
              </a:ext>
            </a:extLst>
          </p:cNvPr>
          <p:cNvSpPr/>
          <p:nvPr/>
        </p:nvSpPr>
        <p:spPr>
          <a:xfrm>
            <a:off x="6322423" y="1264674"/>
            <a:ext cx="5376323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ru-RU" sz="1400" i="1" dirty="0">
                <a:solidFill>
                  <a:srgbClr val="0070C0"/>
                </a:solidFill>
                <a:cs typeface="Times New Roman" panose="02020603050405020304" pitchFamily="18" charset="0"/>
              </a:rPr>
              <a:t>Диаграмма 12. Оценка доступности лечения </a:t>
            </a:r>
            <a:br>
              <a:rPr lang="ru-RU" sz="1400" i="1" dirty="0">
                <a:solidFill>
                  <a:srgbClr val="0070C0"/>
                </a:solidFill>
                <a:cs typeface="Times New Roman" panose="02020603050405020304" pitchFamily="18" charset="0"/>
              </a:rPr>
            </a:br>
            <a:r>
              <a:rPr lang="ru-RU" sz="1400" i="1" dirty="0" err="1">
                <a:solidFill>
                  <a:srgbClr val="0070C0"/>
                </a:solidFill>
                <a:cs typeface="Times New Roman" panose="02020603050405020304" pitchFamily="18" charset="0"/>
              </a:rPr>
              <a:t>интравитреальным</a:t>
            </a:r>
            <a:r>
              <a:rPr lang="ru-RU" sz="1400" i="1" dirty="0">
                <a:solidFill>
                  <a:srgbClr val="0070C0"/>
                </a:solidFill>
                <a:cs typeface="Times New Roman" panose="02020603050405020304" pitchFamily="18" charset="0"/>
              </a:rPr>
              <a:t> введением препаратов </a:t>
            </a:r>
          </a:p>
          <a:p>
            <a:pPr algn="r">
              <a:defRPr/>
            </a:pPr>
            <a:r>
              <a:rPr lang="ru-RU" sz="1400" i="1" dirty="0">
                <a:solidFill>
                  <a:srgbClr val="0070C0"/>
                </a:solidFill>
                <a:cs typeface="Times New Roman" panose="02020603050405020304" pitchFamily="18" charset="0"/>
              </a:rPr>
              <a:t>по полису ОМС в 2022 году по сравнению с 2021 годом </a:t>
            </a:r>
          </a:p>
        </p:txBody>
      </p:sp>
      <p:sp>
        <p:nvSpPr>
          <p:cNvPr id="12" name="Rectangle 1">
            <a:extLst>
              <a:ext uri="{FF2B5EF4-FFF2-40B4-BE49-F238E27FC236}">
                <a16:creationId xmlns:a16="http://schemas.microsoft.com/office/drawing/2014/main" xmlns="" id="{F19397E5-AA99-4309-B9F7-1CC95B3414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0888" y="1264674"/>
            <a:ext cx="5561369" cy="14003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ts val="1200"/>
              </a:spcAft>
            </a:pPr>
            <a:r>
              <a:rPr lang="ru-RU" sz="1400" b="1" dirty="0">
                <a:solidFill>
                  <a:srgbClr val="1974B8"/>
                </a:solidFill>
                <a:cs typeface="Arial" pitchFamily="34" charset="0"/>
              </a:rPr>
              <a:t>Финансирование </a:t>
            </a:r>
            <a:r>
              <a:rPr lang="ru-RU" sz="1400" b="1" dirty="0" err="1">
                <a:solidFill>
                  <a:srgbClr val="1974B8"/>
                </a:solidFill>
                <a:cs typeface="Arial" pitchFamily="34" charset="0"/>
              </a:rPr>
              <a:t>интравитреальных</a:t>
            </a:r>
            <a:r>
              <a:rPr lang="ru-RU" sz="1400" b="1" dirty="0">
                <a:solidFill>
                  <a:srgbClr val="1974B8"/>
                </a:solidFill>
                <a:cs typeface="Arial" pitchFamily="34" charset="0"/>
              </a:rPr>
              <a:t> инъекций  </a:t>
            </a:r>
          </a:p>
          <a:p>
            <a:pPr>
              <a:spcAft>
                <a:spcPts val="600"/>
              </a:spcAft>
            </a:pPr>
            <a:r>
              <a:rPr lang="ru-RU" sz="1400" dirty="0">
                <a:solidFill>
                  <a:srgbClr val="006EBD"/>
                </a:solidFill>
              </a:rPr>
              <a:t>67,1%</a:t>
            </a:r>
            <a:r>
              <a:rPr lang="ru-RU" sz="1400" dirty="0"/>
              <a:t> пациентов заметили </a:t>
            </a:r>
            <a:r>
              <a:rPr lang="ru-RU" sz="1400" dirty="0">
                <a:solidFill>
                  <a:srgbClr val="006EBD"/>
                </a:solidFill>
              </a:rPr>
              <a:t>улучшение</a:t>
            </a:r>
            <a:r>
              <a:rPr lang="ru-RU" sz="1400" dirty="0"/>
              <a:t> ситуации с доступностью лечения </a:t>
            </a:r>
            <a:r>
              <a:rPr lang="ru-RU" sz="1400" dirty="0" err="1"/>
              <a:t>интравитреальными</a:t>
            </a:r>
            <a:r>
              <a:rPr lang="ru-RU" sz="1400" dirty="0"/>
              <a:t> инъекциями (ИВИ) по полису ОМС в 2022 году по сравнению с 2021 годом.</a:t>
            </a:r>
          </a:p>
          <a:p>
            <a:pPr>
              <a:spcAft>
                <a:spcPts val="600"/>
              </a:spcAft>
            </a:pPr>
            <a:r>
              <a:rPr lang="ru-RU" sz="1400" dirty="0"/>
              <a:t>Ухудшение заметили 12,9%, не увидели изменений 20% пациентов.</a:t>
            </a:r>
          </a:p>
        </p:txBody>
      </p:sp>
      <p:graphicFrame>
        <p:nvGraphicFramePr>
          <p:cNvPr id="11" name="Диаграмма 10">
            <a:extLst>
              <a:ext uri="{FF2B5EF4-FFF2-40B4-BE49-F238E27FC236}">
                <a16:creationId xmlns:a16="http://schemas.microsoft.com/office/drawing/2014/main" xmlns="" id="{A8FFE6FF-7A89-4E43-B614-67A019FD53F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47298746"/>
              </p:ext>
            </p:extLst>
          </p:nvPr>
        </p:nvGraphicFramePr>
        <p:xfrm>
          <a:off x="6578105" y="1999277"/>
          <a:ext cx="5120641" cy="24115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E9C71712-9929-4D43-A9DD-578CCD147588}"/>
              </a:ext>
            </a:extLst>
          </p:cNvPr>
          <p:cNvSpPr/>
          <p:nvPr/>
        </p:nvSpPr>
        <p:spPr>
          <a:xfrm>
            <a:off x="502308" y="4806347"/>
            <a:ext cx="11370745" cy="1615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ru-RU" sz="1400" b="1" dirty="0">
                <a:solidFill>
                  <a:srgbClr val="1974B8"/>
                </a:solidFill>
                <a:cs typeface="Arial" pitchFamily="34" charset="0"/>
              </a:rPr>
              <a:t>Последствия</a:t>
            </a:r>
          </a:p>
          <a:p>
            <a:pPr marL="285750" indent="-285750">
              <a:spcAft>
                <a:spcPts val="600"/>
              </a:spcAft>
              <a:buClr>
                <a:srgbClr val="006EBD"/>
              </a:buClr>
              <a:buFont typeface="Wingdings" panose="05000000000000000000" pitchFamily="2" charset="2"/>
              <a:buChar char="§"/>
            </a:pPr>
            <a:r>
              <a:rPr lang="ru-RU" sz="1400" dirty="0"/>
              <a:t>Стремление медицинских организаций обеспечивать объемы помощи за счет количества пациентов, которым назначены инъекции, а не необходимого для результативного лечения числа инъекций одному пациенту.</a:t>
            </a:r>
          </a:p>
          <a:p>
            <a:pPr marL="285750" indent="-285750">
              <a:spcAft>
                <a:spcPts val="600"/>
              </a:spcAft>
              <a:buClr>
                <a:srgbClr val="006EBD"/>
              </a:buClr>
              <a:buFont typeface="Wingdings" panose="05000000000000000000" pitchFamily="2" charset="2"/>
              <a:buChar char="§"/>
            </a:pPr>
            <a:r>
              <a:rPr lang="ru-RU" sz="1400" dirty="0"/>
              <a:t>Этическая проблема выбора специалистами приоритетности назначения лечения пациентам из общего числа нуждающихся .</a:t>
            </a:r>
          </a:p>
          <a:p>
            <a:pPr marL="285750" indent="-285750">
              <a:buClr>
                <a:srgbClr val="006EBD"/>
              </a:buClr>
              <a:buFont typeface="Wingdings" panose="05000000000000000000" pitchFamily="2" charset="2"/>
              <a:buChar char="§"/>
            </a:pPr>
            <a:r>
              <a:rPr lang="ru-RU" sz="1400" dirty="0"/>
              <a:t>Неудовлетворенность специалистов ситуацией неэффективного расходования бюджетных средств на неэффективную организацию терапии пациентов.</a:t>
            </a:r>
          </a:p>
        </p:txBody>
      </p:sp>
      <p:sp>
        <p:nvSpPr>
          <p:cNvPr id="13" name="Rectangle 1">
            <a:extLst>
              <a:ext uri="{FF2B5EF4-FFF2-40B4-BE49-F238E27FC236}">
                <a16:creationId xmlns:a16="http://schemas.microsoft.com/office/drawing/2014/main" xmlns="" id="{4A5F1AC8-0FDD-4155-81B7-D92648437F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0888" y="3020122"/>
            <a:ext cx="5460727" cy="14311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ts val="1200"/>
              </a:spcAft>
            </a:pPr>
            <a:r>
              <a:rPr lang="ru-RU" sz="1400" b="1" dirty="0">
                <a:solidFill>
                  <a:srgbClr val="1974B8"/>
                </a:solidFill>
                <a:cs typeface="Arial" pitchFamily="34" charset="0"/>
              </a:rPr>
              <a:t>Проблемы</a:t>
            </a:r>
            <a:r>
              <a:rPr lang="ru-RU" sz="1600" b="1" dirty="0">
                <a:solidFill>
                  <a:srgbClr val="1974B8"/>
                </a:solidFill>
                <a:cs typeface="Arial" pitchFamily="34" charset="0"/>
              </a:rPr>
              <a:t> </a:t>
            </a:r>
          </a:p>
          <a:p>
            <a:pPr marL="285750" indent="-285750">
              <a:spcAft>
                <a:spcPts val="600"/>
              </a:spcAft>
              <a:buClr>
                <a:srgbClr val="006EBD"/>
              </a:buClr>
              <a:buFont typeface="Wingdings" panose="05000000000000000000" pitchFamily="2" charset="2"/>
              <a:buChar char="§"/>
            </a:pPr>
            <a:r>
              <a:rPr lang="ru-RU" sz="1400" dirty="0"/>
              <a:t>Недостаток квот на данный вид терапии в ряде регионов</a:t>
            </a:r>
          </a:p>
          <a:p>
            <a:pPr marL="285750" indent="-285750">
              <a:spcAft>
                <a:spcPts val="600"/>
              </a:spcAft>
              <a:buClr>
                <a:srgbClr val="006EBD"/>
              </a:buClr>
              <a:buFont typeface="Wingdings" panose="05000000000000000000" pitchFamily="2" charset="2"/>
              <a:buChar char="§"/>
            </a:pPr>
            <a:r>
              <a:rPr lang="ru-RU" sz="1400" dirty="0"/>
              <a:t>Некачественное планирование запасов препаратов приводит к нерегулярным инъекциям и прерыванию лечения значительной частью пациентов.</a:t>
            </a:r>
          </a:p>
        </p:txBody>
      </p:sp>
      <p:pic>
        <p:nvPicPr>
          <p:cNvPr id="14" name="Picture 2" descr="О КОМПАНИИ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454" y="6553812"/>
            <a:ext cx="1266962" cy="2099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831227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>
            <a:extLst>
              <a:ext uri="{FF2B5EF4-FFF2-40B4-BE49-F238E27FC236}">
                <a16:creationId xmlns:a16="http://schemas.microsoft.com/office/drawing/2014/main" xmlns="" id="{0C6E85DE-B243-9A47-9D8C-3AF16CBC6A3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42572"/>
          <a:stretch>
            <a:fillRect/>
          </a:stretch>
        </p:blipFill>
        <p:spPr>
          <a:xfrm>
            <a:off x="0" y="0"/>
            <a:ext cx="12192000" cy="721283"/>
          </a:xfrm>
          <a:prstGeom prst="rect">
            <a:avLst/>
          </a:prstGeom>
        </p:spPr>
      </p:pic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502308" y="127124"/>
            <a:ext cx="10488550" cy="941765"/>
          </a:xfrm>
        </p:spPr>
        <p:txBody>
          <a:bodyPr>
            <a:noAutofit/>
          </a:bodyPr>
          <a:lstStyle/>
          <a:p>
            <a:r>
              <a:rPr lang="ru-RU" sz="2400" dirty="0">
                <a:solidFill>
                  <a:srgbClr val="186FB0"/>
                </a:solidFill>
              </a:rPr>
              <a:t>ОСОБЕННОСТИ ОРГАНИЗАЦИИ И ПРОБЛЕМЫ ОКАЗАНИЯ МЕДИЦИНСКОЙ ПОМОЩИ ПАЦИЕНТАМ С ВМД </a:t>
            </a:r>
          </a:p>
        </p:txBody>
      </p:sp>
      <p:pic>
        <p:nvPicPr>
          <p:cNvPr id="10" name="Picture 2" descr="G:\С рабочего стола\Инвалиды\ОООИБРС\МИША\Песнева 20.02.2019\ВСП-лого3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068492" y="127124"/>
            <a:ext cx="873142" cy="873142"/>
          </a:xfrm>
          <a:prstGeom prst="rect">
            <a:avLst/>
          </a:prstGeom>
          <a:noFill/>
        </p:spPr>
      </p:pic>
      <p:sp>
        <p:nvSpPr>
          <p:cNvPr id="19" name="Заголовок 7"/>
          <p:cNvSpPr txBox="1">
            <a:spLocks/>
          </p:cNvSpPr>
          <p:nvPr/>
        </p:nvSpPr>
        <p:spPr>
          <a:xfrm>
            <a:off x="570888" y="6471138"/>
            <a:ext cx="11370745" cy="37515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>
              <a:spcBef>
                <a:spcPct val="0"/>
              </a:spcBef>
            </a:pPr>
            <a:r>
              <a:rPr lang="ru-RU" sz="1300" dirty="0">
                <a:solidFill>
                  <a:srgbClr val="186FB0"/>
                </a:solidFill>
              </a:rPr>
              <a:t>Оценка организации и доступности медицинской помощи пациентам с ВМД в 2022 году. Июнь 2022 г.</a:t>
            </a:r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xmlns="" id="{FD70FBFB-95FC-4672-8773-2604116C2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139" y="4949596"/>
            <a:ext cx="5547861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1400" dirty="0"/>
              <a:t>Введение ИВИ в перечень видов высокотехнологичной медицинской помощи, включенных в базовую программу ОМС с финансированием за счет субвенции из бюджета ФФОМС бюджетам территориальных фондов обязательного медицинского страхования позволило </a:t>
            </a:r>
            <a:r>
              <a:rPr lang="ru-RU" sz="1400" dirty="0">
                <a:solidFill>
                  <a:srgbClr val="006EBD"/>
                </a:solidFill>
              </a:rPr>
              <a:t>увеличить объемы помощи</a:t>
            </a:r>
            <a:r>
              <a:rPr lang="ru-RU" sz="1400" dirty="0"/>
              <a:t> пациентам с прогрессирующим течением заболевания. 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BAA6AD05-1714-4599-AEAD-BDD3A65D4691}"/>
              </a:ext>
            </a:extLst>
          </p:cNvPr>
          <p:cNvSpPr/>
          <p:nvPr/>
        </p:nvSpPr>
        <p:spPr>
          <a:xfrm>
            <a:off x="5832458" y="1027107"/>
            <a:ext cx="523603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ru-RU" sz="1400" i="1" dirty="0">
                <a:solidFill>
                  <a:srgbClr val="0070C0"/>
                </a:solidFill>
                <a:cs typeface="Times New Roman" panose="02020603050405020304" pitchFamily="18" charset="0"/>
              </a:rPr>
              <a:t>Диаграмма 13. Источники финансирования процедур </a:t>
            </a:r>
            <a:br>
              <a:rPr lang="ru-RU" sz="1400" i="1" dirty="0">
                <a:solidFill>
                  <a:srgbClr val="0070C0"/>
                </a:solidFill>
                <a:cs typeface="Times New Roman" panose="02020603050405020304" pitchFamily="18" charset="0"/>
              </a:rPr>
            </a:br>
            <a:r>
              <a:rPr lang="ru-RU" sz="1400" i="1" dirty="0" err="1">
                <a:solidFill>
                  <a:srgbClr val="0070C0"/>
                </a:solidFill>
                <a:cs typeface="Times New Roman" panose="02020603050405020304" pitchFamily="18" charset="0"/>
              </a:rPr>
              <a:t>интравитреального</a:t>
            </a:r>
            <a:r>
              <a:rPr lang="ru-RU" sz="1400" i="1" dirty="0">
                <a:solidFill>
                  <a:srgbClr val="0070C0"/>
                </a:solidFill>
                <a:cs typeface="Times New Roman" panose="02020603050405020304" pitchFamily="18" charset="0"/>
              </a:rPr>
              <a:t> введения препаратов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A09BADF1-B2DA-47E6-864B-5A7277F3672D}"/>
              </a:ext>
            </a:extLst>
          </p:cNvPr>
          <p:cNvSpPr/>
          <p:nvPr/>
        </p:nvSpPr>
        <p:spPr>
          <a:xfrm>
            <a:off x="502308" y="968739"/>
            <a:ext cx="5466222" cy="18312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00"/>
              </a:spcAft>
            </a:pPr>
            <a:r>
              <a:rPr lang="ru-RU" b="1" dirty="0">
                <a:solidFill>
                  <a:srgbClr val="1974B8"/>
                </a:solidFill>
                <a:cs typeface="Arial" pitchFamily="34" charset="0"/>
              </a:rPr>
              <a:t>Финансирование </a:t>
            </a:r>
            <a:r>
              <a:rPr lang="ru-RU" b="1" dirty="0" err="1">
                <a:solidFill>
                  <a:srgbClr val="1974B8"/>
                </a:solidFill>
                <a:cs typeface="Arial" pitchFamily="34" charset="0"/>
              </a:rPr>
              <a:t>интравитреальных</a:t>
            </a:r>
            <a:r>
              <a:rPr lang="ru-RU" b="1" dirty="0">
                <a:solidFill>
                  <a:srgbClr val="1974B8"/>
                </a:solidFill>
                <a:cs typeface="Arial" pitchFamily="34" charset="0"/>
              </a:rPr>
              <a:t> инъекций  </a:t>
            </a:r>
            <a:endParaRPr lang="ru-RU" dirty="0"/>
          </a:p>
          <a:p>
            <a:pPr>
              <a:spcAft>
                <a:spcPts val="600"/>
              </a:spcAft>
            </a:pPr>
            <a:r>
              <a:rPr lang="ru-RU" sz="1400" dirty="0"/>
              <a:t>Абсолютное большинство (82,9%) пациентов, получивших ИВИ в 2022 году, получили лечение за счет средств ОМС. </a:t>
            </a:r>
          </a:p>
          <a:p>
            <a:pPr>
              <a:spcAft>
                <a:spcPts val="600"/>
              </a:spcAft>
            </a:pPr>
            <a:r>
              <a:rPr lang="ru-RU" sz="1400" dirty="0"/>
              <a:t>В 2021 году среди опрошенных таких было 63,2%.</a:t>
            </a:r>
          </a:p>
          <a:p>
            <a:r>
              <a:rPr lang="ru-RU" sz="1400" dirty="0"/>
              <a:t>17,1% получивших инъекции оплачивали их самостоятельно. В 2021 году – 34,2% пациентов платили за инъекции.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089D7515-DBF3-4351-84E4-937FA5BCD5D2}"/>
              </a:ext>
            </a:extLst>
          </p:cNvPr>
          <p:cNvSpPr/>
          <p:nvPr/>
        </p:nvSpPr>
        <p:spPr>
          <a:xfrm>
            <a:off x="6705599" y="3776377"/>
            <a:ext cx="523603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ru-RU" sz="1400" i="1" dirty="0">
                <a:solidFill>
                  <a:srgbClr val="0070C0"/>
                </a:solidFill>
                <a:cs typeface="Times New Roman" panose="02020603050405020304" pitchFamily="18" charset="0"/>
              </a:rPr>
              <a:t>Диаграмма 14. Распространенность самостоятельной покупки </a:t>
            </a:r>
            <a:br>
              <a:rPr lang="ru-RU" sz="1400" i="1" dirty="0">
                <a:solidFill>
                  <a:srgbClr val="0070C0"/>
                </a:solidFill>
                <a:cs typeface="Times New Roman" panose="02020603050405020304" pitchFamily="18" charset="0"/>
              </a:rPr>
            </a:br>
            <a:r>
              <a:rPr lang="ru-RU" sz="1400" i="1" dirty="0">
                <a:solidFill>
                  <a:srgbClr val="0070C0"/>
                </a:solidFill>
                <a:cs typeface="Times New Roman" panose="02020603050405020304" pitchFamily="18" charset="0"/>
              </a:rPr>
              <a:t>препаратов для </a:t>
            </a:r>
            <a:r>
              <a:rPr lang="ru-RU" sz="1400" i="1" dirty="0" err="1">
                <a:solidFill>
                  <a:srgbClr val="0070C0"/>
                </a:solidFill>
                <a:cs typeface="Times New Roman" panose="02020603050405020304" pitchFamily="18" charset="0"/>
              </a:rPr>
              <a:t>интравитреального</a:t>
            </a:r>
            <a:r>
              <a:rPr lang="ru-RU" sz="1400" i="1" dirty="0">
                <a:solidFill>
                  <a:srgbClr val="0070C0"/>
                </a:solidFill>
                <a:cs typeface="Times New Roman" panose="02020603050405020304" pitchFamily="18" charset="0"/>
              </a:rPr>
              <a:t> введения</a:t>
            </a:r>
          </a:p>
        </p:txBody>
      </p:sp>
      <p:graphicFrame>
        <p:nvGraphicFramePr>
          <p:cNvPr id="12" name="Диаграмма 11">
            <a:extLst>
              <a:ext uri="{FF2B5EF4-FFF2-40B4-BE49-F238E27FC236}">
                <a16:creationId xmlns:a16="http://schemas.microsoft.com/office/drawing/2014/main" xmlns="" id="{66BE7ECE-D529-4860-9D80-139C93C3048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14105443"/>
              </p:ext>
            </p:extLst>
          </p:nvPr>
        </p:nvGraphicFramePr>
        <p:xfrm>
          <a:off x="6738667" y="1550327"/>
          <a:ext cx="5169898" cy="16268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45758A7C-F778-4EFF-B5BF-A1B3413BA35B}"/>
              </a:ext>
            </a:extLst>
          </p:cNvPr>
          <p:cNvSpPr/>
          <p:nvPr/>
        </p:nvSpPr>
        <p:spPr>
          <a:xfrm>
            <a:off x="548139" y="3409485"/>
            <a:ext cx="5420391" cy="10310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ru-RU" sz="1400" dirty="0">
                <a:solidFill>
                  <a:srgbClr val="006EBD"/>
                </a:solidFill>
              </a:rPr>
              <a:t>53,5%</a:t>
            </a:r>
            <a:r>
              <a:rPr lang="ru-RU" sz="1400" dirty="0"/>
              <a:t> пациентов лекарства для уколов в больнице всегда предоставляли бесплатно. </a:t>
            </a:r>
          </a:p>
          <a:p>
            <a:pPr>
              <a:spcAft>
                <a:spcPts val="600"/>
              </a:spcAft>
            </a:pPr>
            <a:r>
              <a:rPr lang="ru-RU" sz="1400" dirty="0">
                <a:solidFill>
                  <a:srgbClr val="006EBD"/>
                </a:solidFill>
              </a:rPr>
              <a:t>29,0%</a:t>
            </a:r>
            <a:r>
              <a:rPr lang="ru-RU" sz="1400" dirty="0"/>
              <a:t> пациентов с необходимостью самостоятельного приобретения препаратов с разной частотой .</a:t>
            </a:r>
          </a:p>
        </p:txBody>
      </p:sp>
      <p:graphicFrame>
        <p:nvGraphicFramePr>
          <p:cNvPr id="13" name="Диаграмма 12">
            <a:extLst>
              <a:ext uri="{FF2B5EF4-FFF2-40B4-BE49-F238E27FC236}">
                <a16:creationId xmlns:a16="http://schemas.microsoft.com/office/drawing/2014/main" xmlns="" id="{C7F58754-466C-4DD0-92DE-A6C052E7F5F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65247643"/>
              </p:ext>
            </p:extLst>
          </p:nvPr>
        </p:nvGraphicFramePr>
        <p:xfrm>
          <a:off x="6625087" y="4442238"/>
          <a:ext cx="5355260" cy="1854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14" name="Picture 2" descr="О КОМПАНИИ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454" y="6553812"/>
            <a:ext cx="1266962" cy="2099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992327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>
            <a:extLst>
              <a:ext uri="{FF2B5EF4-FFF2-40B4-BE49-F238E27FC236}">
                <a16:creationId xmlns:a16="http://schemas.microsoft.com/office/drawing/2014/main" xmlns="" id="{0C6E85DE-B243-9A47-9D8C-3AF16CBC6A3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42572"/>
          <a:stretch>
            <a:fillRect/>
          </a:stretch>
        </p:blipFill>
        <p:spPr>
          <a:xfrm>
            <a:off x="0" y="0"/>
            <a:ext cx="12192000" cy="721283"/>
          </a:xfrm>
          <a:prstGeom prst="rect">
            <a:avLst/>
          </a:prstGeom>
        </p:spPr>
      </p:pic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289971" y="263729"/>
            <a:ext cx="10488550" cy="941765"/>
          </a:xfrm>
        </p:spPr>
        <p:txBody>
          <a:bodyPr>
            <a:noAutofit/>
          </a:bodyPr>
          <a:lstStyle/>
          <a:p>
            <a:r>
              <a:rPr lang="ru-RU" sz="2400" dirty="0">
                <a:solidFill>
                  <a:srgbClr val="186FB0"/>
                </a:solidFill>
              </a:rPr>
              <a:t>ПРОБЛЕМЫ С ПОЛУЧЕНИЕМ МЕДИЦИНСКОЙ ПОМОЩИ ПАЦИЕНТАМИ С ВМД</a:t>
            </a:r>
            <a:r>
              <a:rPr lang="ru-RU" dirty="0"/>
              <a:t/>
            </a:r>
            <a:br>
              <a:rPr lang="ru-RU" dirty="0"/>
            </a:br>
            <a:endParaRPr lang="ru-RU" sz="2400" dirty="0">
              <a:solidFill>
                <a:srgbClr val="186FB0"/>
              </a:solidFill>
            </a:endParaRPr>
          </a:p>
        </p:txBody>
      </p:sp>
      <p:pic>
        <p:nvPicPr>
          <p:cNvPr id="10" name="Picture 2" descr="G:\С рабочего стола\Инвалиды\ОООИБРС\МИША\Песнева 20.02.2019\ВСП-лого3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068492" y="127124"/>
            <a:ext cx="873142" cy="873142"/>
          </a:xfrm>
          <a:prstGeom prst="rect">
            <a:avLst/>
          </a:prstGeom>
          <a:noFill/>
        </p:spPr>
      </p:pic>
      <p:sp>
        <p:nvSpPr>
          <p:cNvPr id="19" name="Заголовок 7"/>
          <p:cNvSpPr txBox="1">
            <a:spLocks/>
          </p:cNvSpPr>
          <p:nvPr/>
        </p:nvSpPr>
        <p:spPr>
          <a:xfrm>
            <a:off x="570888" y="6471138"/>
            <a:ext cx="11370745" cy="37515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>
              <a:spcBef>
                <a:spcPct val="0"/>
              </a:spcBef>
            </a:pPr>
            <a:r>
              <a:rPr lang="ru-RU" sz="1300" dirty="0">
                <a:solidFill>
                  <a:srgbClr val="186FB0"/>
                </a:solidFill>
              </a:rPr>
              <a:t>Оценка организации и доступности медицинской помощи пациентам с ВМД в 2022 году. Июнь 2022 г.</a:t>
            </a:r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xmlns="" id="{FD70FBFB-95FC-4672-8773-2604116C2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75917" y="1855921"/>
            <a:ext cx="3815340" cy="4016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1800"/>
              </a:spcAft>
            </a:pPr>
            <a:r>
              <a:rPr lang="ru-RU" sz="1400" dirty="0"/>
              <a:t>В 2022 году пациенты стали реже сталкиваться с трудностями при лечении ВМД по сравнению с 2021 годом.</a:t>
            </a:r>
          </a:p>
          <a:p>
            <a:pPr>
              <a:spcAft>
                <a:spcPts val="1800"/>
              </a:spcAft>
            </a:pPr>
            <a:r>
              <a:rPr lang="ru-RU" sz="1400" dirty="0"/>
              <a:t>Приоритетность проблемных вопросов по сравнению с 2021 годом  немного сместилась с необходимости нести значительные финансовые расходы на ИВИ в сторону недоступности помощи в амбулаторно-поликлиническом звене.</a:t>
            </a:r>
          </a:p>
          <a:p>
            <a:pPr>
              <a:spcAft>
                <a:spcPts val="1800"/>
              </a:spcAft>
            </a:pPr>
            <a:r>
              <a:rPr lang="ru-RU" sz="1400" dirty="0">
                <a:solidFill>
                  <a:srgbClr val="006EBD"/>
                </a:solidFill>
              </a:rPr>
              <a:t>Необходимость покупать лекарства </a:t>
            </a:r>
            <a:r>
              <a:rPr lang="ru-RU" sz="1400" dirty="0"/>
              <a:t>для лечения в 2021 году волновала 68,3% пациентов, а в 2022 - </a:t>
            </a:r>
            <a:r>
              <a:rPr lang="ru-RU" sz="1400" dirty="0">
                <a:solidFill>
                  <a:srgbClr val="006EBD"/>
                </a:solidFill>
              </a:rPr>
              <a:t>12,3%</a:t>
            </a:r>
            <a:r>
              <a:rPr lang="ru-RU" sz="1400" dirty="0"/>
              <a:t>.</a:t>
            </a:r>
          </a:p>
          <a:p>
            <a:pPr>
              <a:spcAft>
                <a:spcPts val="1800"/>
              </a:spcAft>
            </a:pPr>
            <a:r>
              <a:rPr lang="ru-RU" sz="1400" dirty="0"/>
              <a:t>На </a:t>
            </a:r>
            <a:r>
              <a:rPr lang="ru-RU" sz="1400" dirty="0">
                <a:solidFill>
                  <a:srgbClr val="006EBD"/>
                </a:solidFill>
              </a:rPr>
              <a:t>низкое качество медицинской помощи по месту жительства </a:t>
            </a:r>
            <a:r>
              <a:rPr lang="ru-RU" sz="1400" dirty="0"/>
              <a:t>в 2021 году жаловались 5,8% опрошенных, а в 2022 году - </a:t>
            </a:r>
            <a:r>
              <a:rPr lang="ru-RU" sz="1400" dirty="0">
                <a:solidFill>
                  <a:srgbClr val="006EBD"/>
                </a:solidFill>
              </a:rPr>
              <a:t>52,9%</a:t>
            </a:r>
            <a:r>
              <a:rPr lang="ru-RU" sz="1400" dirty="0"/>
              <a:t>.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BAA6AD05-1714-4599-AEAD-BDD3A65D4691}"/>
              </a:ext>
            </a:extLst>
          </p:cNvPr>
          <p:cNvSpPr/>
          <p:nvPr/>
        </p:nvSpPr>
        <p:spPr>
          <a:xfrm>
            <a:off x="289971" y="956967"/>
            <a:ext cx="786778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400" i="1" dirty="0">
                <a:solidFill>
                  <a:srgbClr val="0070C0"/>
                </a:solidFill>
                <a:cs typeface="Times New Roman" panose="02020603050405020304" pitchFamily="18" charset="0"/>
              </a:rPr>
              <a:t>Диаграмма 15. Проблемы пациентов с ВМД при получении медицинской помощи в 2021 и 2022 гг.</a:t>
            </a:r>
          </a:p>
        </p:txBody>
      </p:sp>
      <p:graphicFrame>
        <p:nvGraphicFramePr>
          <p:cNvPr id="11" name="Диаграмма 10">
            <a:extLst>
              <a:ext uri="{FF2B5EF4-FFF2-40B4-BE49-F238E27FC236}">
                <a16:creationId xmlns:a16="http://schemas.microsoft.com/office/drawing/2014/main" xmlns="" id="{9F8E4782-3EEA-44B1-BD00-0B1FB7615A4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91198197"/>
              </p:ext>
            </p:extLst>
          </p:nvPr>
        </p:nvGraphicFramePr>
        <p:xfrm>
          <a:off x="404950" y="1263202"/>
          <a:ext cx="6742308" cy="52338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12" name="Picture 2" descr="О КОМПАНИИ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454" y="6553812"/>
            <a:ext cx="1266962" cy="2099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323471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>
            <a:extLst>
              <a:ext uri="{FF2B5EF4-FFF2-40B4-BE49-F238E27FC236}">
                <a16:creationId xmlns:a16="http://schemas.microsoft.com/office/drawing/2014/main" xmlns="" id="{0C6E85DE-B243-9A47-9D8C-3AF16CBC6A3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42572"/>
          <a:stretch>
            <a:fillRect/>
          </a:stretch>
        </p:blipFill>
        <p:spPr>
          <a:xfrm>
            <a:off x="0" y="0"/>
            <a:ext cx="12192000" cy="721283"/>
          </a:xfrm>
          <a:prstGeom prst="rect">
            <a:avLst/>
          </a:prstGeom>
        </p:spPr>
      </p:pic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431074" y="130468"/>
            <a:ext cx="6456995" cy="941765"/>
          </a:xfrm>
        </p:spPr>
        <p:txBody>
          <a:bodyPr>
            <a:noAutofit/>
          </a:bodyPr>
          <a:lstStyle/>
          <a:p>
            <a:r>
              <a:rPr lang="ru-RU" sz="2400" dirty="0">
                <a:solidFill>
                  <a:srgbClr val="186FB0"/>
                </a:solidFill>
              </a:rPr>
              <a:t>ПРОБЛЕМЫ ПАЦИЕНТОВ С ВМД</a:t>
            </a:r>
            <a:r>
              <a:rPr lang="ru-RU" dirty="0"/>
              <a:t/>
            </a:r>
            <a:br>
              <a:rPr lang="ru-RU" dirty="0"/>
            </a:br>
            <a:endParaRPr lang="ru-RU" sz="2400" dirty="0">
              <a:solidFill>
                <a:srgbClr val="186FB0"/>
              </a:solidFill>
            </a:endParaRPr>
          </a:p>
        </p:txBody>
      </p:sp>
      <p:pic>
        <p:nvPicPr>
          <p:cNvPr id="10" name="Picture 2" descr="G:\С рабочего стола\Инвалиды\ОООИБРС\МИША\Песнева 20.02.2019\ВСП-лого3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068492" y="127124"/>
            <a:ext cx="873142" cy="873142"/>
          </a:xfrm>
          <a:prstGeom prst="rect">
            <a:avLst/>
          </a:prstGeom>
          <a:noFill/>
        </p:spPr>
      </p:pic>
      <p:sp>
        <p:nvSpPr>
          <p:cNvPr id="19" name="Заголовок 7"/>
          <p:cNvSpPr txBox="1">
            <a:spLocks/>
          </p:cNvSpPr>
          <p:nvPr/>
        </p:nvSpPr>
        <p:spPr>
          <a:xfrm>
            <a:off x="570888" y="6471138"/>
            <a:ext cx="11370745" cy="37515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>
              <a:spcBef>
                <a:spcPct val="0"/>
              </a:spcBef>
            </a:pPr>
            <a:r>
              <a:rPr lang="ru-RU" sz="1300" dirty="0">
                <a:solidFill>
                  <a:srgbClr val="186FB0"/>
                </a:solidFill>
              </a:rPr>
              <a:t>Оценка организации и доступности медицинской помощи пациентам с ВМД в 2022 году. Июнь 2022 г.</a:t>
            </a:r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xmlns="" id="{FD70FBFB-95FC-4672-8773-2604116C2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1075" y="4810497"/>
            <a:ext cx="5664925" cy="13696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1300" dirty="0"/>
              <a:t>В 2021 году наиболее острыми для пациентов были проблемы в социальной сфере (53,3%) и проблемы непонимания с близким окружением (56,7%).</a:t>
            </a:r>
          </a:p>
          <a:p>
            <a:pPr algn="just">
              <a:spcAft>
                <a:spcPts val="600"/>
              </a:spcAft>
            </a:pPr>
            <a:r>
              <a:rPr lang="ru-RU" sz="1300" dirty="0"/>
              <a:t>В 2022 году на 1-е место вышли </a:t>
            </a:r>
            <a:r>
              <a:rPr lang="ru-RU" sz="1300" dirty="0">
                <a:solidFill>
                  <a:srgbClr val="006EBD"/>
                </a:solidFill>
              </a:rPr>
              <a:t>проблемы с получением информации о заболевании и о жизни с ним </a:t>
            </a:r>
            <a:r>
              <a:rPr lang="ru-RU" sz="1300" dirty="0"/>
              <a:t>- 47,7% указали на отсутствие доступной информации о самом заболевании, 36,6% - на отсутствие рекомендаций об образе жизни.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BAA6AD05-1714-4599-AEAD-BDD3A65D4691}"/>
              </a:ext>
            </a:extLst>
          </p:cNvPr>
          <p:cNvSpPr/>
          <p:nvPr/>
        </p:nvSpPr>
        <p:spPr>
          <a:xfrm>
            <a:off x="250366" y="864526"/>
            <a:ext cx="633331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ru-RU" sz="1400" i="1" dirty="0">
                <a:solidFill>
                  <a:srgbClr val="0070C0"/>
                </a:solidFill>
                <a:cs typeface="Times New Roman" panose="02020603050405020304" pitchFamily="18" charset="0"/>
              </a:rPr>
              <a:t>Диаграмма 16. Проблемы пациентов с ВМД в социальной и психологической сферах в 2021 и 2022 гг.</a:t>
            </a:r>
          </a:p>
        </p:txBody>
      </p:sp>
      <p:graphicFrame>
        <p:nvGraphicFramePr>
          <p:cNvPr id="12" name="Диаграмма 11">
            <a:extLst>
              <a:ext uri="{FF2B5EF4-FFF2-40B4-BE49-F238E27FC236}">
                <a16:creationId xmlns:a16="http://schemas.microsoft.com/office/drawing/2014/main" xmlns="" id="{AEF2B517-CF19-47E0-AC7C-BCB6C425392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23923764"/>
              </p:ext>
            </p:extLst>
          </p:nvPr>
        </p:nvGraphicFramePr>
        <p:xfrm>
          <a:off x="570888" y="1180038"/>
          <a:ext cx="5869101" cy="33704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3" name="Rectangle 1">
            <a:extLst>
              <a:ext uri="{FF2B5EF4-FFF2-40B4-BE49-F238E27FC236}">
                <a16:creationId xmlns:a16="http://schemas.microsoft.com/office/drawing/2014/main" xmlns="" id="{D0A83C51-157A-421F-B10F-8C495E0A1F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83680" y="4810497"/>
            <a:ext cx="5357953" cy="13696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1300" dirty="0"/>
              <a:t>Для </a:t>
            </a:r>
            <a:r>
              <a:rPr lang="ru-RU" sz="1300" dirty="0">
                <a:solidFill>
                  <a:srgbClr val="006EBD"/>
                </a:solidFill>
              </a:rPr>
              <a:t>91,6%</a:t>
            </a:r>
            <a:r>
              <a:rPr lang="ru-RU" sz="1300" dirty="0"/>
              <a:t> пациентов с ВМД ближний социальный круг - ресурс в ситуации болезни, они получали ту или иную поддержку от родственников и близких – 41,3% в бытовых вопросах, 29,7% эмоциональную поддержку, 17,4% - финансовую помощь.</a:t>
            </a:r>
          </a:p>
          <a:p>
            <a:pPr algn="just">
              <a:spcAft>
                <a:spcPts val="600"/>
              </a:spcAft>
            </a:pPr>
            <a:r>
              <a:rPr lang="ru-RU" sz="1300" dirty="0"/>
              <a:t>Среди опрошенных кардинально меньше тех, кто не чувствует такой поддержки по сравнению с 2021 годом (8,4% против 60,0%).</a:t>
            </a: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xmlns="" id="{6FF98E31-9B04-4F64-B15B-7D93B27081AA}"/>
              </a:ext>
            </a:extLst>
          </p:cNvPr>
          <p:cNvSpPr/>
          <p:nvPr/>
        </p:nvSpPr>
        <p:spPr>
          <a:xfrm>
            <a:off x="6958629" y="864526"/>
            <a:ext cx="438912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ru-RU" sz="1400" i="1" dirty="0">
                <a:solidFill>
                  <a:srgbClr val="0070C0"/>
                </a:solidFill>
                <a:cs typeface="Times New Roman" panose="02020603050405020304" pitchFamily="18" charset="0"/>
              </a:rPr>
              <a:t>Диаграмма 17. Особенности поддержки, получаемой от родственников и близких.</a:t>
            </a:r>
          </a:p>
        </p:txBody>
      </p:sp>
      <p:graphicFrame>
        <p:nvGraphicFramePr>
          <p:cNvPr id="15" name="Диаграмма 14">
            <a:extLst>
              <a:ext uri="{FF2B5EF4-FFF2-40B4-BE49-F238E27FC236}">
                <a16:creationId xmlns:a16="http://schemas.microsoft.com/office/drawing/2014/main" xmlns="" id="{977E8398-6B1B-456B-9516-A1D7BCEBE23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42424795"/>
              </p:ext>
            </p:extLst>
          </p:nvPr>
        </p:nvGraphicFramePr>
        <p:xfrm>
          <a:off x="6888069" y="1421187"/>
          <a:ext cx="5158539" cy="28228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16" name="Picture 2" descr="О КОМПАНИИ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454" y="6553812"/>
            <a:ext cx="1266962" cy="2099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167491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>
            <a:extLst>
              <a:ext uri="{FF2B5EF4-FFF2-40B4-BE49-F238E27FC236}">
                <a16:creationId xmlns:a16="http://schemas.microsoft.com/office/drawing/2014/main" xmlns="" id="{0C6E85DE-B243-9A47-9D8C-3AF16CBC6A37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t="42572"/>
          <a:stretch>
            <a:fillRect/>
          </a:stretch>
        </p:blipFill>
        <p:spPr>
          <a:xfrm>
            <a:off x="0" y="0"/>
            <a:ext cx="12192000" cy="721283"/>
          </a:xfrm>
          <a:prstGeom prst="rect">
            <a:avLst/>
          </a:prstGeom>
        </p:spPr>
      </p:pic>
      <p:pic>
        <p:nvPicPr>
          <p:cNvPr id="10" name="Picture 2" descr="G:\С рабочего стола\Инвалиды\ОООИБРС\МИША\Песнева 20.02.2019\ВСП-лого3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068492" y="127124"/>
            <a:ext cx="873142" cy="873142"/>
          </a:xfrm>
          <a:prstGeom prst="rect">
            <a:avLst/>
          </a:prstGeom>
          <a:noFill/>
        </p:spPr>
      </p:pic>
      <p:sp>
        <p:nvSpPr>
          <p:cNvPr id="23" name="Заголовок 7"/>
          <p:cNvSpPr>
            <a:spLocks noGrp="1"/>
          </p:cNvSpPr>
          <p:nvPr>
            <p:ph type="title"/>
          </p:nvPr>
        </p:nvSpPr>
        <p:spPr>
          <a:xfrm>
            <a:off x="521003" y="199745"/>
            <a:ext cx="10355630" cy="715554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ru-RU" sz="2400" dirty="0">
                <a:solidFill>
                  <a:srgbClr val="186FB0"/>
                </a:solidFill>
              </a:rPr>
              <a:t>ЗАКЛЮЧЕНИЕ 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521003" y="944893"/>
            <a:ext cx="11391757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ts val="1200"/>
              </a:spcAft>
            </a:pPr>
            <a:r>
              <a:rPr lang="ru-RU" b="1" dirty="0">
                <a:solidFill>
                  <a:srgbClr val="1974B8"/>
                </a:solidFill>
                <a:cs typeface="Arial" pitchFamily="34" charset="0"/>
              </a:rPr>
              <a:t>Особенности и проблемы организации медицинской помощи пациентам с </a:t>
            </a:r>
            <a:r>
              <a:rPr lang="ru-RU" b="1" dirty="0" smtClean="0">
                <a:solidFill>
                  <a:srgbClr val="1974B8"/>
                </a:solidFill>
                <a:cs typeface="Arial" pitchFamily="34" charset="0"/>
              </a:rPr>
              <a:t>ВМД</a:t>
            </a:r>
          </a:p>
          <a:p>
            <a:pPr algn="just" fontAlgn="base">
              <a:spcBef>
                <a:spcPct val="0"/>
              </a:spcBef>
              <a:spcAft>
                <a:spcPts val="1200"/>
              </a:spcAft>
            </a:pPr>
            <a:r>
              <a:rPr lang="ru-RU" sz="1400" dirty="0" smtClean="0"/>
              <a:t>Показатели </a:t>
            </a:r>
            <a:r>
              <a:rPr lang="ru-RU" sz="1400" dirty="0"/>
              <a:t>заболеваемости ВМД, по оценкам экспертов, растут последние 5 лет, в том числе благодаря улучшению возможностей диагностики.</a:t>
            </a:r>
          </a:p>
          <a:p>
            <a:pPr fontAlgn="base">
              <a:spcBef>
                <a:spcPct val="0"/>
              </a:spcBef>
              <a:spcAft>
                <a:spcPts val="1200"/>
              </a:spcAft>
            </a:pPr>
            <a:r>
              <a:rPr lang="ru-RU" sz="1400" dirty="0"/>
              <a:t>Доступность лечения для пациентов в регионах зависит от количества выделяемых благодаря усилиям отдельных руководителей крупных медицинских организаций квот.</a:t>
            </a:r>
          </a:p>
          <a:p>
            <a:pPr fontAlgn="base">
              <a:spcBef>
                <a:spcPct val="0"/>
              </a:spcBef>
              <a:spcAft>
                <a:spcPts val="1200"/>
              </a:spcAft>
            </a:pPr>
            <a:r>
              <a:rPr lang="ru-RU" sz="1400" dirty="0"/>
              <a:t>В значительной части регионов подавляющее большинство пациентов получают помощь в рамках ОМС. Но ситуация по регионам выглядит неравномерно.</a:t>
            </a:r>
          </a:p>
          <a:p>
            <a:pPr fontAlgn="base">
              <a:spcBef>
                <a:spcPct val="0"/>
              </a:spcBef>
              <a:spcAft>
                <a:spcPts val="1200"/>
              </a:spcAft>
            </a:pPr>
            <a:r>
              <a:rPr lang="ru-RU" sz="1400" dirty="0"/>
              <a:t>67,1% пациентов считают, что доступность лечения с использованием </a:t>
            </a:r>
            <a:r>
              <a:rPr lang="ru-RU" sz="1400" dirty="0" err="1"/>
              <a:t>интравитреальных</a:t>
            </a:r>
            <a:r>
              <a:rPr lang="ru-RU" sz="1400" dirty="0"/>
              <a:t> инъекций в 2022 году улучшилась по сравнению с 2021 годом. 12,9% считают, что ухудшилась, 20% - что ситуация не изменилась.</a:t>
            </a:r>
          </a:p>
          <a:p>
            <a:pPr fontAlgn="base">
              <a:spcBef>
                <a:spcPct val="0"/>
              </a:spcBef>
              <a:spcAft>
                <a:spcPts val="600"/>
              </a:spcAft>
            </a:pPr>
            <a:r>
              <a:rPr lang="ru-RU" sz="1400" dirty="0"/>
              <a:t>В организации  и предоставлении специализированной медицинской помощи пациентам с ВМД за последний год (июнь 2021 – июнь 2022) заметны следующие улучшения:</a:t>
            </a:r>
          </a:p>
          <a:p>
            <a:pPr marL="285750" indent="-285750" fontAlgn="base">
              <a:spcBef>
                <a:spcPct val="0"/>
              </a:spcBef>
              <a:spcAft>
                <a:spcPts val="600"/>
              </a:spcAft>
              <a:buClr>
                <a:srgbClr val="006EBD"/>
              </a:buClr>
              <a:buSzPct val="133000"/>
              <a:buFont typeface="Wingdings" panose="05000000000000000000" pitchFamily="2" charset="2"/>
              <a:buChar char="§"/>
            </a:pPr>
            <a:r>
              <a:rPr lang="ru-RU" sz="1400" dirty="0"/>
              <a:t>увеличились возможности диагностики в связи с ростом обеспеченности медицинских организаций 2-го и 3-го уровня в регионах оптическими когерентными томографами;</a:t>
            </a:r>
          </a:p>
          <a:p>
            <a:pPr marL="285750" indent="-285750" fontAlgn="base">
              <a:spcBef>
                <a:spcPct val="0"/>
              </a:spcBef>
              <a:spcAft>
                <a:spcPts val="600"/>
              </a:spcAft>
              <a:buClr>
                <a:srgbClr val="006EBD"/>
              </a:buClr>
              <a:buSzPct val="133000"/>
              <a:buFont typeface="Wingdings" panose="05000000000000000000" pitchFamily="2" charset="2"/>
              <a:buChar char="§"/>
            </a:pPr>
            <a:r>
              <a:rPr lang="ru-RU" sz="1400" dirty="0"/>
              <a:t>выросла доля пациентов, получивших лечение </a:t>
            </a:r>
            <a:r>
              <a:rPr lang="ru-RU" sz="1400" dirty="0" err="1"/>
              <a:t>интраветриальным</a:t>
            </a:r>
            <a:r>
              <a:rPr lang="ru-RU" sz="1400" dirty="0"/>
              <a:t> введением препаратов за счет средств ОМС (в 2021 году - 63,2%, а в 2022 году – 82,9%) и одновременно снизилась доля пациентов, вынужденных оплачивать препараты для инъекций (в 2021 году 40%, а в 2022 году – только 29%);</a:t>
            </a:r>
          </a:p>
          <a:p>
            <a:pPr marL="285750" indent="-285750" fontAlgn="base">
              <a:spcBef>
                <a:spcPct val="0"/>
              </a:spcBef>
              <a:spcAft>
                <a:spcPts val="600"/>
              </a:spcAft>
              <a:buClr>
                <a:srgbClr val="006EBD"/>
              </a:buClr>
              <a:buSzPct val="133000"/>
              <a:buFont typeface="Wingdings" panose="05000000000000000000" pitchFamily="2" charset="2"/>
              <a:buChar char="§"/>
            </a:pPr>
            <a:r>
              <a:rPr lang="ru-RU" sz="1400" dirty="0"/>
              <a:t>увеличилась доля пациентов, получивших лечение лазером за счет средств ОМС (в 2021 году – 83%, а в 2022 году – 100%);</a:t>
            </a:r>
          </a:p>
          <a:p>
            <a:pPr marL="285750" indent="-285750" fontAlgn="base">
              <a:spcBef>
                <a:spcPct val="0"/>
              </a:spcBef>
              <a:spcAft>
                <a:spcPts val="600"/>
              </a:spcAft>
              <a:buClr>
                <a:srgbClr val="006EBD"/>
              </a:buClr>
              <a:buSzPct val="133000"/>
              <a:buFont typeface="Wingdings" panose="05000000000000000000" pitchFamily="2" charset="2"/>
              <a:buChar char="§"/>
            </a:pPr>
            <a:r>
              <a:rPr lang="ru-RU" sz="1400" dirty="0"/>
              <a:t>расширены возможности назначения и проведения </a:t>
            </a:r>
            <a:r>
              <a:rPr lang="ru-RU" sz="1400" dirty="0" err="1"/>
              <a:t>интравитреальных</a:t>
            </a:r>
            <a:r>
              <a:rPr lang="ru-RU" sz="1400" dirty="0"/>
              <a:t> инъекций за счет введения их в перечень видов высокотехнологичной медицинской помощи, включенных в базовую программу ОМС, финансовое обеспечение которых осуществляется за счет субвенции из бюджета ФФОМС бюджетам ТФОМС.</a:t>
            </a:r>
          </a:p>
        </p:txBody>
      </p:sp>
      <p:sp>
        <p:nvSpPr>
          <p:cNvPr id="8" name="Заголовок 7">
            <a:extLst>
              <a:ext uri="{FF2B5EF4-FFF2-40B4-BE49-F238E27FC236}">
                <a16:creationId xmlns:a16="http://schemas.microsoft.com/office/drawing/2014/main" xmlns="" id="{24435539-F8EF-4806-B3BC-293D9CD696FB}"/>
              </a:ext>
            </a:extLst>
          </p:cNvPr>
          <p:cNvSpPr txBox="1">
            <a:spLocks/>
          </p:cNvSpPr>
          <p:nvPr/>
        </p:nvSpPr>
        <p:spPr>
          <a:xfrm>
            <a:off x="570888" y="6471138"/>
            <a:ext cx="11370745" cy="37515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>
              <a:spcBef>
                <a:spcPct val="0"/>
              </a:spcBef>
            </a:pPr>
            <a:r>
              <a:rPr lang="ru-RU" sz="1300" dirty="0">
                <a:solidFill>
                  <a:srgbClr val="186FB0"/>
                </a:solidFill>
              </a:rPr>
              <a:t>Оценка организации и доступности медицинской помощи пациентам с ВМД в 2022 году. Июнь 2022 г.</a:t>
            </a:r>
          </a:p>
        </p:txBody>
      </p:sp>
      <p:pic>
        <p:nvPicPr>
          <p:cNvPr id="9" name="Picture 2" descr="О КОМПАНИИ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454" y="6553812"/>
            <a:ext cx="1266962" cy="2099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001974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>
            <a:extLst>
              <a:ext uri="{FF2B5EF4-FFF2-40B4-BE49-F238E27FC236}">
                <a16:creationId xmlns:a16="http://schemas.microsoft.com/office/drawing/2014/main" xmlns="" id="{0C6E85DE-B243-9A47-9D8C-3AF16CBC6A3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42572"/>
          <a:stretch>
            <a:fillRect/>
          </a:stretch>
        </p:blipFill>
        <p:spPr>
          <a:xfrm>
            <a:off x="0" y="0"/>
            <a:ext cx="12192000" cy="721283"/>
          </a:xfrm>
          <a:prstGeom prst="rect">
            <a:avLst/>
          </a:prstGeom>
        </p:spPr>
      </p:pic>
      <p:pic>
        <p:nvPicPr>
          <p:cNvPr id="10" name="Picture 2" descr="G:\С рабочего стола\Инвалиды\ОООИБРС\МИША\Песнева 20.02.2019\ВСП-лого3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068492" y="127124"/>
            <a:ext cx="873142" cy="873142"/>
          </a:xfrm>
          <a:prstGeom prst="rect">
            <a:avLst/>
          </a:prstGeom>
          <a:noFill/>
        </p:spPr>
      </p:pic>
      <p:sp>
        <p:nvSpPr>
          <p:cNvPr id="23" name="Заголовок 7"/>
          <p:cNvSpPr>
            <a:spLocks noGrp="1"/>
          </p:cNvSpPr>
          <p:nvPr>
            <p:ph type="title"/>
          </p:nvPr>
        </p:nvSpPr>
        <p:spPr>
          <a:xfrm>
            <a:off x="521003" y="199745"/>
            <a:ext cx="10355630" cy="715554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ru-RU" sz="2400" dirty="0">
                <a:solidFill>
                  <a:srgbClr val="186FB0"/>
                </a:solidFill>
              </a:rPr>
              <a:t>ЗАКЛЮЧЕНИЕ 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521003" y="915299"/>
            <a:ext cx="11391757" cy="5493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ts val="2400"/>
              </a:spcAft>
            </a:pPr>
            <a:r>
              <a:rPr lang="ru-RU" b="1" dirty="0">
                <a:solidFill>
                  <a:srgbClr val="1974B8"/>
                </a:solidFill>
                <a:cs typeface="Arial" pitchFamily="34" charset="0"/>
              </a:rPr>
              <a:t>Особенности и проблемы организации медицинской помощи пациентам с ВМД</a:t>
            </a:r>
          </a:p>
          <a:p>
            <a:pPr fontAlgn="base">
              <a:spcBef>
                <a:spcPct val="0"/>
              </a:spcBef>
              <a:spcAft>
                <a:spcPts val="2400"/>
              </a:spcAft>
            </a:pPr>
            <a:r>
              <a:rPr lang="ru-RU" sz="1400" dirty="0"/>
              <a:t>Основным «тормозом» для старта оказания медицинской помощи пациентам с ВМД являются поликлиники. Пациенты и эксперты говорят о низком качестве медицинской помощи в учреждениях 1-го уровня. </a:t>
            </a:r>
          </a:p>
          <a:p>
            <a:pPr fontAlgn="base">
              <a:spcBef>
                <a:spcPct val="0"/>
              </a:spcBef>
              <a:spcAft>
                <a:spcPts val="1200"/>
              </a:spcAft>
            </a:pPr>
            <a:r>
              <a:rPr lang="ru-RU" sz="1400" dirty="0"/>
              <a:t>В обеспечении </a:t>
            </a:r>
            <a:r>
              <a:rPr lang="ru-RU" sz="1400" b="1" i="1" dirty="0"/>
              <a:t>доступности</a:t>
            </a:r>
            <a:r>
              <a:rPr lang="ru-RU" sz="1400" dirty="0"/>
              <a:t> медицинской помощи пациентам с ВМД наблюдаются следующие проблемы:</a:t>
            </a:r>
          </a:p>
          <a:p>
            <a:pPr marL="285750" indent="-285750" fontAlgn="base">
              <a:spcBef>
                <a:spcPct val="0"/>
              </a:spcBef>
              <a:spcAft>
                <a:spcPts val="600"/>
              </a:spcAft>
              <a:buClr>
                <a:srgbClr val="006EBD"/>
              </a:buClr>
              <a:buSzPct val="133000"/>
              <a:buFont typeface="Wingdings" panose="05000000000000000000" pitchFamily="2" charset="2"/>
              <a:buChar char="§"/>
            </a:pPr>
            <a:r>
              <a:rPr lang="ru-RU" sz="1400" dirty="0"/>
              <a:t>неотлаженная система раннего выявления ВМД;</a:t>
            </a:r>
          </a:p>
          <a:p>
            <a:pPr marL="285750" indent="-285750" fontAlgn="base">
              <a:spcBef>
                <a:spcPct val="0"/>
              </a:spcBef>
              <a:spcAft>
                <a:spcPts val="600"/>
              </a:spcAft>
              <a:buClr>
                <a:srgbClr val="006EBD"/>
              </a:buClr>
              <a:buSzPct val="133000"/>
              <a:buFont typeface="Wingdings" panose="05000000000000000000" pitchFamily="2" charset="2"/>
              <a:buChar char="§"/>
            </a:pPr>
            <a:r>
              <a:rPr lang="ru-RU" sz="1400" dirty="0"/>
              <a:t>отсутствие в медицинских учреждениях 1-го и 2-го уровней необходимого для диагностики и лечения оборудования;</a:t>
            </a:r>
          </a:p>
          <a:p>
            <a:pPr marL="285750" indent="-285750" fontAlgn="base">
              <a:spcBef>
                <a:spcPct val="0"/>
              </a:spcBef>
              <a:spcAft>
                <a:spcPts val="600"/>
              </a:spcAft>
              <a:buClr>
                <a:srgbClr val="006EBD"/>
              </a:buClr>
              <a:buSzPct val="133000"/>
              <a:buFont typeface="Wingdings" panose="05000000000000000000" pitchFamily="2" charset="2"/>
              <a:buChar char="§"/>
            </a:pPr>
            <a:r>
              <a:rPr lang="ru-RU" sz="1400" dirty="0"/>
              <a:t>длительные сроки ожидания приема специалиста;</a:t>
            </a:r>
          </a:p>
          <a:p>
            <a:pPr marL="285750" indent="-285750" fontAlgn="base">
              <a:spcBef>
                <a:spcPct val="0"/>
              </a:spcBef>
              <a:spcAft>
                <a:spcPts val="600"/>
              </a:spcAft>
              <a:buClr>
                <a:srgbClr val="006EBD"/>
              </a:buClr>
              <a:buSzPct val="133000"/>
              <a:buFont typeface="Wingdings" panose="05000000000000000000" pitchFamily="2" charset="2"/>
              <a:buChar char="§"/>
            </a:pPr>
            <a:r>
              <a:rPr lang="ru-RU" sz="1400" dirty="0"/>
              <a:t>случаи недобросовестной маршрутизации с перенаправлением пациентов из учреждений, работающих в рамках системы ОМС, в коммерческие клиники.</a:t>
            </a:r>
          </a:p>
          <a:p>
            <a:pPr fontAlgn="base">
              <a:spcBef>
                <a:spcPct val="0"/>
              </a:spcBef>
              <a:spcAft>
                <a:spcPts val="600"/>
              </a:spcAft>
              <a:buClr>
                <a:srgbClr val="006EBD"/>
              </a:buClr>
              <a:buSzPct val="133000"/>
            </a:pPr>
            <a:endParaRPr lang="ru-RU" sz="1400" dirty="0"/>
          </a:p>
          <a:p>
            <a:pPr fontAlgn="base">
              <a:spcBef>
                <a:spcPct val="0"/>
              </a:spcBef>
              <a:spcAft>
                <a:spcPts val="600"/>
              </a:spcAft>
              <a:buClr>
                <a:srgbClr val="006EBD"/>
              </a:buClr>
              <a:buSzPct val="133000"/>
            </a:pPr>
            <a:r>
              <a:rPr lang="ru-RU" sz="1400" dirty="0"/>
              <a:t>В обеспечении надлежащего</a:t>
            </a:r>
            <a:r>
              <a:rPr lang="ru-RU" sz="1400" b="1" i="1" dirty="0"/>
              <a:t> качества </a:t>
            </a:r>
            <a:r>
              <a:rPr lang="ru-RU" sz="1400" dirty="0"/>
              <a:t>специализированной медицинской помощи пациентам с ВМД наблюдаются следующие проблемы:</a:t>
            </a:r>
          </a:p>
          <a:p>
            <a:pPr marL="285750" indent="-285750" fontAlgn="base">
              <a:spcBef>
                <a:spcPct val="0"/>
              </a:spcBef>
              <a:spcAft>
                <a:spcPts val="600"/>
              </a:spcAft>
              <a:buClr>
                <a:srgbClr val="006EBD"/>
              </a:buClr>
              <a:buSzPct val="133000"/>
              <a:buFont typeface="Wingdings" panose="05000000000000000000" pitchFamily="2" charset="2"/>
              <a:buChar char="§"/>
            </a:pPr>
            <a:r>
              <a:rPr lang="ru-RU" sz="1400" dirty="0"/>
              <a:t>не отвечающие задачам качественного лечения нормативы времени на прием пациента в системе ОМС, критически сокращающие возможности надлежащего информирования пациента о заболевании и маршрутизации получения медицинской помощи при ВМД;</a:t>
            </a:r>
          </a:p>
          <a:p>
            <a:pPr marL="285750" indent="-285750" fontAlgn="base">
              <a:spcBef>
                <a:spcPct val="0"/>
              </a:spcBef>
              <a:spcAft>
                <a:spcPts val="600"/>
              </a:spcAft>
              <a:buClr>
                <a:srgbClr val="006EBD"/>
              </a:buClr>
              <a:buSzPct val="133000"/>
              <a:buFont typeface="Wingdings" panose="05000000000000000000" pitchFamily="2" charset="2"/>
              <a:buChar char="§"/>
            </a:pPr>
            <a:r>
              <a:rPr lang="ru-RU" sz="1400" dirty="0"/>
              <a:t>низкий для качественного лечения уровень информирования пациентов с ВМД о заболевании и его динамике, о плане лечения и маршруте его получения в системе ОМС (47,7% опрошенных пациентов указали на отсутствие доступной информации о заболевании);</a:t>
            </a:r>
          </a:p>
          <a:p>
            <a:pPr marL="285750" indent="-285750" fontAlgn="base">
              <a:spcBef>
                <a:spcPct val="0"/>
              </a:spcBef>
              <a:spcAft>
                <a:spcPts val="600"/>
              </a:spcAft>
              <a:buClr>
                <a:srgbClr val="006EBD"/>
              </a:buClr>
              <a:buSzPct val="133000"/>
              <a:buFont typeface="Wingdings" panose="05000000000000000000" pitchFamily="2" charset="2"/>
              <a:buChar char="§"/>
            </a:pPr>
            <a:r>
              <a:rPr lang="ru-RU" sz="1400" dirty="0"/>
              <a:t>случаи недобросовестного оказания медицинской помощи в частных клиниках при лечении с помощью </a:t>
            </a:r>
            <a:r>
              <a:rPr lang="ru-RU" sz="1400" dirty="0" err="1"/>
              <a:t>интравитреальных</a:t>
            </a:r>
            <a:r>
              <a:rPr lang="ru-RU" sz="1400" dirty="0"/>
              <a:t> инъекций из-за </a:t>
            </a:r>
            <a:r>
              <a:rPr lang="ru-RU" sz="1400" dirty="0" err="1"/>
              <a:t>неинформированности</a:t>
            </a:r>
            <a:r>
              <a:rPr lang="ru-RU" sz="1400" dirty="0"/>
              <a:t> пациентов и </a:t>
            </a:r>
            <a:r>
              <a:rPr lang="ru-RU" sz="1400" dirty="0" err="1"/>
              <a:t>неурегулированности</a:t>
            </a:r>
            <a:r>
              <a:rPr lang="ru-RU" sz="1400" dirty="0"/>
              <a:t> ситуации с дозировками препаратов;</a:t>
            </a:r>
          </a:p>
          <a:p>
            <a:pPr marL="285750" indent="-285750" fontAlgn="base">
              <a:spcBef>
                <a:spcPct val="0"/>
              </a:spcBef>
              <a:spcAft>
                <a:spcPts val="600"/>
              </a:spcAft>
              <a:buClr>
                <a:srgbClr val="006EBD"/>
              </a:buClr>
              <a:buSzPct val="133000"/>
              <a:buFont typeface="Wingdings" panose="05000000000000000000" pitchFamily="2" charset="2"/>
              <a:buChar char="§"/>
            </a:pPr>
            <a:r>
              <a:rPr lang="ru-RU" sz="1400" dirty="0"/>
              <a:t>недостаточное финансирование диспансерного наблюдения, скрининга пациентов по ВМД в системе ОМС.</a:t>
            </a:r>
          </a:p>
        </p:txBody>
      </p:sp>
      <p:sp>
        <p:nvSpPr>
          <p:cNvPr id="8" name="Заголовок 7">
            <a:extLst>
              <a:ext uri="{FF2B5EF4-FFF2-40B4-BE49-F238E27FC236}">
                <a16:creationId xmlns:a16="http://schemas.microsoft.com/office/drawing/2014/main" xmlns="" id="{84919DEE-CAFB-408B-B797-B89C0107488A}"/>
              </a:ext>
            </a:extLst>
          </p:cNvPr>
          <p:cNvSpPr txBox="1">
            <a:spLocks/>
          </p:cNvSpPr>
          <p:nvPr/>
        </p:nvSpPr>
        <p:spPr>
          <a:xfrm>
            <a:off x="570888" y="6471138"/>
            <a:ext cx="11370745" cy="37515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>
              <a:spcBef>
                <a:spcPct val="0"/>
              </a:spcBef>
            </a:pPr>
            <a:r>
              <a:rPr lang="ru-RU" sz="1300" dirty="0">
                <a:solidFill>
                  <a:srgbClr val="186FB0"/>
                </a:solidFill>
              </a:rPr>
              <a:t>Оценка организации и доступности медицинской помощи пациентам с ВМД в 2022 году. Июнь 2022 г.</a:t>
            </a:r>
          </a:p>
        </p:txBody>
      </p:sp>
      <p:pic>
        <p:nvPicPr>
          <p:cNvPr id="9" name="Picture 2" descr="О КОМПАНИИ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454" y="6553812"/>
            <a:ext cx="1266962" cy="2099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432426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>
            <a:extLst>
              <a:ext uri="{FF2B5EF4-FFF2-40B4-BE49-F238E27FC236}">
                <a16:creationId xmlns:a16="http://schemas.microsoft.com/office/drawing/2014/main" xmlns="" id="{0C6E85DE-B243-9A47-9D8C-3AF16CBC6A3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42572"/>
          <a:stretch>
            <a:fillRect/>
          </a:stretch>
        </p:blipFill>
        <p:spPr>
          <a:xfrm>
            <a:off x="0" y="0"/>
            <a:ext cx="12192000" cy="721283"/>
          </a:xfrm>
          <a:prstGeom prst="rect">
            <a:avLst/>
          </a:prstGeom>
        </p:spPr>
      </p:pic>
      <p:pic>
        <p:nvPicPr>
          <p:cNvPr id="10" name="Picture 2" descr="G:\С рабочего стола\Инвалиды\ОООИБРС\МИША\Песнева 20.02.2019\ВСП-лого3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068492" y="127124"/>
            <a:ext cx="873142" cy="873142"/>
          </a:xfrm>
          <a:prstGeom prst="rect">
            <a:avLst/>
          </a:prstGeom>
          <a:noFill/>
        </p:spPr>
      </p:pic>
      <p:sp>
        <p:nvSpPr>
          <p:cNvPr id="23" name="Заголовок 7"/>
          <p:cNvSpPr>
            <a:spLocks noGrp="1"/>
          </p:cNvSpPr>
          <p:nvPr>
            <p:ph type="title"/>
          </p:nvPr>
        </p:nvSpPr>
        <p:spPr>
          <a:xfrm>
            <a:off x="521003" y="199745"/>
            <a:ext cx="10355630" cy="715554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ru-RU" sz="2400" dirty="0">
                <a:solidFill>
                  <a:srgbClr val="186FB0"/>
                </a:solidFill>
              </a:rPr>
              <a:t>ЗАКЛЮЧЕНИЕ 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521003" y="1163663"/>
            <a:ext cx="11536014" cy="4985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Aft>
                <a:spcPts val="1800"/>
              </a:spcAft>
            </a:pPr>
            <a:r>
              <a:rPr lang="ru-RU" b="1" dirty="0">
                <a:solidFill>
                  <a:srgbClr val="1974B8"/>
                </a:solidFill>
                <a:cs typeface="Arial" pitchFamily="34" charset="0"/>
              </a:rPr>
              <a:t>Возможные направления повышения эффективности медицинской помощи пациентам с ВМД</a:t>
            </a:r>
          </a:p>
          <a:p>
            <a:pPr>
              <a:spcAft>
                <a:spcPts val="600"/>
              </a:spcAft>
            </a:pPr>
            <a:r>
              <a:rPr lang="ru-RU" sz="1400" dirty="0"/>
              <a:t>Повышение качества статистического учета заболеваемости ВМД :</a:t>
            </a:r>
          </a:p>
          <a:p>
            <a:pPr marL="285750" lvl="0" indent="-285750">
              <a:spcAft>
                <a:spcPts val="600"/>
              </a:spcAft>
              <a:buClr>
                <a:srgbClr val="006EBD"/>
              </a:buClr>
              <a:buSzPct val="133000"/>
              <a:buFont typeface="Wingdings" panose="05000000000000000000" pitchFamily="2" charset="2"/>
              <a:buChar char="§"/>
            </a:pPr>
            <a:r>
              <a:rPr lang="ru-RU" sz="1400" dirty="0"/>
              <a:t>создание регистра пациентов,</a:t>
            </a:r>
          </a:p>
          <a:p>
            <a:pPr marL="285750" lvl="0" indent="-285750">
              <a:spcAft>
                <a:spcPts val="1800"/>
              </a:spcAft>
              <a:buClr>
                <a:srgbClr val="006EBD"/>
              </a:buClr>
              <a:buSzPct val="133000"/>
              <a:buFont typeface="Wingdings" panose="05000000000000000000" pitchFamily="2" charset="2"/>
              <a:buChar char="§"/>
            </a:pPr>
            <a:r>
              <a:rPr lang="ru-RU" sz="1400" dirty="0"/>
              <a:t>ведение реестра для пациентов, нуждающихся в помощи.</a:t>
            </a:r>
          </a:p>
          <a:p>
            <a:pPr>
              <a:spcAft>
                <a:spcPts val="600"/>
              </a:spcAft>
            </a:pPr>
            <a:r>
              <a:rPr lang="ru-RU" sz="1400" dirty="0"/>
              <a:t>Повышение эффективности профосмотров и диспансеризации целевых групп взрослого населения для выявления заболевания на уровне первичного звена:</a:t>
            </a:r>
          </a:p>
          <a:p>
            <a:pPr marL="285750" lvl="0" indent="-285750">
              <a:spcAft>
                <a:spcPts val="600"/>
              </a:spcAft>
              <a:buClr>
                <a:srgbClr val="006EBD"/>
              </a:buClr>
              <a:buSzPct val="133000"/>
              <a:buFont typeface="Wingdings" panose="05000000000000000000" pitchFamily="2" charset="2"/>
              <a:buChar char="§"/>
            </a:pPr>
            <a:r>
              <a:rPr lang="ru-RU" sz="1400" dirty="0"/>
              <a:t>создание программ скрининга для целевых групп взрослого населения: людей старше 50 лет, больных сахарным диабетом, гипертонией, ожирением, злоупотребляющих курением, заболеваниями сосудов и т.п.;</a:t>
            </a:r>
          </a:p>
          <a:p>
            <a:pPr marL="285750" lvl="0" indent="-285750">
              <a:spcAft>
                <a:spcPts val="600"/>
              </a:spcAft>
              <a:buClr>
                <a:srgbClr val="006EBD"/>
              </a:buClr>
              <a:buSzPct val="133000"/>
              <a:buFont typeface="Wingdings" panose="05000000000000000000" pitchFamily="2" charset="2"/>
              <a:buChar char="§"/>
            </a:pPr>
            <a:r>
              <a:rPr lang="ru-RU" sz="1400" dirty="0"/>
              <a:t>создание условий, в т.ч. определение нормативов времени, достаточных для расширения зрачка и проведения осмотра глазного дна;</a:t>
            </a:r>
          </a:p>
          <a:p>
            <a:pPr marL="285750" lvl="0" indent="-285750">
              <a:spcAft>
                <a:spcPts val="1800"/>
              </a:spcAft>
              <a:buClr>
                <a:srgbClr val="006EBD"/>
              </a:buClr>
              <a:buSzPct val="133000"/>
              <a:buFont typeface="Wingdings" panose="05000000000000000000" pitchFamily="2" charset="2"/>
              <a:buChar char="§"/>
            </a:pPr>
            <a:r>
              <a:rPr lang="ru-RU" sz="1400" dirty="0"/>
              <a:t>распространение среди пациентов материалов с информацией для самостоятельного проведения первичной самодиагностики (сетки </a:t>
            </a:r>
            <a:r>
              <a:rPr lang="ru-RU" sz="1400" dirty="0" err="1"/>
              <a:t>Амслера</a:t>
            </a:r>
            <a:r>
              <a:rPr lang="ru-RU" sz="1400" dirty="0"/>
              <a:t>, буклеты и т.п.).</a:t>
            </a:r>
          </a:p>
          <a:p>
            <a:pPr>
              <a:spcAft>
                <a:spcPts val="600"/>
              </a:spcAft>
            </a:pPr>
            <a:r>
              <a:rPr lang="ru-RU" sz="1400" dirty="0"/>
              <a:t> Изменение работы амбулаторно-поликлинического звена офтальмологической службы:</a:t>
            </a:r>
          </a:p>
          <a:p>
            <a:pPr marL="285750" lvl="0" indent="-285750">
              <a:spcAft>
                <a:spcPts val="600"/>
              </a:spcAft>
              <a:buClr>
                <a:srgbClr val="006EBD"/>
              </a:buClr>
              <a:buSzPct val="133000"/>
              <a:buFont typeface="Wingdings" panose="05000000000000000000" pitchFamily="2" charset="2"/>
              <a:buChar char="§"/>
            </a:pPr>
            <a:r>
              <a:rPr lang="ru-RU" sz="1400" dirty="0"/>
              <a:t>установление нормативов времени достаточных для полноценного осмотра глазного дна;</a:t>
            </a:r>
          </a:p>
          <a:p>
            <a:pPr marL="285750" lvl="0" indent="-285750">
              <a:spcAft>
                <a:spcPts val="600"/>
              </a:spcAft>
              <a:buClr>
                <a:srgbClr val="006EBD"/>
              </a:buClr>
              <a:buSzPct val="133000"/>
              <a:buFont typeface="Wingdings" panose="05000000000000000000" pitchFamily="2" charset="2"/>
              <a:buChar char="§"/>
            </a:pPr>
            <a:r>
              <a:rPr lang="ru-RU" sz="1400" dirty="0"/>
              <a:t>повышение квалификации поликлинических врачей – офтальмологов в рамках НМО;</a:t>
            </a:r>
          </a:p>
          <a:p>
            <a:pPr marL="285750" lvl="0" indent="-285750">
              <a:spcAft>
                <a:spcPts val="600"/>
              </a:spcAft>
              <a:buClr>
                <a:srgbClr val="006EBD"/>
              </a:buClr>
              <a:buSzPct val="133000"/>
              <a:buFont typeface="Wingdings" panose="05000000000000000000" pitchFamily="2" charset="2"/>
              <a:buChar char="§"/>
            </a:pPr>
            <a:r>
              <a:rPr lang="ru-RU" sz="1400" dirty="0"/>
              <a:t>приобретение минимально необходимого набора оборудования для кабинетов поликлинических офтальмологов;</a:t>
            </a:r>
          </a:p>
          <a:p>
            <a:pPr marL="285750" lvl="0" indent="-285750">
              <a:spcAft>
                <a:spcPts val="600"/>
              </a:spcAft>
              <a:buClr>
                <a:srgbClr val="006EBD"/>
              </a:buClr>
              <a:buSzPct val="133000"/>
              <a:buFont typeface="Wingdings" panose="05000000000000000000" pitchFamily="2" charset="2"/>
              <a:buChar char="§"/>
            </a:pPr>
            <a:r>
              <a:rPr lang="ru-RU" sz="1400" dirty="0"/>
              <a:t>ведение в поликлиниках специальной работы по информированию пациентов о маршрутизации.</a:t>
            </a:r>
          </a:p>
        </p:txBody>
      </p:sp>
      <p:sp>
        <p:nvSpPr>
          <p:cNvPr id="8" name="Заголовок 7">
            <a:extLst>
              <a:ext uri="{FF2B5EF4-FFF2-40B4-BE49-F238E27FC236}">
                <a16:creationId xmlns:a16="http://schemas.microsoft.com/office/drawing/2014/main" xmlns="" id="{24435539-F8EF-4806-B3BC-293D9CD696FB}"/>
              </a:ext>
            </a:extLst>
          </p:cNvPr>
          <p:cNvSpPr txBox="1">
            <a:spLocks/>
          </p:cNvSpPr>
          <p:nvPr/>
        </p:nvSpPr>
        <p:spPr>
          <a:xfrm>
            <a:off x="570888" y="6471138"/>
            <a:ext cx="11370745" cy="37515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>
              <a:spcBef>
                <a:spcPct val="0"/>
              </a:spcBef>
            </a:pPr>
            <a:r>
              <a:rPr lang="ru-RU" sz="1300" dirty="0">
                <a:solidFill>
                  <a:srgbClr val="186FB0"/>
                </a:solidFill>
              </a:rPr>
              <a:t>Оценка организации и доступности медицинской помощи пациентам с ВМД в 2022 году. Июнь 2022 г.</a:t>
            </a:r>
          </a:p>
        </p:txBody>
      </p:sp>
      <p:pic>
        <p:nvPicPr>
          <p:cNvPr id="9" name="Picture 2" descr="О КОМПАНИИ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454" y="6553812"/>
            <a:ext cx="1266962" cy="2099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345446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>
            <a:extLst>
              <a:ext uri="{FF2B5EF4-FFF2-40B4-BE49-F238E27FC236}">
                <a16:creationId xmlns:a16="http://schemas.microsoft.com/office/drawing/2014/main" xmlns="" id="{0C6E85DE-B243-9A47-9D8C-3AF16CBC6A3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42572"/>
          <a:stretch>
            <a:fillRect/>
          </a:stretch>
        </p:blipFill>
        <p:spPr>
          <a:xfrm>
            <a:off x="0" y="0"/>
            <a:ext cx="12192000" cy="721283"/>
          </a:xfrm>
          <a:prstGeom prst="rect">
            <a:avLst/>
          </a:prstGeom>
        </p:spPr>
      </p:pic>
      <p:pic>
        <p:nvPicPr>
          <p:cNvPr id="10" name="Picture 2" descr="G:\С рабочего стола\Инвалиды\ОООИБРС\МИША\Песнева 20.02.2019\ВСП-лого3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068492" y="127124"/>
            <a:ext cx="873142" cy="873142"/>
          </a:xfrm>
          <a:prstGeom prst="rect">
            <a:avLst/>
          </a:prstGeom>
          <a:noFill/>
        </p:spPr>
      </p:pic>
      <p:sp>
        <p:nvSpPr>
          <p:cNvPr id="23" name="Заголовок 7"/>
          <p:cNvSpPr>
            <a:spLocks noGrp="1"/>
          </p:cNvSpPr>
          <p:nvPr>
            <p:ph type="title"/>
          </p:nvPr>
        </p:nvSpPr>
        <p:spPr>
          <a:xfrm>
            <a:off x="521003" y="199745"/>
            <a:ext cx="10355630" cy="715554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ru-RU" sz="2400" dirty="0">
                <a:solidFill>
                  <a:srgbClr val="186FB0"/>
                </a:solidFill>
              </a:rPr>
              <a:t>ЗАКЛЮЧЕНИЕ 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521003" y="1129157"/>
            <a:ext cx="10883118" cy="4985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ts val="1200"/>
              </a:spcAft>
            </a:pPr>
            <a:r>
              <a:rPr lang="ru-RU" b="1" dirty="0">
                <a:solidFill>
                  <a:srgbClr val="1974B8"/>
                </a:solidFill>
                <a:cs typeface="Arial" pitchFamily="34" charset="0"/>
              </a:rPr>
              <a:t>Возможные направления повышения эффективности медицинской помощи пациентам с ВМД</a:t>
            </a:r>
          </a:p>
          <a:p>
            <a:pPr algn="just" fontAlgn="base">
              <a:spcBef>
                <a:spcPct val="0"/>
              </a:spcBef>
              <a:spcAft>
                <a:spcPts val="600"/>
              </a:spcAft>
            </a:pPr>
            <a:r>
              <a:rPr lang="ru-RU" sz="1400" dirty="0"/>
              <a:t>Повышение информированности целевых групп о заболевании, повышение ответственности за свое состояние здоровья:</a:t>
            </a:r>
          </a:p>
          <a:p>
            <a:pPr marL="285750" indent="-285750">
              <a:spcAft>
                <a:spcPts val="600"/>
              </a:spcAft>
              <a:buClr>
                <a:srgbClr val="006EBD"/>
              </a:buClr>
              <a:buSzPct val="133000"/>
              <a:buFont typeface="Wingdings" panose="05000000000000000000" pitchFamily="2" charset="2"/>
              <a:buChar char="§"/>
            </a:pPr>
            <a:r>
              <a:rPr lang="ru-RU" sz="1400" dirty="0"/>
              <a:t>проведение широких просветительских мероприятий, школ пациентов;</a:t>
            </a:r>
          </a:p>
          <a:p>
            <a:pPr marL="285750" indent="-285750">
              <a:spcAft>
                <a:spcPts val="600"/>
              </a:spcAft>
              <a:buClr>
                <a:srgbClr val="006EBD"/>
              </a:buClr>
              <a:buSzPct val="133000"/>
              <a:buFont typeface="Wingdings" panose="05000000000000000000" pitchFamily="2" charset="2"/>
              <a:buChar char="§"/>
            </a:pPr>
            <a:r>
              <a:rPr lang="ru-RU" sz="1400" dirty="0"/>
              <a:t>разработка и распространение материалов для просвещения пациентов;</a:t>
            </a:r>
          </a:p>
          <a:p>
            <a:pPr marL="285750" indent="-285750">
              <a:spcAft>
                <a:spcPts val="600"/>
              </a:spcAft>
              <a:buClr>
                <a:srgbClr val="006EBD"/>
              </a:buClr>
              <a:buSzPct val="133000"/>
              <a:buFont typeface="Wingdings" panose="05000000000000000000" pitchFamily="2" charset="2"/>
              <a:buChar char="§"/>
            </a:pPr>
            <a:r>
              <a:rPr lang="ru-RU" sz="1400" dirty="0"/>
              <a:t>информирование о возможностях использования простых и доступных методов диагностики первых симптомов заболевания, размещение их в местах посещения целевыми группами - центрах продажи оптики, в медицинских центрах, в социальных службах;</a:t>
            </a:r>
          </a:p>
          <a:p>
            <a:pPr marL="285750" indent="-285750">
              <a:spcAft>
                <a:spcPts val="1800"/>
              </a:spcAft>
              <a:buClr>
                <a:srgbClr val="006EBD"/>
              </a:buClr>
              <a:buSzPct val="133000"/>
              <a:buFont typeface="Wingdings" panose="05000000000000000000" pitchFamily="2" charset="2"/>
              <a:buChar char="§"/>
            </a:pPr>
            <a:r>
              <a:rPr lang="ru-RU" sz="1400" dirty="0"/>
              <a:t>размещение в рекламных материалах производителей лекарств информации о доступных методах диагностики.</a:t>
            </a:r>
          </a:p>
          <a:p>
            <a:pPr>
              <a:spcAft>
                <a:spcPts val="600"/>
              </a:spcAft>
            </a:pPr>
            <a:r>
              <a:rPr lang="ru-RU" sz="1400" dirty="0"/>
              <a:t>Расширение диагностических возможностей офтальмологической службы:</a:t>
            </a:r>
          </a:p>
          <a:p>
            <a:pPr marL="285750" lvl="0" indent="-285750">
              <a:spcAft>
                <a:spcPts val="600"/>
              </a:spcAft>
              <a:buClr>
                <a:srgbClr val="006EBD"/>
              </a:buClr>
              <a:buSzPct val="133000"/>
              <a:buFont typeface="Wingdings" panose="05000000000000000000" pitchFamily="2" charset="2"/>
              <a:buChar char="§"/>
            </a:pPr>
            <a:r>
              <a:rPr lang="ru-RU" sz="1400" dirty="0"/>
              <a:t>увеличение числа оптических когерентных томографов в крупных медицинских организациях;</a:t>
            </a:r>
          </a:p>
          <a:p>
            <a:pPr marL="285750" lvl="0" indent="-285750">
              <a:spcAft>
                <a:spcPts val="600"/>
              </a:spcAft>
              <a:buClr>
                <a:srgbClr val="006EBD"/>
              </a:buClr>
              <a:buSzPct val="133000"/>
              <a:buFont typeface="Wingdings" panose="05000000000000000000" pitchFamily="2" charset="2"/>
              <a:buChar char="§"/>
            </a:pPr>
            <a:r>
              <a:rPr lang="ru-RU" sz="1400" dirty="0"/>
              <a:t>использование </a:t>
            </a:r>
            <a:r>
              <a:rPr lang="ru-RU" sz="1400" dirty="0" err="1"/>
              <a:t>фоторегистрации</a:t>
            </a:r>
            <a:r>
              <a:rPr lang="ru-RU" sz="1400" dirty="0"/>
              <a:t> глазного дна;</a:t>
            </a:r>
          </a:p>
          <a:p>
            <a:pPr marL="285750" lvl="0" indent="-285750">
              <a:spcAft>
                <a:spcPts val="600"/>
              </a:spcAft>
              <a:buClr>
                <a:srgbClr val="006EBD"/>
              </a:buClr>
              <a:buSzPct val="133000"/>
              <a:buFont typeface="Wingdings" panose="05000000000000000000" pitchFamily="2" charset="2"/>
              <a:buChar char="§"/>
            </a:pPr>
            <a:r>
              <a:rPr lang="ru-RU" sz="1400" dirty="0"/>
              <a:t>проведение ангиографических исследований с контрастами;</a:t>
            </a:r>
          </a:p>
          <a:p>
            <a:pPr marL="285750" lvl="0" indent="-285750">
              <a:spcAft>
                <a:spcPts val="1800"/>
              </a:spcAft>
              <a:buClr>
                <a:srgbClr val="006EBD"/>
              </a:buClr>
              <a:buSzPct val="133000"/>
              <a:buFont typeface="Wingdings" panose="05000000000000000000" pitchFamily="2" charset="2"/>
              <a:buChar char="§"/>
            </a:pPr>
            <a:r>
              <a:rPr lang="ru-RU" sz="1400" dirty="0"/>
              <a:t>увеличение числа оптических когерентных томографов с режимом ангиографии.</a:t>
            </a:r>
          </a:p>
          <a:p>
            <a:pPr>
              <a:spcAft>
                <a:spcPts val="600"/>
              </a:spcAft>
            </a:pPr>
            <a:r>
              <a:rPr lang="ru-RU" sz="1400" dirty="0"/>
              <a:t>Совершенствование нормативной базы: клинических рекомендаций, стандартов, порядков проведения профилактических, реабилитационных мероприятий:</a:t>
            </a:r>
          </a:p>
          <a:p>
            <a:pPr marL="285750" indent="-285750">
              <a:spcAft>
                <a:spcPts val="600"/>
              </a:spcAft>
              <a:buClr>
                <a:srgbClr val="006EBD"/>
              </a:buClr>
              <a:buSzPct val="133000"/>
              <a:buFont typeface="Wingdings" panose="05000000000000000000" pitchFamily="2" charset="2"/>
              <a:buChar char="§"/>
            </a:pPr>
            <a:r>
              <a:rPr lang="ru-RU" sz="1400" dirty="0"/>
              <a:t>уточнение длительности и регулярности лечения с использованием </a:t>
            </a:r>
            <a:r>
              <a:rPr lang="ru-RU" sz="1400" dirty="0" err="1"/>
              <a:t>интравитреальных</a:t>
            </a:r>
            <a:r>
              <a:rPr lang="ru-RU" sz="1400" dirty="0"/>
              <a:t> инъекций;</a:t>
            </a:r>
          </a:p>
          <a:p>
            <a:pPr marL="285750" indent="-285750">
              <a:spcAft>
                <a:spcPts val="600"/>
              </a:spcAft>
              <a:buClr>
                <a:srgbClr val="006EBD"/>
              </a:buClr>
              <a:buSzPct val="133000"/>
              <a:buFont typeface="Wingdings" panose="05000000000000000000" pitchFamily="2" charset="2"/>
              <a:buChar char="§"/>
            </a:pPr>
            <a:r>
              <a:rPr lang="ru-RU" sz="1400" dirty="0"/>
              <a:t>уточнение требований к регулярности мониторинга состояния пациента в ходе проведения лечения.</a:t>
            </a:r>
          </a:p>
        </p:txBody>
      </p:sp>
      <p:sp>
        <p:nvSpPr>
          <p:cNvPr id="8" name="Заголовок 7">
            <a:extLst>
              <a:ext uri="{FF2B5EF4-FFF2-40B4-BE49-F238E27FC236}">
                <a16:creationId xmlns:a16="http://schemas.microsoft.com/office/drawing/2014/main" xmlns="" id="{24435539-F8EF-4806-B3BC-293D9CD696FB}"/>
              </a:ext>
            </a:extLst>
          </p:cNvPr>
          <p:cNvSpPr txBox="1">
            <a:spLocks/>
          </p:cNvSpPr>
          <p:nvPr/>
        </p:nvSpPr>
        <p:spPr>
          <a:xfrm>
            <a:off x="570888" y="6471138"/>
            <a:ext cx="11370745" cy="37515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>
              <a:spcBef>
                <a:spcPct val="0"/>
              </a:spcBef>
            </a:pPr>
            <a:r>
              <a:rPr lang="ru-RU" sz="1300" dirty="0">
                <a:solidFill>
                  <a:srgbClr val="186FB0"/>
                </a:solidFill>
              </a:rPr>
              <a:t>Оценка организации и доступности медицинской помощи пациентам с ВМД в 2022 году. Июнь 2022 г.</a:t>
            </a:r>
          </a:p>
        </p:txBody>
      </p:sp>
      <p:pic>
        <p:nvPicPr>
          <p:cNvPr id="9" name="Picture 2" descr="О КОМПАНИИ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454" y="6553812"/>
            <a:ext cx="1266962" cy="2099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951725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>
            <a:extLst>
              <a:ext uri="{FF2B5EF4-FFF2-40B4-BE49-F238E27FC236}">
                <a16:creationId xmlns:a16="http://schemas.microsoft.com/office/drawing/2014/main" xmlns="" id="{0C6E85DE-B243-9A47-9D8C-3AF16CBC6A3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42572"/>
          <a:stretch>
            <a:fillRect/>
          </a:stretch>
        </p:blipFill>
        <p:spPr>
          <a:xfrm>
            <a:off x="0" y="0"/>
            <a:ext cx="12192000" cy="721283"/>
          </a:xfrm>
          <a:prstGeom prst="rect">
            <a:avLst/>
          </a:prstGeom>
        </p:spPr>
      </p:pic>
      <p:pic>
        <p:nvPicPr>
          <p:cNvPr id="10" name="Picture 2" descr="G:\С рабочего стола\Инвалиды\ОООИБРС\МИША\Песнева 20.02.2019\ВСП-лого3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131970" y="190022"/>
            <a:ext cx="960456" cy="960456"/>
          </a:xfrm>
          <a:prstGeom prst="rect">
            <a:avLst/>
          </a:prstGeom>
          <a:noFill/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06905" y="1603044"/>
            <a:ext cx="10957601" cy="41395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lang="ru-RU" sz="1600" b="1" dirty="0">
                <a:solidFill>
                  <a:srgbClr val="0070C0"/>
                </a:solidFill>
                <a:cs typeface="Times New Roman" panose="02020603050405020304" pitchFamily="18" charset="0"/>
              </a:rPr>
              <a:t>Цель исследования</a:t>
            </a:r>
          </a:p>
          <a:p>
            <a:pPr>
              <a:spcAft>
                <a:spcPts val="1200"/>
              </a:spcAft>
            </a:pPr>
            <a:r>
              <a:rPr lang="ru-RU" sz="1400" dirty="0"/>
              <a:t>Анализ ситуации с заболеванием и организацией оказания медицинской помощи пациентам с ВМД в контексте программы государственных гарантий.</a:t>
            </a:r>
          </a:p>
          <a:p>
            <a:pPr marR="0" lvl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55600" algn="l"/>
              </a:tabLst>
            </a:pPr>
            <a:endParaRPr lang="ru-RU" sz="1400" b="1" dirty="0" smtClean="0">
              <a:solidFill>
                <a:srgbClr val="0070C0"/>
              </a:solidFill>
              <a:cs typeface="Times New Roman" panose="02020603050405020304" pitchFamily="18" charset="0"/>
            </a:endParaRPr>
          </a:p>
          <a:p>
            <a:pPr marR="0" lvl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55600" algn="l"/>
              </a:tabLst>
            </a:pPr>
            <a:endParaRPr lang="ru-RU" sz="1400" b="1" dirty="0">
              <a:solidFill>
                <a:srgbClr val="0070C0"/>
              </a:solidFill>
              <a:cs typeface="Times New Roman" panose="02020603050405020304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ts val="600"/>
              </a:spcAft>
            </a:pPr>
            <a:r>
              <a:rPr lang="ru-RU" sz="1600" b="1" dirty="0">
                <a:solidFill>
                  <a:srgbClr val="0070C0"/>
                </a:solidFill>
                <a:cs typeface="Times New Roman" panose="02020603050405020304" pitchFamily="18" charset="0"/>
              </a:rPr>
              <a:t>Методы, объём и период  исследования</a:t>
            </a:r>
          </a:p>
          <a:p>
            <a:r>
              <a:rPr lang="ru-RU" sz="1400" dirty="0"/>
              <a:t>Сбор и обработка информации осуществлены с 1 марта по 1 июня 2022 года. </a:t>
            </a:r>
          </a:p>
          <a:p>
            <a:endParaRPr lang="ru-RU" sz="1400" dirty="0"/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ru-RU" sz="1400" b="1" i="1" dirty="0">
                <a:solidFill>
                  <a:srgbClr val="006EBD"/>
                </a:solidFill>
              </a:rPr>
              <a:t>Анкетный опрос пациентов с диагнозом «возрастная </a:t>
            </a:r>
            <a:r>
              <a:rPr lang="ru-RU" sz="1400" b="1" i="1" dirty="0" err="1">
                <a:solidFill>
                  <a:srgbClr val="006EBD"/>
                </a:solidFill>
              </a:rPr>
              <a:t>макулярная</a:t>
            </a:r>
            <a:r>
              <a:rPr lang="ru-RU" sz="1400" b="1" i="1" dirty="0">
                <a:solidFill>
                  <a:srgbClr val="006EBD"/>
                </a:solidFill>
              </a:rPr>
              <a:t> дегенерация», проживающих на территории Российской Федерации </a:t>
            </a:r>
          </a:p>
          <a:p>
            <a:pPr marL="896938">
              <a:spcAft>
                <a:spcPts val="600"/>
              </a:spcAft>
            </a:pPr>
            <a:r>
              <a:rPr lang="ru-RU" sz="1400" dirty="0" smtClean="0"/>
              <a:t>Целевой анкетный опрос  </a:t>
            </a:r>
            <a:r>
              <a:rPr lang="ru-RU" sz="1400" dirty="0"/>
              <a:t>пациентов с диагнозом «возрастная </a:t>
            </a:r>
            <a:r>
              <a:rPr lang="ru-RU" sz="1400" dirty="0" err="1"/>
              <a:t>макулярная</a:t>
            </a:r>
            <a:r>
              <a:rPr lang="ru-RU" sz="1400" dirty="0"/>
              <a:t> дегенерация», проживающих на территории Российской Федерации. </a:t>
            </a:r>
            <a:r>
              <a:rPr lang="ru-RU" sz="1400" dirty="0" smtClean="0"/>
              <a:t> Объем </a:t>
            </a:r>
            <a:r>
              <a:rPr lang="ru-RU" sz="1400" dirty="0"/>
              <a:t>выборки – 155 </a:t>
            </a:r>
            <a:r>
              <a:rPr lang="ru-RU" sz="1400" dirty="0" smtClean="0"/>
              <a:t>человек</a:t>
            </a:r>
            <a:r>
              <a:rPr lang="ru-RU" sz="1400" dirty="0" smtClean="0"/>
              <a:t>. </a:t>
            </a:r>
            <a:endParaRPr lang="ru-RU" sz="1400" dirty="0"/>
          </a:p>
          <a:p>
            <a:pPr marL="342900" indent="-342900">
              <a:spcAft>
                <a:spcPts val="600"/>
              </a:spcAft>
              <a:buFont typeface="+mj-lt"/>
              <a:buAutoNum type="arabicPeriod" startAt="2"/>
              <a:defRPr/>
            </a:pPr>
            <a:r>
              <a:rPr lang="ru-RU" sz="1400" b="1" i="1" dirty="0">
                <a:solidFill>
                  <a:srgbClr val="006EBD"/>
                </a:solidFill>
                <a:effectLst>
                  <a:outerShdw blurRad="38100" dist="38100" dir="2700000" algn="tl" rotWithShape="0">
                    <a:schemeClr val="bg1"/>
                  </a:outerShdw>
                </a:effectLst>
              </a:rPr>
              <a:t>Экспертный опрос</a:t>
            </a:r>
          </a:p>
          <a:p>
            <a:pPr marL="896938">
              <a:spcAft>
                <a:spcPts val="600"/>
              </a:spcAft>
              <a:defRPr/>
            </a:pPr>
            <a:r>
              <a:rPr lang="ru-RU" sz="1400" dirty="0"/>
              <a:t>Эксперты - руководители подразделений профильных медицинских учреждений, врачи-специалисты. </a:t>
            </a:r>
            <a:br>
              <a:rPr lang="ru-RU" sz="1400" dirty="0"/>
            </a:br>
            <a:r>
              <a:rPr lang="ru-RU" sz="1400" dirty="0"/>
              <a:t>Выборка - 10 экспертов из 8 субъектов Российской Федерации: Оренбургская, Ростовская, Самарская, Саратовская, Свердловская области, Ханты-Мансийский автономный округ, гг. Москва, Санкт-Петербург.</a:t>
            </a: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506905" y="6281161"/>
            <a:ext cx="848182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</a:pPr>
            <a:r>
              <a:rPr lang="ru-RU" sz="1400" b="1" dirty="0">
                <a:solidFill>
                  <a:srgbClr val="1974B8"/>
                </a:solidFill>
                <a:cs typeface="Times New Roman" panose="02020603050405020304" pitchFamily="18" charset="0"/>
              </a:rPr>
              <a:t>Исследование проведено Всероссийским союзом пациентов </a:t>
            </a:r>
            <a:r>
              <a:rPr lang="ru-RU" sz="1400" b="1" dirty="0">
                <a:solidFill>
                  <a:srgbClr val="0070C0"/>
                </a:solidFill>
                <a:cs typeface="Times New Roman" panose="02020603050405020304" pitchFamily="18" charset="0"/>
              </a:rPr>
              <a:t>при организационной и методической поддержке  Центра гуманитарных технологий и исследований "Социальная  Механика</a:t>
            </a:r>
            <a:r>
              <a:rPr lang="ru-RU" sz="1400" b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"</a:t>
            </a:r>
            <a:endParaRPr lang="ru-RU" sz="1400" b="1" dirty="0">
              <a:solidFill>
                <a:srgbClr val="0070C0"/>
              </a:solidFill>
              <a:cs typeface="Times New Roman" panose="02020603050405020304" pitchFamily="18" charset="0"/>
            </a:endParaRPr>
          </a:p>
        </p:txBody>
      </p:sp>
      <p:sp>
        <p:nvSpPr>
          <p:cNvPr id="16" name="Заголовок 7"/>
          <p:cNvSpPr>
            <a:spLocks noGrp="1"/>
          </p:cNvSpPr>
          <p:nvPr>
            <p:ph type="title"/>
          </p:nvPr>
        </p:nvSpPr>
        <p:spPr>
          <a:xfrm>
            <a:off x="506905" y="117967"/>
            <a:ext cx="10668722" cy="1035942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ru-RU" sz="2200" dirty="0">
                <a:solidFill>
                  <a:srgbClr val="186FB0"/>
                </a:solidFill>
              </a:rPr>
              <a:t>Социологическое исследование  </a:t>
            </a:r>
            <a:r>
              <a:rPr lang="ru-RU" sz="2200" dirty="0"/>
              <a:t>«Оценка организации и доступности медицинской помощи пациентам с ВМД в 2022 году</a:t>
            </a:r>
            <a:r>
              <a:rPr lang="ru-RU" sz="2200" dirty="0" smtClean="0"/>
              <a:t>», март - июня </a:t>
            </a:r>
            <a:r>
              <a:rPr lang="ru-RU" sz="2200" dirty="0"/>
              <a:t>2022 г.</a:t>
            </a:r>
            <a:endParaRPr lang="ru-RU" sz="2200" dirty="0">
              <a:solidFill>
                <a:srgbClr val="186FB0"/>
              </a:solidFill>
            </a:endParaRPr>
          </a:p>
        </p:txBody>
      </p:sp>
      <p:pic>
        <p:nvPicPr>
          <p:cNvPr id="8" name="Picture 2" descr="О КОМПАНИИ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96755" y="6365288"/>
            <a:ext cx="2142490" cy="354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>
            <a:extLst>
              <a:ext uri="{FF2B5EF4-FFF2-40B4-BE49-F238E27FC236}">
                <a16:creationId xmlns:a16="http://schemas.microsoft.com/office/drawing/2014/main" xmlns="" id="{0C6E85DE-B243-9A47-9D8C-3AF16CBC6A3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42572"/>
          <a:stretch>
            <a:fillRect/>
          </a:stretch>
        </p:blipFill>
        <p:spPr>
          <a:xfrm>
            <a:off x="0" y="0"/>
            <a:ext cx="12192000" cy="721283"/>
          </a:xfrm>
          <a:prstGeom prst="rect">
            <a:avLst/>
          </a:prstGeom>
        </p:spPr>
      </p:pic>
      <p:pic>
        <p:nvPicPr>
          <p:cNvPr id="10" name="Picture 2" descr="G:\С рабочего стола\Инвалиды\ОООИБРС\МИША\Песнева 20.02.2019\ВСП-лого3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068492" y="127124"/>
            <a:ext cx="873142" cy="873142"/>
          </a:xfrm>
          <a:prstGeom prst="rect">
            <a:avLst/>
          </a:prstGeom>
          <a:noFill/>
        </p:spPr>
      </p:pic>
      <p:sp>
        <p:nvSpPr>
          <p:cNvPr id="23" name="Заголовок 7"/>
          <p:cNvSpPr>
            <a:spLocks noGrp="1"/>
          </p:cNvSpPr>
          <p:nvPr>
            <p:ph type="title"/>
          </p:nvPr>
        </p:nvSpPr>
        <p:spPr>
          <a:xfrm>
            <a:off x="521003" y="199745"/>
            <a:ext cx="10355630" cy="715554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ru-RU" sz="2400" dirty="0">
                <a:solidFill>
                  <a:srgbClr val="186FB0"/>
                </a:solidFill>
              </a:rPr>
              <a:t>ЗАКЛЮЧЕНИЕ 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521003" y="1560676"/>
            <a:ext cx="11149994" cy="34317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ts val="2400"/>
              </a:spcAft>
            </a:pPr>
            <a:r>
              <a:rPr lang="ru-RU" b="1" dirty="0">
                <a:solidFill>
                  <a:srgbClr val="1974B8"/>
                </a:solidFill>
                <a:cs typeface="Arial" pitchFamily="34" charset="0"/>
              </a:rPr>
              <a:t>Возможные направления повышения эффективности медицинской помощи пациентам с ВМД</a:t>
            </a:r>
          </a:p>
          <a:p>
            <a:pPr>
              <a:spcAft>
                <a:spcPts val="600"/>
              </a:spcAft>
            </a:pPr>
            <a:r>
              <a:rPr lang="ru-RU" sz="1600" dirty="0"/>
              <a:t>Изменение условий финансирования для расширения возможностей оказания специализированной помощи при ВМД:</a:t>
            </a:r>
          </a:p>
          <a:p>
            <a:pPr marL="285750" lvl="0" indent="-285750">
              <a:spcAft>
                <a:spcPts val="600"/>
              </a:spcAft>
              <a:buClr>
                <a:srgbClr val="006EBD"/>
              </a:buClr>
              <a:buSzPct val="133000"/>
              <a:buFont typeface="Wingdings" panose="05000000000000000000" pitchFamily="2" charset="2"/>
              <a:buChar char="§"/>
            </a:pPr>
            <a:r>
              <a:rPr lang="ru-RU" sz="1600" dirty="0"/>
              <a:t>увеличение квот на проведение </a:t>
            </a:r>
            <a:r>
              <a:rPr lang="ru-RU" sz="1600" dirty="0" err="1"/>
              <a:t>интравитреальных</a:t>
            </a:r>
            <a:r>
              <a:rPr lang="ru-RU" sz="1600" dirty="0"/>
              <a:t> инъекций по ОМС;</a:t>
            </a:r>
          </a:p>
          <a:p>
            <a:pPr marL="285750" lvl="0" indent="-285750">
              <a:spcAft>
                <a:spcPts val="600"/>
              </a:spcAft>
              <a:buClr>
                <a:srgbClr val="006EBD"/>
              </a:buClr>
              <a:buSzPct val="133000"/>
              <a:buFont typeface="Wingdings" panose="05000000000000000000" pitchFamily="2" charset="2"/>
              <a:buChar char="§"/>
            </a:pPr>
            <a:r>
              <a:rPr lang="ru-RU" sz="1600" dirty="0"/>
              <a:t>выделение в рамках ОМС отдельной КСГ, включающей </a:t>
            </a:r>
            <a:r>
              <a:rPr lang="ru-RU" sz="1600" dirty="0" err="1"/>
              <a:t>anti</a:t>
            </a:r>
            <a:r>
              <a:rPr lang="ru-RU" sz="1600" dirty="0"/>
              <a:t>-VEGF лечение с целью сделать более прозрачной данную номенклатуру и достаточной для проведения лечения;</a:t>
            </a:r>
          </a:p>
          <a:p>
            <a:pPr marL="285750" lvl="0" indent="-285750">
              <a:spcAft>
                <a:spcPts val="600"/>
              </a:spcAft>
              <a:buClr>
                <a:srgbClr val="006EBD"/>
              </a:buClr>
              <a:buSzPct val="133000"/>
              <a:buFont typeface="Wingdings" panose="05000000000000000000" pitchFamily="2" charset="2"/>
              <a:buChar char="§"/>
            </a:pPr>
            <a:r>
              <a:rPr lang="ru-RU" sz="1600" dirty="0"/>
              <a:t>выравнивание тарифов для проведения </a:t>
            </a:r>
            <a:r>
              <a:rPr lang="ru-RU" sz="1600" dirty="0" err="1"/>
              <a:t>интравитреальных</a:t>
            </a:r>
            <a:r>
              <a:rPr lang="ru-RU" sz="1600" dirty="0"/>
              <a:t> инъекций в разных регионах;</a:t>
            </a:r>
          </a:p>
          <a:p>
            <a:pPr marL="285750" lvl="0" indent="-285750">
              <a:spcAft>
                <a:spcPts val="1800"/>
              </a:spcAft>
              <a:buClr>
                <a:srgbClr val="006EBD"/>
              </a:buClr>
              <a:buSzPct val="133000"/>
              <a:buFont typeface="Wingdings" panose="05000000000000000000" pitchFamily="2" charset="2"/>
              <a:buChar char="§"/>
            </a:pPr>
            <a:r>
              <a:rPr lang="ru-RU" sz="1600" dirty="0"/>
              <a:t>предоставление свободы медицинским организациям в принятии решений в выборе условий (амбулаторных или стационарных) для проведения инъекций при сохранении тарифа, достаточного для закупки препарата.</a:t>
            </a:r>
          </a:p>
          <a:p>
            <a:pPr>
              <a:spcAft>
                <a:spcPts val="600"/>
              </a:spcAft>
            </a:pPr>
            <a:r>
              <a:rPr lang="ru-RU" sz="1600" dirty="0"/>
              <a:t>Повышение эффективности лечения за счет использования инновационных препаратов, препаратов с более длительными сроками действия с уменьшением частоты их приема.</a:t>
            </a:r>
          </a:p>
        </p:txBody>
      </p:sp>
      <p:sp>
        <p:nvSpPr>
          <p:cNvPr id="8" name="Заголовок 7">
            <a:extLst>
              <a:ext uri="{FF2B5EF4-FFF2-40B4-BE49-F238E27FC236}">
                <a16:creationId xmlns:a16="http://schemas.microsoft.com/office/drawing/2014/main" xmlns="" id="{24435539-F8EF-4806-B3BC-293D9CD696FB}"/>
              </a:ext>
            </a:extLst>
          </p:cNvPr>
          <p:cNvSpPr txBox="1">
            <a:spLocks/>
          </p:cNvSpPr>
          <p:nvPr/>
        </p:nvSpPr>
        <p:spPr>
          <a:xfrm>
            <a:off x="570888" y="6471138"/>
            <a:ext cx="11370745" cy="37515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>
              <a:spcBef>
                <a:spcPct val="0"/>
              </a:spcBef>
            </a:pPr>
            <a:r>
              <a:rPr lang="ru-RU" sz="1300" dirty="0">
                <a:solidFill>
                  <a:srgbClr val="186FB0"/>
                </a:solidFill>
              </a:rPr>
              <a:t>Оценка организации и доступности медицинской помощи пациентам с ВМД в 2022 году. Июнь 2022 г.</a:t>
            </a:r>
          </a:p>
        </p:txBody>
      </p:sp>
      <p:pic>
        <p:nvPicPr>
          <p:cNvPr id="9" name="Picture 2" descr="О КОМПАНИИ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454" y="6553812"/>
            <a:ext cx="1266962" cy="2099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746769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703B3D7F-59CB-CA4A-AC4A-F7EA21C2BB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144"/>
            <a:ext cx="12192000" cy="124899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FA8DA360-EDF5-A546-B7D8-C4F1E7597AA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19688" b="6126"/>
          <a:stretch/>
        </p:blipFill>
        <p:spPr>
          <a:xfrm>
            <a:off x="-139700" y="5012693"/>
            <a:ext cx="12331700" cy="1847196"/>
          </a:xfrm>
          <a:prstGeom prst="rect">
            <a:avLst/>
          </a:prstGeom>
        </p:spPr>
      </p:pic>
      <p:pic>
        <p:nvPicPr>
          <p:cNvPr id="1026" name="Picture 2" descr="G:\С рабочего стола\Инвалиды\ОООИБРС\МИША\Песнева 20.02.2019\ВСП-лого3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922874" y="1934337"/>
            <a:ext cx="2265523" cy="2265523"/>
          </a:xfrm>
          <a:prstGeom prst="rect">
            <a:avLst/>
          </a:prstGeom>
          <a:noFill/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xmlns="" id="{1129F3FA-B81D-4E49-BDCE-8EDC37AFC809}"/>
              </a:ext>
            </a:extLst>
          </p:cNvPr>
          <p:cNvSpPr txBox="1">
            <a:spLocks/>
          </p:cNvSpPr>
          <p:nvPr/>
        </p:nvSpPr>
        <p:spPr>
          <a:xfrm>
            <a:off x="0" y="6256470"/>
            <a:ext cx="12192000" cy="45267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dirty="0">
                <a:solidFill>
                  <a:srgbClr val="1974B8"/>
                </a:solidFill>
                <a:ea typeface="+mj-ea"/>
                <a:cs typeface="+mj-cs"/>
              </a:rPr>
              <a:t>www.vspru.ru</a:t>
            </a:r>
            <a:endParaRPr kumimoji="0" lang="ru-RU" sz="2000" b="1" u="none" strike="noStrike" kern="1200" cap="none" spc="0" normalizeH="0" noProof="0" dirty="0">
              <a:ln>
                <a:noFill/>
              </a:ln>
              <a:solidFill>
                <a:srgbClr val="1974B8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7307503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Диаграмма 13">
            <a:extLst>
              <a:ext uri="{FF2B5EF4-FFF2-40B4-BE49-F238E27FC236}">
                <a16:creationId xmlns:a16="http://schemas.microsoft.com/office/drawing/2014/main" xmlns="" id="{4C53E473-9496-4F95-BAD9-A7A705C7B0C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89524997"/>
              </p:ext>
            </p:extLst>
          </p:nvPr>
        </p:nvGraphicFramePr>
        <p:xfrm>
          <a:off x="77638" y="1838721"/>
          <a:ext cx="5519669" cy="18088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Picture 4">
            <a:extLst>
              <a:ext uri="{FF2B5EF4-FFF2-40B4-BE49-F238E27FC236}">
                <a16:creationId xmlns:a16="http://schemas.microsoft.com/office/drawing/2014/main" xmlns="" id="{0C6E85DE-B243-9A47-9D8C-3AF16CBC6A37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t="42572"/>
          <a:stretch>
            <a:fillRect/>
          </a:stretch>
        </p:blipFill>
        <p:spPr>
          <a:xfrm>
            <a:off x="0" y="0"/>
            <a:ext cx="12192000" cy="721283"/>
          </a:xfrm>
          <a:prstGeom prst="rect">
            <a:avLst/>
          </a:prstGeom>
        </p:spPr>
      </p:pic>
      <p:pic>
        <p:nvPicPr>
          <p:cNvPr id="10" name="Picture 2" descr="G:\С рабочего стола\Инвалиды\ОООИБРС\МИША\Песнева 20.02.2019\ВСП-лого3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068492" y="127124"/>
            <a:ext cx="873142" cy="873142"/>
          </a:xfrm>
          <a:prstGeom prst="rect">
            <a:avLst/>
          </a:prstGeom>
          <a:noFill/>
        </p:spPr>
      </p:pic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xmlns="" id="{218B0AFF-5A58-4160-BAF5-324119A6D7A9}"/>
              </a:ext>
            </a:extLst>
          </p:cNvPr>
          <p:cNvSpPr/>
          <p:nvPr/>
        </p:nvSpPr>
        <p:spPr>
          <a:xfrm>
            <a:off x="179409" y="3821269"/>
            <a:ext cx="46202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defRPr/>
            </a:pPr>
            <a:r>
              <a:rPr lang="ru-RU" sz="1400" i="1" dirty="0">
                <a:solidFill>
                  <a:srgbClr val="0070C0"/>
                </a:solidFill>
                <a:cs typeface="Times New Roman" panose="02020603050405020304" pitchFamily="18" charset="0"/>
              </a:rPr>
              <a:t>Диаграмма 2. Распределение опрошенных по стажу заболевания ВМД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xmlns="" id="{C13C7D7D-3B63-4981-8E9F-F8A77566A4FC}"/>
              </a:ext>
            </a:extLst>
          </p:cNvPr>
          <p:cNvSpPr/>
          <p:nvPr/>
        </p:nvSpPr>
        <p:spPr>
          <a:xfrm>
            <a:off x="570888" y="1645662"/>
            <a:ext cx="409302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defRPr/>
            </a:pPr>
            <a:r>
              <a:rPr lang="ru-RU" sz="1400" i="1" dirty="0">
                <a:solidFill>
                  <a:srgbClr val="0070C0"/>
                </a:solidFill>
                <a:cs typeface="Times New Roman" panose="02020603050405020304" pitchFamily="18" charset="0"/>
              </a:rPr>
              <a:t>Диаграмма 1. Распределение опрошенных по полу</a:t>
            </a:r>
          </a:p>
        </p:txBody>
      </p:sp>
      <p:sp>
        <p:nvSpPr>
          <p:cNvPr id="19" name="Заголовок 7"/>
          <p:cNvSpPr txBox="1">
            <a:spLocks/>
          </p:cNvSpPr>
          <p:nvPr/>
        </p:nvSpPr>
        <p:spPr>
          <a:xfrm>
            <a:off x="579201" y="6487764"/>
            <a:ext cx="11370745" cy="37515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>
              <a:spcBef>
                <a:spcPct val="0"/>
              </a:spcBef>
            </a:pPr>
            <a:r>
              <a:rPr lang="ru-RU" sz="1300" dirty="0">
                <a:solidFill>
                  <a:srgbClr val="186FB0"/>
                </a:solidFill>
              </a:rPr>
              <a:t>Оценка организации и доступности медицинской помощи пациентам с ВМД в 2022 году. Март-июнь 2022 г.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xmlns="" id="{5B1C8D9A-E0BD-448D-995A-73299CA968EA}"/>
              </a:ext>
            </a:extLst>
          </p:cNvPr>
          <p:cNvSpPr/>
          <p:nvPr/>
        </p:nvSpPr>
        <p:spPr>
          <a:xfrm>
            <a:off x="570888" y="769391"/>
            <a:ext cx="10497604" cy="8156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1400" b="1" dirty="0">
                <a:solidFill>
                  <a:srgbClr val="0070C0"/>
                </a:solidFill>
                <a:cs typeface="Times New Roman" panose="02020603050405020304" pitchFamily="18" charset="0"/>
              </a:rPr>
              <a:t>В общей популяции населения</a:t>
            </a:r>
            <a:r>
              <a:rPr lang="ru-RU" sz="1400" dirty="0">
                <a:cs typeface="Arial" pitchFamily="34" charset="0"/>
              </a:rPr>
              <a:t> чаще болеют женщины более старшего возраста с гипертонией, склерозом, лишним весом.</a:t>
            </a:r>
          </a:p>
          <a:p>
            <a:r>
              <a:rPr lang="ru-RU" sz="1400" b="1" dirty="0">
                <a:solidFill>
                  <a:srgbClr val="006EBD"/>
                </a:solidFill>
                <a:cs typeface="Arial" pitchFamily="34" charset="0"/>
              </a:rPr>
              <a:t>Средний возраст </a:t>
            </a:r>
            <a:r>
              <a:rPr lang="ru-RU" sz="1400" dirty="0">
                <a:cs typeface="Arial" pitchFamily="34" charset="0"/>
              </a:rPr>
              <a:t>опрошенных пациентов составил </a:t>
            </a:r>
            <a:r>
              <a:rPr lang="ru-RU" sz="1400" b="1" dirty="0">
                <a:solidFill>
                  <a:srgbClr val="006EBD"/>
                </a:solidFill>
                <a:cs typeface="Arial" pitchFamily="34" charset="0"/>
              </a:rPr>
              <a:t>66,8 лет</a:t>
            </a:r>
            <a:r>
              <a:rPr lang="ru-RU" sz="1400" dirty="0">
                <a:cs typeface="Arial" pitchFamily="34" charset="0"/>
              </a:rPr>
              <a:t>.  Среди опрошенных - 58,1% женщин и 41,9% мужчин, представлено мнение пациентов с различным опытом жизни с заболеванием, формами заболевания, тяжестью состояния.</a:t>
            </a:r>
          </a:p>
        </p:txBody>
      </p:sp>
      <p:graphicFrame>
        <p:nvGraphicFramePr>
          <p:cNvPr id="20" name="Диаграмма 19">
            <a:extLst>
              <a:ext uri="{FF2B5EF4-FFF2-40B4-BE49-F238E27FC236}">
                <a16:creationId xmlns:a16="http://schemas.microsoft.com/office/drawing/2014/main" xmlns="" id="{EDBA0CFC-4479-4297-A640-8798B49FB1F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36386502"/>
              </p:ext>
            </p:extLst>
          </p:nvPr>
        </p:nvGraphicFramePr>
        <p:xfrm>
          <a:off x="77638" y="4466718"/>
          <a:ext cx="5519669" cy="23302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2" name="Заголовок 7">
            <a:extLst>
              <a:ext uri="{FF2B5EF4-FFF2-40B4-BE49-F238E27FC236}">
                <a16:creationId xmlns:a16="http://schemas.microsoft.com/office/drawing/2014/main" xmlns="" id="{AB85DF83-DF20-4B40-8E36-02CF245238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2308" y="72806"/>
            <a:ext cx="10488550" cy="941765"/>
          </a:xfrm>
        </p:spPr>
        <p:txBody>
          <a:bodyPr>
            <a:noAutofit/>
          </a:bodyPr>
          <a:lstStyle/>
          <a:p>
            <a:r>
              <a:rPr lang="ru-RU" sz="2400" dirty="0">
                <a:solidFill>
                  <a:srgbClr val="186FB0"/>
                </a:solidFill>
              </a:rPr>
              <a:t>УЧАСТНИКИ ИССЛЕДОВАНИЯ: ПАЦИЕНТЫ  </a:t>
            </a:r>
          </a:p>
        </p:txBody>
      </p: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xmlns="" id="{5EA35E54-AD96-4321-8EB7-FAC39B6F4860}"/>
              </a:ext>
            </a:extLst>
          </p:cNvPr>
          <p:cNvSpPr/>
          <p:nvPr/>
        </p:nvSpPr>
        <p:spPr>
          <a:xfrm>
            <a:off x="5943018" y="1645662"/>
            <a:ext cx="577255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defRPr/>
            </a:pPr>
            <a:r>
              <a:rPr lang="ru-RU" sz="1400" i="1" dirty="0">
                <a:solidFill>
                  <a:srgbClr val="0070C0"/>
                </a:solidFill>
                <a:cs typeface="Times New Roman" panose="02020603050405020304" pitchFamily="18" charset="0"/>
              </a:rPr>
              <a:t>Диаграмма 3. Распределение опрошенных по формам заболевания</a:t>
            </a:r>
          </a:p>
        </p:txBody>
      </p:sp>
      <p:graphicFrame>
        <p:nvGraphicFramePr>
          <p:cNvPr id="24" name="Диаграмма 23">
            <a:extLst>
              <a:ext uri="{FF2B5EF4-FFF2-40B4-BE49-F238E27FC236}">
                <a16:creationId xmlns:a16="http://schemas.microsoft.com/office/drawing/2014/main" xmlns="" id="{5A4822EE-7495-405A-B7BE-DE8F1EE6164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87429325"/>
              </p:ext>
            </p:extLst>
          </p:nvPr>
        </p:nvGraphicFramePr>
        <p:xfrm>
          <a:off x="5852730" y="1953439"/>
          <a:ext cx="5953125" cy="18422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xmlns="" id="{2669465C-97AC-47E8-9173-4C7F9B86D081}"/>
              </a:ext>
            </a:extLst>
          </p:cNvPr>
          <p:cNvSpPr/>
          <p:nvPr/>
        </p:nvSpPr>
        <p:spPr>
          <a:xfrm>
            <a:off x="6096000" y="3821269"/>
            <a:ext cx="569540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defRPr/>
            </a:pPr>
            <a:r>
              <a:rPr lang="ru-RU" sz="1400" i="1" dirty="0">
                <a:solidFill>
                  <a:srgbClr val="0070C0"/>
                </a:solidFill>
                <a:cs typeface="Times New Roman" panose="02020603050405020304" pitchFamily="18" charset="0"/>
              </a:rPr>
              <a:t>Диаграмма 4. Распределение опрошенных по тяжести состояния</a:t>
            </a:r>
          </a:p>
        </p:txBody>
      </p:sp>
      <p:graphicFrame>
        <p:nvGraphicFramePr>
          <p:cNvPr id="26" name="Диаграмма 25">
            <a:extLst>
              <a:ext uri="{FF2B5EF4-FFF2-40B4-BE49-F238E27FC236}">
                <a16:creationId xmlns:a16="http://schemas.microsoft.com/office/drawing/2014/main" xmlns="" id="{583A896A-7116-4598-8ED0-56F10248AE4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31458451"/>
              </p:ext>
            </p:extLst>
          </p:nvPr>
        </p:nvGraphicFramePr>
        <p:xfrm>
          <a:off x="5746583" y="4164144"/>
          <a:ext cx="6195050" cy="25223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pic>
        <p:nvPicPr>
          <p:cNvPr id="15" name="Picture 2" descr="О КОМПАНИИ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454" y="6562125"/>
            <a:ext cx="1266962" cy="2099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816724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>
            <a:extLst>
              <a:ext uri="{FF2B5EF4-FFF2-40B4-BE49-F238E27FC236}">
                <a16:creationId xmlns:a16="http://schemas.microsoft.com/office/drawing/2014/main" xmlns="" id="{0C6E85DE-B243-9A47-9D8C-3AF16CBC6A3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42572"/>
          <a:stretch>
            <a:fillRect/>
          </a:stretch>
        </p:blipFill>
        <p:spPr>
          <a:xfrm>
            <a:off x="-104503" y="0"/>
            <a:ext cx="12192000" cy="721283"/>
          </a:xfrm>
          <a:prstGeom prst="rect">
            <a:avLst/>
          </a:prstGeom>
        </p:spPr>
      </p:pic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502308" y="72806"/>
            <a:ext cx="10488550" cy="941765"/>
          </a:xfrm>
        </p:spPr>
        <p:txBody>
          <a:bodyPr>
            <a:noAutofit/>
          </a:bodyPr>
          <a:lstStyle/>
          <a:p>
            <a:r>
              <a:rPr lang="ru-RU" sz="2400" dirty="0">
                <a:solidFill>
                  <a:srgbClr val="186FB0"/>
                </a:solidFill>
              </a:rPr>
              <a:t>ОБЩАЯ СИТУАЦИЯ С ВМД В РЕГИОНАХ</a:t>
            </a:r>
          </a:p>
        </p:txBody>
      </p:sp>
      <p:pic>
        <p:nvPicPr>
          <p:cNvPr id="10" name="Picture 2" descr="G:\С рабочего стола\Инвалиды\ОООИБРС\МИША\Песнева 20.02.2019\ВСП-лого3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068492" y="127124"/>
            <a:ext cx="873142" cy="873142"/>
          </a:xfrm>
          <a:prstGeom prst="rect">
            <a:avLst/>
          </a:prstGeom>
          <a:noFill/>
        </p:spPr>
      </p:pic>
      <p:sp>
        <p:nvSpPr>
          <p:cNvPr id="19" name="Заголовок 7"/>
          <p:cNvSpPr txBox="1">
            <a:spLocks/>
          </p:cNvSpPr>
          <p:nvPr/>
        </p:nvSpPr>
        <p:spPr>
          <a:xfrm>
            <a:off x="570888" y="6471138"/>
            <a:ext cx="11370745" cy="37515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>
              <a:spcBef>
                <a:spcPct val="0"/>
              </a:spcBef>
            </a:pPr>
            <a:r>
              <a:rPr lang="ru-RU" sz="1300" dirty="0">
                <a:solidFill>
                  <a:srgbClr val="186FB0"/>
                </a:solidFill>
              </a:rPr>
              <a:t>Оценка организации и доступности медицинской помощи пациентам с ВМД в 2022 году. Март-июнь 2022 г.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34CCE4D8-F288-4349-A019-F6A22A186900}"/>
              </a:ext>
            </a:extLst>
          </p:cNvPr>
          <p:cNvSpPr/>
          <p:nvPr/>
        </p:nvSpPr>
        <p:spPr>
          <a:xfrm>
            <a:off x="570887" y="1235206"/>
            <a:ext cx="11014388" cy="49705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spcAft>
                <a:spcPts val="1200"/>
              </a:spcAft>
            </a:pPr>
            <a:r>
              <a:rPr lang="ru-RU" b="1" dirty="0">
                <a:solidFill>
                  <a:srgbClr val="1974B8"/>
                </a:solidFill>
                <a:cs typeface="Arial" pitchFamily="34" charset="0"/>
              </a:rPr>
              <a:t>Экспертные оценки ситуации с диагностикой и лечением ВМД в регионах </a:t>
            </a:r>
            <a:r>
              <a:rPr lang="ru-RU" b="1" dirty="0">
                <a:solidFill>
                  <a:srgbClr val="1974B8"/>
                </a:solidFill>
                <a:cs typeface="Arial" pitchFamily="34" charset="0"/>
              </a:rPr>
              <a:t>России</a:t>
            </a:r>
            <a:endParaRPr lang="ru-RU" b="1" dirty="0">
              <a:solidFill>
                <a:srgbClr val="1974B8"/>
              </a:solidFill>
              <a:cs typeface="Arial" pitchFamily="34" charset="0"/>
            </a:endParaRPr>
          </a:p>
          <a:p>
            <a:pPr marL="452438" indent="-452438">
              <a:spcAft>
                <a:spcPts val="1200"/>
              </a:spcAft>
              <a:buClr>
                <a:srgbClr val="006EBD"/>
              </a:buClr>
              <a:buSzPct val="133000"/>
              <a:buFont typeface="Wingdings" pitchFamily="2" charset="2"/>
              <a:buChar char="§"/>
            </a:pPr>
            <a:r>
              <a:rPr lang="ru-RU" sz="1600" dirty="0"/>
              <a:t>Число пациентов с ВМД растет последние 5 лет, в том числе - доля больных с запущенными формами. Это связано в том числе с расширением доступа к диагностическим возможностям.</a:t>
            </a:r>
          </a:p>
          <a:p>
            <a:pPr marL="452438" indent="-452438">
              <a:spcAft>
                <a:spcPts val="1200"/>
              </a:spcAft>
              <a:buClr>
                <a:srgbClr val="006EBD"/>
              </a:buClr>
              <a:buSzPct val="133000"/>
              <a:buFont typeface="Wingdings" pitchFamily="2" charset="2"/>
              <a:buChar char="§"/>
            </a:pPr>
            <a:r>
              <a:rPr lang="ru-RU" sz="1600" dirty="0"/>
              <a:t>Подавляющее большинство пациентов получают помощь в рамках ОМС. Однако ситуации в регионах сильно отличаются.</a:t>
            </a:r>
          </a:p>
          <a:p>
            <a:pPr marL="452438" indent="-452438">
              <a:spcAft>
                <a:spcPts val="1200"/>
              </a:spcAft>
              <a:buClr>
                <a:srgbClr val="006EBD"/>
              </a:buClr>
              <a:buSzPct val="133000"/>
              <a:buFont typeface="Wingdings" pitchFamily="2" charset="2"/>
              <a:buChar char="§"/>
            </a:pPr>
            <a:r>
              <a:rPr lang="ru-RU" sz="1600" dirty="0"/>
              <a:t>Высокая, почти 100%-</a:t>
            </a:r>
            <a:r>
              <a:rPr lang="ru-RU" sz="1600" dirty="0" err="1"/>
              <a:t>ная</a:t>
            </a:r>
            <a:r>
              <a:rPr lang="ru-RU" sz="1600" dirty="0"/>
              <a:t> доступность диагностики и обеспеченность необходимым лечением - в Самарской области. Чуть меньше показатели в Оренбургской области.</a:t>
            </a:r>
          </a:p>
          <a:p>
            <a:pPr marL="452438" indent="-452438">
              <a:spcAft>
                <a:spcPts val="1200"/>
              </a:spcAft>
              <a:buClr>
                <a:srgbClr val="006EBD"/>
              </a:buClr>
              <a:buSzPct val="133000"/>
              <a:buFont typeface="Wingdings" pitchFamily="2" charset="2"/>
              <a:buChar char="§"/>
            </a:pPr>
            <a:r>
              <a:rPr lang="ru-RU" sz="1600" dirty="0"/>
              <a:t>Хуже ситуация в Ростовской и Саратовской областях, Ханты-Мансийском автономном округе – обеспеченность лечением в рамках ОМС на уровне 60-70%.</a:t>
            </a:r>
          </a:p>
          <a:p>
            <a:pPr marL="452438" indent="-452438">
              <a:spcAft>
                <a:spcPts val="1200"/>
              </a:spcAft>
              <a:buClr>
                <a:srgbClr val="006EBD"/>
              </a:buClr>
              <a:buSzPct val="133000"/>
              <a:buFont typeface="Wingdings" pitchFamily="2" charset="2"/>
              <a:buChar char="§"/>
            </a:pPr>
            <a:r>
              <a:rPr lang="ru-RU" sz="1600" dirty="0"/>
              <a:t>Напряженная ситуация в Москве - множество пациентов вынуждены обращаться за назначенным лечением в частные клиники.</a:t>
            </a:r>
          </a:p>
          <a:p>
            <a:pPr marL="452438" indent="-452438">
              <a:spcAft>
                <a:spcPts val="1200"/>
              </a:spcAft>
              <a:buClr>
                <a:srgbClr val="006EBD"/>
              </a:buClr>
              <a:buSzPct val="133000"/>
              <a:buFont typeface="Wingdings" pitchFamily="2" charset="2"/>
              <a:buChar char="§"/>
            </a:pPr>
            <a:r>
              <a:rPr lang="ru-RU" sz="1600" dirty="0" err="1"/>
              <a:t>Интраветриальные</a:t>
            </a:r>
            <a:r>
              <a:rPr lang="ru-RU" sz="1600" dirty="0"/>
              <a:t> инъекции и лазерное лечение финансируются в регионах за счет средств ОМС, в рамках тарифов по КСГ и как высокотехнологичная медицинская помощь.</a:t>
            </a:r>
          </a:p>
          <a:p>
            <a:pPr marL="452438" indent="-452438">
              <a:spcAft>
                <a:spcPts val="1200"/>
              </a:spcAft>
              <a:buClr>
                <a:srgbClr val="006EBD"/>
              </a:buClr>
              <a:buSzPct val="133000"/>
              <a:buFont typeface="Wingdings" pitchFamily="2" charset="2"/>
              <a:buChar char="§"/>
            </a:pPr>
            <a:r>
              <a:rPr lang="ru-RU" sz="1600" dirty="0"/>
              <a:t>Доступность </a:t>
            </a:r>
            <a:r>
              <a:rPr lang="ru-RU" sz="1600" dirty="0" err="1"/>
              <a:t>интраветриальных</a:t>
            </a:r>
            <a:r>
              <a:rPr lang="ru-RU" sz="1600" dirty="0"/>
              <a:t> инъекций зависит от количества выделяемых квот в регионе, зависит от усилий отдельных руководителей крупных региональных медицинских клиник.</a:t>
            </a:r>
          </a:p>
        </p:txBody>
      </p:sp>
      <p:pic>
        <p:nvPicPr>
          <p:cNvPr id="11" name="Picture 2" descr="О КОМПАНИИ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454" y="6553812"/>
            <a:ext cx="1266962" cy="2099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233513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>
            <a:extLst>
              <a:ext uri="{FF2B5EF4-FFF2-40B4-BE49-F238E27FC236}">
                <a16:creationId xmlns:a16="http://schemas.microsoft.com/office/drawing/2014/main" xmlns="" id="{0C6E85DE-B243-9A47-9D8C-3AF16CBC6A3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42572"/>
          <a:stretch>
            <a:fillRect/>
          </a:stretch>
        </p:blipFill>
        <p:spPr>
          <a:xfrm>
            <a:off x="0" y="0"/>
            <a:ext cx="12192000" cy="721283"/>
          </a:xfrm>
          <a:prstGeom prst="rect">
            <a:avLst/>
          </a:prstGeom>
        </p:spPr>
      </p:pic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570888" y="154233"/>
            <a:ext cx="10488550" cy="941765"/>
          </a:xfrm>
        </p:spPr>
        <p:txBody>
          <a:bodyPr>
            <a:noAutofit/>
          </a:bodyPr>
          <a:lstStyle/>
          <a:p>
            <a:r>
              <a:rPr lang="ru-RU" sz="2400" dirty="0">
                <a:solidFill>
                  <a:srgbClr val="186FB0"/>
                </a:solidFill>
              </a:rPr>
              <a:t>ОСОБЕННОСТИ ОРГАНИЗАЦИИ И ПРОБЛЕМЫ ОКАЗАНИЯ МЕДИЦИНСКОЙ ПОМОЩИ ПАЦИЕНТАМ С ВМД </a:t>
            </a:r>
          </a:p>
        </p:txBody>
      </p:sp>
      <p:pic>
        <p:nvPicPr>
          <p:cNvPr id="10" name="Picture 2" descr="G:\С рабочего стола\Инвалиды\ОООИБРС\МИША\Песнева 20.02.2019\ВСП-лого3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068492" y="127124"/>
            <a:ext cx="873142" cy="873142"/>
          </a:xfrm>
          <a:prstGeom prst="rect">
            <a:avLst/>
          </a:prstGeom>
          <a:noFill/>
        </p:spPr>
      </p:pic>
      <p:sp>
        <p:nvSpPr>
          <p:cNvPr id="19" name="Заголовок 7"/>
          <p:cNvSpPr txBox="1">
            <a:spLocks/>
          </p:cNvSpPr>
          <p:nvPr/>
        </p:nvSpPr>
        <p:spPr>
          <a:xfrm>
            <a:off x="570888" y="6471138"/>
            <a:ext cx="11370745" cy="37515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>
              <a:spcBef>
                <a:spcPct val="0"/>
              </a:spcBef>
            </a:pPr>
            <a:r>
              <a:rPr lang="ru-RU" sz="1300" dirty="0">
                <a:solidFill>
                  <a:srgbClr val="186FB0"/>
                </a:solidFill>
              </a:rPr>
              <a:t>Оценка организации и доступности медицинской помощи пациентам с ВМД в 2022 году. Март-июнь 2022 г.</a:t>
            </a:r>
          </a:p>
        </p:txBody>
      </p:sp>
      <p:sp>
        <p:nvSpPr>
          <p:cNvPr id="9" name="Rectangle 1">
            <a:extLst>
              <a:ext uri="{FF2B5EF4-FFF2-40B4-BE49-F238E27FC236}">
                <a16:creationId xmlns:a16="http://schemas.microsoft.com/office/drawing/2014/main" xmlns="" id="{AC050D0C-7082-492E-9F9D-50BB2DC71C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0888" y="1419683"/>
            <a:ext cx="11499192" cy="4632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Aft>
                <a:spcPts val="2400"/>
              </a:spcAft>
            </a:pPr>
            <a:r>
              <a:rPr lang="ru-RU" b="1" dirty="0">
                <a:solidFill>
                  <a:srgbClr val="1974B8"/>
                </a:solidFill>
                <a:cs typeface="Arial" pitchFamily="34" charset="0"/>
              </a:rPr>
              <a:t>Диагностика: мнение экспертов</a:t>
            </a:r>
          </a:p>
          <a:p>
            <a:pPr>
              <a:spcAft>
                <a:spcPts val="600"/>
              </a:spcAft>
              <a:buClr>
                <a:srgbClr val="006EBD"/>
              </a:buClr>
              <a:buSzPct val="133000"/>
            </a:pPr>
            <a:r>
              <a:rPr lang="ru-RU" sz="1600" dirty="0"/>
              <a:t>Современные диагностические возможности позволяют поставить окончательный диагноз ВМД пациенту на первом посещении офтальмолога при: </a:t>
            </a:r>
          </a:p>
          <a:p>
            <a:pPr marL="342900" indent="-342900">
              <a:spcAft>
                <a:spcPts val="600"/>
              </a:spcAft>
              <a:buClr>
                <a:srgbClr val="006EBD"/>
              </a:buClr>
              <a:buSzPct val="100000"/>
              <a:buFont typeface="+mj-lt"/>
              <a:buAutoNum type="arabicPeriod"/>
            </a:pPr>
            <a:r>
              <a:rPr lang="ru-RU" sz="1600" dirty="0"/>
              <a:t>оснащенности кабинета офтальмолога специальным оборудованием;</a:t>
            </a:r>
          </a:p>
          <a:p>
            <a:pPr marL="342900" indent="-342900">
              <a:spcAft>
                <a:spcPts val="2400"/>
              </a:spcAft>
              <a:buClr>
                <a:srgbClr val="006EBD"/>
              </a:buClr>
              <a:buSzPct val="100000"/>
              <a:buFont typeface="+mj-lt"/>
              <a:buAutoNum type="arabicPeriod"/>
            </a:pPr>
            <a:r>
              <a:rPr lang="ru-RU" sz="1600" dirty="0"/>
              <a:t>наличии достаточной квалификации у специалиста.</a:t>
            </a:r>
          </a:p>
          <a:p>
            <a:pPr>
              <a:spcAft>
                <a:spcPts val="600"/>
              </a:spcAft>
            </a:pPr>
            <a:r>
              <a:rPr lang="ru-RU" sz="1600" dirty="0"/>
              <a:t>Основные препятствия для организации системы ранней диагностики в амбулаторно-поликлиническом звене:</a:t>
            </a:r>
          </a:p>
          <a:p>
            <a:pPr marL="452438" lvl="0" indent="-452438">
              <a:spcAft>
                <a:spcPts val="600"/>
              </a:spcAft>
              <a:buClr>
                <a:srgbClr val="006EBD"/>
              </a:buClr>
              <a:buSzPct val="133000"/>
              <a:buFont typeface="Wingdings" pitchFamily="2" charset="2"/>
              <a:buChar char="§"/>
            </a:pPr>
            <a:r>
              <a:rPr lang="ru-RU" sz="1600" dirty="0" err="1"/>
              <a:t>неоснащенность</a:t>
            </a:r>
            <a:r>
              <a:rPr lang="ru-RU" sz="1600" dirty="0"/>
              <a:t> поликлиник диагностическим оборудованием,</a:t>
            </a:r>
          </a:p>
          <a:p>
            <a:pPr marL="452438" lvl="0" indent="-452438">
              <a:spcAft>
                <a:spcPts val="600"/>
              </a:spcAft>
              <a:buClr>
                <a:srgbClr val="006EBD"/>
              </a:buClr>
              <a:buSzPct val="133000"/>
              <a:buFont typeface="Wingdings" pitchFamily="2" charset="2"/>
              <a:buChar char="§"/>
            </a:pPr>
            <a:r>
              <a:rPr lang="ru-RU" sz="1600" dirty="0"/>
              <a:t>недостаток специалистов,</a:t>
            </a:r>
          </a:p>
          <a:p>
            <a:pPr marL="452438" indent="-452438">
              <a:spcAft>
                <a:spcPts val="600"/>
              </a:spcAft>
              <a:buClr>
                <a:srgbClr val="006EBD"/>
              </a:buClr>
              <a:buSzPct val="133000"/>
              <a:buFont typeface="Wingdings" pitchFamily="2" charset="2"/>
              <a:buChar char="§"/>
            </a:pPr>
            <a:r>
              <a:rPr lang="ru-RU" sz="1600" dirty="0"/>
              <a:t>недостаточная квалификация специалистов,</a:t>
            </a:r>
          </a:p>
          <a:p>
            <a:pPr marL="452438" lvl="0" indent="-452438">
              <a:spcAft>
                <a:spcPts val="600"/>
              </a:spcAft>
              <a:buClr>
                <a:srgbClr val="006EBD"/>
              </a:buClr>
              <a:buSzPct val="133000"/>
              <a:buFont typeface="Wingdings" pitchFamily="2" charset="2"/>
              <a:buChar char="§"/>
            </a:pPr>
            <a:r>
              <a:rPr lang="ru-RU" sz="1600" dirty="0"/>
              <a:t>недостаток офтальмологических осмотров «с расширенным зрачком» в ходе диспансеризации населения,</a:t>
            </a:r>
          </a:p>
          <a:p>
            <a:pPr marL="452438" indent="-452438">
              <a:spcAft>
                <a:spcPts val="600"/>
              </a:spcAft>
              <a:buClr>
                <a:srgbClr val="006EBD"/>
              </a:buClr>
              <a:buSzPct val="133000"/>
              <a:buFont typeface="Wingdings" pitchFamily="2" charset="2"/>
              <a:buChar char="§"/>
            </a:pPr>
            <a:r>
              <a:rPr lang="ru-RU" sz="1600" dirty="0"/>
              <a:t>отсутствие настороженности участковых врачей-окулистов в отношении ВМД,</a:t>
            </a:r>
          </a:p>
          <a:p>
            <a:pPr marL="452438" indent="-452438">
              <a:spcAft>
                <a:spcPts val="600"/>
              </a:spcAft>
              <a:buClr>
                <a:srgbClr val="006EBD"/>
              </a:buClr>
              <a:buSzPct val="133000"/>
              <a:buFont typeface="Wingdings" pitchFamily="2" charset="2"/>
              <a:buChar char="§"/>
            </a:pPr>
            <a:r>
              <a:rPr lang="ru-RU" sz="1600" dirty="0"/>
              <a:t>отсутствие у пациентов информации о тревожных симптомах, при которых необходимо срочно обратиться к специалисту,</a:t>
            </a:r>
          </a:p>
          <a:p>
            <a:pPr marL="452438" indent="-452438">
              <a:spcAft>
                <a:spcPts val="600"/>
              </a:spcAft>
              <a:buClr>
                <a:srgbClr val="006EBD"/>
              </a:buClr>
              <a:buSzPct val="133000"/>
              <a:buFont typeface="Wingdings" pitchFamily="2" charset="2"/>
              <a:buChar char="§"/>
            </a:pPr>
            <a:r>
              <a:rPr lang="ru-RU" sz="1600" dirty="0"/>
              <a:t>отсутствие адресной работы с пациентами по расширению использования простых методов первичной диагностики ВМД.</a:t>
            </a:r>
          </a:p>
        </p:txBody>
      </p:sp>
      <p:pic>
        <p:nvPicPr>
          <p:cNvPr id="11" name="Picture 2" descr="О КОМПАНИИ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454" y="6553812"/>
            <a:ext cx="1266962" cy="2099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995562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>
            <a:extLst>
              <a:ext uri="{FF2B5EF4-FFF2-40B4-BE49-F238E27FC236}">
                <a16:creationId xmlns:a16="http://schemas.microsoft.com/office/drawing/2014/main" xmlns="" id="{0C6E85DE-B243-9A47-9D8C-3AF16CBC6A3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42572"/>
          <a:stretch>
            <a:fillRect/>
          </a:stretch>
        </p:blipFill>
        <p:spPr>
          <a:xfrm>
            <a:off x="0" y="0"/>
            <a:ext cx="12192000" cy="721283"/>
          </a:xfrm>
          <a:prstGeom prst="rect">
            <a:avLst/>
          </a:prstGeom>
        </p:spPr>
      </p:pic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502308" y="127124"/>
            <a:ext cx="10488550" cy="941765"/>
          </a:xfrm>
        </p:spPr>
        <p:txBody>
          <a:bodyPr>
            <a:noAutofit/>
          </a:bodyPr>
          <a:lstStyle/>
          <a:p>
            <a:r>
              <a:rPr lang="ru-RU" sz="2400" dirty="0">
                <a:solidFill>
                  <a:srgbClr val="186FB0"/>
                </a:solidFill>
              </a:rPr>
              <a:t>ОСОБЕННОСТИ ОРГАНИЗАЦИИ И ПРОБЛЕМЫ ОКАЗАНИЯ МЕДИЦИНСКОЙ ПОМОЩИ ПАЦИЕНТАМ С ВМД </a:t>
            </a:r>
          </a:p>
        </p:txBody>
      </p:sp>
      <p:pic>
        <p:nvPicPr>
          <p:cNvPr id="10" name="Picture 2" descr="G:\С рабочего стола\Инвалиды\ОООИБРС\МИША\Песнева 20.02.2019\ВСП-лого3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068492" y="127124"/>
            <a:ext cx="873142" cy="873142"/>
          </a:xfrm>
          <a:prstGeom prst="rect">
            <a:avLst/>
          </a:prstGeom>
          <a:noFill/>
        </p:spPr>
      </p:pic>
      <p:sp>
        <p:nvSpPr>
          <p:cNvPr id="19" name="Заголовок 7"/>
          <p:cNvSpPr txBox="1">
            <a:spLocks/>
          </p:cNvSpPr>
          <p:nvPr/>
        </p:nvSpPr>
        <p:spPr>
          <a:xfrm>
            <a:off x="570888" y="6471138"/>
            <a:ext cx="11370745" cy="37515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>
              <a:spcBef>
                <a:spcPct val="0"/>
              </a:spcBef>
            </a:pPr>
            <a:r>
              <a:rPr lang="ru-RU" sz="1300" dirty="0">
                <a:solidFill>
                  <a:srgbClr val="186FB0"/>
                </a:solidFill>
              </a:rPr>
              <a:t>Оценка организации и доступности медицинской помощи пациентам с ВМД в 2022 году. Март-июнь 2022 г.</a:t>
            </a:r>
          </a:p>
        </p:txBody>
      </p:sp>
      <p:sp>
        <p:nvSpPr>
          <p:cNvPr id="9" name="Rectangle 1">
            <a:extLst>
              <a:ext uri="{FF2B5EF4-FFF2-40B4-BE49-F238E27FC236}">
                <a16:creationId xmlns:a16="http://schemas.microsoft.com/office/drawing/2014/main" xmlns="" id="{AC050D0C-7082-492E-9F9D-50BB2DC71C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9198" y="1166188"/>
            <a:ext cx="5324778" cy="12157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ts val="1800"/>
              </a:spcAft>
            </a:pPr>
            <a:r>
              <a:rPr lang="ru-RU" sz="1600" b="1" dirty="0">
                <a:solidFill>
                  <a:srgbClr val="1974B8"/>
                </a:solidFill>
                <a:cs typeface="Arial" pitchFamily="34" charset="0"/>
              </a:rPr>
              <a:t>Диагностика: мнение экспертов</a:t>
            </a:r>
          </a:p>
          <a:p>
            <a:pPr algn="just" fontAlgn="base">
              <a:spcBef>
                <a:spcPct val="0"/>
              </a:spcBef>
              <a:spcAft>
                <a:spcPts val="1800"/>
              </a:spcAft>
            </a:pPr>
            <a:r>
              <a:rPr lang="ru-RU" sz="1400" dirty="0"/>
              <a:t>Распространенной практикой при диагностировании ВМД в связи со сложностями в учреждениях 1-го уровня во всех регионах является следующая маршрутизация пациентов: </a:t>
            </a:r>
          </a:p>
        </p:txBody>
      </p:sp>
      <p:grpSp>
        <p:nvGrpSpPr>
          <p:cNvPr id="44" name="Группа 43">
            <a:extLst>
              <a:ext uri="{FF2B5EF4-FFF2-40B4-BE49-F238E27FC236}">
                <a16:creationId xmlns:a16="http://schemas.microsoft.com/office/drawing/2014/main" xmlns="" id="{58C058D2-1599-47DD-95A4-874CF5271EF4}"/>
              </a:ext>
            </a:extLst>
          </p:cNvPr>
          <p:cNvGrpSpPr/>
          <p:nvPr/>
        </p:nvGrpSpPr>
        <p:grpSpPr>
          <a:xfrm>
            <a:off x="222070" y="2854317"/>
            <a:ext cx="11649328" cy="3597310"/>
            <a:chOff x="280780" y="2206910"/>
            <a:chExt cx="11739284" cy="4293092"/>
          </a:xfrm>
        </p:grpSpPr>
        <p:sp>
          <p:nvSpPr>
            <p:cNvPr id="2" name="Стрелка: вправо 1">
              <a:extLst>
                <a:ext uri="{FF2B5EF4-FFF2-40B4-BE49-F238E27FC236}">
                  <a16:creationId xmlns:a16="http://schemas.microsoft.com/office/drawing/2014/main" xmlns="" id="{467A494E-0F12-4D80-81AA-E56475B99382}"/>
                </a:ext>
              </a:extLst>
            </p:cNvPr>
            <p:cNvSpPr/>
            <p:nvPr/>
          </p:nvSpPr>
          <p:spPr>
            <a:xfrm rot="5400000">
              <a:off x="1458837" y="3503190"/>
              <a:ext cx="203038" cy="182498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Стрелка: вправо 11">
              <a:extLst>
                <a:ext uri="{FF2B5EF4-FFF2-40B4-BE49-F238E27FC236}">
                  <a16:creationId xmlns:a16="http://schemas.microsoft.com/office/drawing/2014/main" xmlns="" id="{71FAB13F-6B96-4283-B5B4-5F67AA8649B3}"/>
                </a:ext>
              </a:extLst>
            </p:cNvPr>
            <p:cNvSpPr/>
            <p:nvPr/>
          </p:nvSpPr>
          <p:spPr>
            <a:xfrm rot="5400000">
              <a:off x="10653029" y="5225977"/>
              <a:ext cx="220762" cy="182497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" name="Прямоугольник 2">
              <a:extLst>
                <a:ext uri="{FF2B5EF4-FFF2-40B4-BE49-F238E27FC236}">
                  <a16:creationId xmlns:a16="http://schemas.microsoft.com/office/drawing/2014/main" xmlns="" id="{03844134-BE2F-43F4-9EC4-5AEE8062B524}"/>
                </a:ext>
              </a:extLst>
            </p:cNvPr>
            <p:cNvSpPr/>
            <p:nvPr/>
          </p:nvSpPr>
          <p:spPr>
            <a:xfrm>
              <a:off x="375417" y="3759117"/>
              <a:ext cx="2460115" cy="1333113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6EB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300" dirty="0">
                  <a:solidFill>
                    <a:schemeClr val="tx1"/>
                  </a:solidFill>
                </a:rPr>
                <a:t>Поликлинический прием участкового офтальмолога в поликлинике</a:t>
              </a:r>
            </a:p>
            <a:p>
              <a:pPr algn="ctr"/>
              <a:r>
                <a:rPr lang="ru-RU" sz="1300" dirty="0">
                  <a:solidFill>
                    <a:schemeClr val="tx1"/>
                  </a:solidFill>
                </a:rPr>
                <a:t>(учреждение 1-го уровня)</a:t>
              </a:r>
            </a:p>
          </p:txBody>
        </p:sp>
        <p:sp>
          <p:nvSpPr>
            <p:cNvPr id="14" name="Прямоугольник 13">
              <a:extLst>
                <a:ext uri="{FF2B5EF4-FFF2-40B4-BE49-F238E27FC236}">
                  <a16:creationId xmlns:a16="http://schemas.microsoft.com/office/drawing/2014/main" xmlns="" id="{EC4FDDCB-03B5-4138-A698-274CDF7A6969}"/>
                </a:ext>
              </a:extLst>
            </p:cNvPr>
            <p:cNvSpPr/>
            <p:nvPr/>
          </p:nvSpPr>
          <p:spPr>
            <a:xfrm>
              <a:off x="4938931" y="3798985"/>
              <a:ext cx="2503764" cy="1333112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6EB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300" dirty="0">
                  <a:solidFill>
                    <a:schemeClr val="tx1"/>
                  </a:solidFill>
                </a:rPr>
                <a:t>Прием специалиста учреждения 2-го уровня</a:t>
              </a:r>
            </a:p>
            <a:p>
              <a:pPr algn="ctr"/>
              <a:r>
                <a:rPr lang="ru-RU" sz="1300" dirty="0">
                  <a:solidFill>
                    <a:schemeClr val="tx1"/>
                  </a:solidFill>
                </a:rPr>
                <a:t>(</a:t>
              </a:r>
              <a:r>
                <a:rPr lang="ru-RU" sz="1300" dirty="0" err="1">
                  <a:solidFill>
                    <a:schemeClr val="tx1"/>
                  </a:solidFill>
                </a:rPr>
                <a:t>межрайцентры</a:t>
              </a:r>
              <a:r>
                <a:rPr lang="ru-RU" sz="1300" dirty="0">
                  <a:solidFill>
                    <a:schemeClr val="tx1"/>
                  </a:solidFill>
                </a:rPr>
                <a:t>, городские или областные учреждения)</a:t>
              </a:r>
            </a:p>
          </p:txBody>
        </p:sp>
        <p:sp>
          <p:nvSpPr>
            <p:cNvPr id="15" name="Прямоугольник 14">
              <a:extLst>
                <a:ext uri="{FF2B5EF4-FFF2-40B4-BE49-F238E27FC236}">
                  <a16:creationId xmlns:a16="http://schemas.microsoft.com/office/drawing/2014/main" xmlns="" id="{334B24E4-2A4D-4A67-8B26-AEA16E08EAB5}"/>
                </a:ext>
              </a:extLst>
            </p:cNvPr>
            <p:cNvSpPr/>
            <p:nvPr/>
          </p:nvSpPr>
          <p:spPr>
            <a:xfrm>
              <a:off x="9559187" y="3786001"/>
              <a:ext cx="2312210" cy="1346095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6EB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300" dirty="0">
                  <a:solidFill>
                    <a:schemeClr val="tx1"/>
                  </a:solidFill>
                </a:rPr>
                <a:t>Прием специалиста федерального учреждения</a:t>
              </a:r>
            </a:p>
          </p:txBody>
        </p:sp>
        <p:sp>
          <p:nvSpPr>
            <p:cNvPr id="18" name="Овал 17">
              <a:extLst>
                <a:ext uri="{FF2B5EF4-FFF2-40B4-BE49-F238E27FC236}">
                  <a16:creationId xmlns:a16="http://schemas.microsoft.com/office/drawing/2014/main" xmlns="" id="{75B8F829-64C1-4C63-B3DB-954ED02D886D}"/>
                </a:ext>
              </a:extLst>
            </p:cNvPr>
            <p:cNvSpPr/>
            <p:nvPr/>
          </p:nvSpPr>
          <p:spPr>
            <a:xfrm>
              <a:off x="280780" y="2206910"/>
              <a:ext cx="2211977" cy="561703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6EB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dirty="0">
                  <a:solidFill>
                    <a:schemeClr val="tx1"/>
                  </a:solidFill>
                </a:rPr>
                <a:t>профосмотр</a:t>
              </a:r>
            </a:p>
          </p:txBody>
        </p:sp>
        <p:sp>
          <p:nvSpPr>
            <p:cNvPr id="22" name="Овал 21">
              <a:extLst>
                <a:ext uri="{FF2B5EF4-FFF2-40B4-BE49-F238E27FC236}">
                  <a16:creationId xmlns:a16="http://schemas.microsoft.com/office/drawing/2014/main" xmlns="" id="{1B81E826-A68D-40F2-9A19-6598E6EDE349}"/>
                </a:ext>
              </a:extLst>
            </p:cNvPr>
            <p:cNvSpPr/>
            <p:nvPr/>
          </p:nvSpPr>
          <p:spPr>
            <a:xfrm>
              <a:off x="336228" y="5518063"/>
              <a:ext cx="2617502" cy="981939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6EB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dirty="0">
                  <a:solidFill>
                    <a:schemeClr val="tx1"/>
                  </a:solidFill>
                </a:rPr>
                <a:t>проведение диагностических процедур и постановка диагноза</a:t>
              </a:r>
            </a:p>
          </p:txBody>
        </p:sp>
        <p:grpSp>
          <p:nvGrpSpPr>
            <p:cNvPr id="6" name="Группа 5">
              <a:extLst>
                <a:ext uri="{FF2B5EF4-FFF2-40B4-BE49-F238E27FC236}">
                  <a16:creationId xmlns:a16="http://schemas.microsoft.com/office/drawing/2014/main" xmlns="" id="{1807FADB-3949-4094-A866-3BEA27C5E8FF}"/>
                </a:ext>
              </a:extLst>
            </p:cNvPr>
            <p:cNvGrpSpPr/>
            <p:nvPr/>
          </p:nvGrpSpPr>
          <p:grpSpPr>
            <a:xfrm>
              <a:off x="1501669" y="5167244"/>
              <a:ext cx="182496" cy="282686"/>
              <a:chOff x="1736803" y="5310937"/>
              <a:chExt cx="182496" cy="282686"/>
            </a:xfrm>
          </p:grpSpPr>
          <p:sp>
            <p:nvSpPr>
              <p:cNvPr id="13" name="Стрелка: вправо 12">
                <a:extLst>
                  <a:ext uri="{FF2B5EF4-FFF2-40B4-BE49-F238E27FC236}">
                    <a16:creationId xmlns:a16="http://schemas.microsoft.com/office/drawing/2014/main" xmlns="" id="{D6863F5D-C948-4A73-B72F-C0A380C9DDE8}"/>
                  </a:ext>
                </a:extLst>
              </p:cNvPr>
              <p:cNvSpPr/>
              <p:nvPr/>
            </p:nvSpPr>
            <p:spPr>
              <a:xfrm rot="5400000">
                <a:off x="1754849" y="5429173"/>
                <a:ext cx="146404" cy="182496"/>
              </a:xfrm>
              <a:prstGeom prst="rightArrow">
                <a:avLst/>
              </a:prstGeom>
              <a:solidFill>
                <a:srgbClr val="8DA7D9"/>
              </a:solidFill>
              <a:ln>
                <a:solidFill>
                  <a:srgbClr val="8DA7D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4" name="Прямоугольник 23">
                <a:extLst>
                  <a:ext uri="{FF2B5EF4-FFF2-40B4-BE49-F238E27FC236}">
                    <a16:creationId xmlns:a16="http://schemas.microsoft.com/office/drawing/2014/main" xmlns="" id="{780E9BF6-1F62-409A-B289-821A4E649DB6}"/>
                  </a:ext>
                </a:extLst>
              </p:cNvPr>
              <p:cNvSpPr/>
              <p:nvPr/>
            </p:nvSpPr>
            <p:spPr>
              <a:xfrm>
                <a:off x="1782427" y="5310937"/>
                <a:ext cx="91249" cy="94274"/>
              </a:xfrm>
              <a:prstGeom prst="rect">
                <a:avLst/>
              </a:prstGeom>
              <a:solidFill>
                <a:srgbClr val="8DA7D9"/>
              </a:solidFill>
              <a:ln>
                <a:solidFill>
                  <a:srgbClr val="8DA7D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32" name="Группа 31">
              <a:extLst>
                <a:ext uri="{FF2B5EF4-FFF2-40B4-BE49-F238E27FC236}">
                  <a16:creationId xmlns:a16="http://schemas.microsoft.com/office/drawing/2014/main" xmlns="" id="{9BAE52B8-FEED-448D-8A21-281D4F4B106E}"/>
                </a:ext>
              </a:extLst>
            </p:cNvPr>
            <p:cNvGrpSpPr/>
            <p:nvPr/>
          </p:nvGrpSpPr>
          <p:grpSpPr>
            <a:xfrm>
              <a:off x="2906038" y="4112345"/>
              <a:ext cx="1739558" cy="767480"/>
              <a:chOff x="2613807" y="4182157"/>
              <a:chExt cx="1739558" cy="767480"/>
            </a:xfrm>
          </p:grpSpPr>
          <p:sp>
            <p:nvSpPr>
              <p:cNvPr id="26" name="Прямоугольник 25">
                <a:extLst>
                  <a:ext uri="{FF2B5EF4-FFF2-40B4-BE49-F238E27FC236}">
                    <a16:creationId xmlns:a16="http://schemas.microsoft.com/office/drawing/2014/main" xmlns="" id="{1C6EBBEF-4371-4971-879E-7A7BA9EA9B17}"/>
                  </a:ext>
                </a:extLst>
              </p:cNvPr>
              <p:cNvSpPr/>
              <p:nvPr/>
            </p:nvSpPr>
            <p:spPr>
              <a:xfrm>
                <a:off x="2613807" y="4495487"/>
                <a:ext cx="142774" cy="11345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7" name="Овал 26">
                <a:extLst>
                  <a:ext uri="{FF2B5EF4-FFF2-40B4-BE49-F238E27FC236}">
                    <a16:creationId xmlns:a16="http://schemas.microsoft.com/office/drawing/2014/main" xmlns="" id="{226A3FF3-2CFD-4E76-BB2C-06A73F6563E7}"/>
                  </a:ext>
                </a:extLst>
              </p:cNvPr>
              <p:cNvSpPr/>
              <p:nvPr/>
            </p:nvSpPr>
            <p:spPr>
              <a:xfrm>
                <a:off x="2771557" y="4182157"/>
                <a:ext cx="1581808" cy="76748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6EB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1200" dirty="0">
                    <a:solidFill>
                      <a:schemeClr val="tx1"/>
                    </a:solidFill>
                  </a:rPr>
                  <a:t>направление в учреждение 2-го уровня </a:t>
                </a:r>
              </a:p>
            </p:txBody>
          </p:sp>
        </p:grpSp>
        <p:grpSp>
          <p:nvGrpSpPr>
            <p:cNvPr id="28" name="Группа 27">
              <a:extLst>
                <a:ext uri="{FF2B5EF4-FFF2-40B4-BE49-F238E27FC236}">
                  <a16:creationId xmlns:a16="http://schemas.microsoft.com/office/drawing/2014/main" xmlns="" id="{64BD7A71-6566-4E24-A38F-757CF3907D61}"/>
                </a:ext>
              </a:extLst>
            </p:cNvPr>
            <p:cNvGrpSpPr/>
            <p:nvPr/>
          </p:nvGrpSpPr>
          <p:grpSpPr>
            <a:xfrm>
              <a:off x="6085533" y="5206844"/>
              <a:ext cx="182496" cy="282686"/>
              <a:chOff x="1736803" y="5310937"/>
              <a:chExt cx="182496" cy="282686"/>
            </a:xfrm>
          </p:grpSpPr>
          <p:sp>
            <p:nvSpPr>
              <p:cNvPr id="29" name="Стрелка: вправо 28">
                <a:extLst>
                  <a:ext uri="{FF2B5EF4-FFF2-40B4-BE49-F238E27FC236}">
                    <a16:creationId xmlns:a16="http://schemas.microsoft.com/office/drawing/2014/main" xmlns="" id="{09921A6B-1ED5-4565-AED3-0AB10F068C5E}"/>
                  </a:ext>
                </a:extLst>
              </p:cNvPr>
              <p:cNvSpPr/>
              <p:nvPr/>
            </p:nvSpPr>
            <p:spPr>
              <a:xfrm rot="5400000">
                <a:off x="1754849" y="5429173"/>
                <a:ext cx="146404" cy="182496"/>
              </a:xfrm>
              <a:prstGeom prst="rightArrow">
                <a:avLst/>
              </a:prstGeom>
              <a:solidFill>
                <a:srgbClr val="8DA7D9"/>
              </a:solidFill>
              <a:ln>
                <a:solidFill>
                  <a:srgbClr val="8DA7D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0" name="Прямоугольник 29">
                <a:extLst>
                  <a:ext uri="{FF2B5EF4-FFF2-40B4-BE49-F238E27FC236}">
                    <a16:creationId xmlns:a16="http://schemas.microsoft.com/office/drawing/2014/main" xmlns="" id="{C10E08C5-A76F-485C-8777-9E33674057B5}"/>
                  </a:ext>
                </a:extLst>
              </p:cNvPr>
              <p:cNvSpPr/>
              <p:nvPr/>
            </p:nvSpPr>
            <p:spPr>
              <a:xfrm>
                <a:off x="1782427" y="5310937"/>
                <a:ext cx="91249" cy="94274"/>
              </a:xfrm>
              <a:prstGeom prst="rect">
                <a:avLst/>
              </a:prstGeom>
              <a:solidFill>
                <a:srgbClr val="8DA7D9"/>
              </a:solidFill>
              <a:ln>
                <a:solidFill>
                  <a:srgbClr val="8DA7D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31" name="Овал 30">
              <a:extLst>
                <a:ext uri="{FF2B5EF4-FFF2-40B4-BE49-F238E27FC236}">
                  <a16:creationId xmlns:a16="http://schemas.microsoft.com/office/drawing/2014/main" xmlns="" id="{A719E393-A2E6-4C57-8BCF-DCF20F2BF80C}"/>
                </a:ext>
              </a:extLst>
            </p:cNvPr>
            <p:cNvSpPr/>
            <p:nvPr/>
          </p:nvSpPr>
          <p:spPr>
            <a:xfrm>
              <a:off x="4913655" y="5554434"/>
              <a:ext cx="2617502" cy="945568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6EB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dirty="0">
                  <a:solidFill>
                    <a:schemeClr val="tx1"/>
                  </a:solidFill>
                </a:rPr>
                <a:t>проведение диагностических процедур и постановка диагноза</a:t>
              </a:r>
            </a:p>
          </p:txBody>
        </p:sp>
        <p:sp>
          <p:nvSpPr>
            <p:cNvPr id="40" name="Овал 39">
              <a:extLst>
                <a:ext uri="{FF2B5EF4-FFF2-40B4-BE49-F238E27FC236}">
                  <a16:creationId xmlns:a16="http://schemas.microsoft.com/office/drawing/2014/main" xmlns="" id="{6B95995A-E7A9-492A-B80E-D7C3A798AC33}"/>
                </a:ext>
              </a:extLst>
            </p:cNvPr>
            <p:cNvSpPr/>
            <p:nvPr/>
          </p:nvSpPr>
          <p:spPr>
            <a:xfrm>
              <a:off x="7661991" y="4112345"/>
              <a:ext cx="1630191" cy="782888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6EB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dirty="0">
                  <a:solidFill>
                    <a:schemeClr val="tx1"/>
                  </a:solidFill>
                </a:rPr>
                <a:t>направление в федеральное учреждение </a:t>
              </a:r>
            </a:p>
          </p:txBody>
        </p:sp>
        <p:sp>
          <p:nvSpPr>
            <p:cNvPr id="41" name="Овал 40">
              <a:extLst>
                <a:ext uri="{FF2B5EF4-FFF2-40B4-BE49-F238E27FC236}">
                  <a16:creationId xmlns:a16="http://schemas.microsoft.com/office/drawing/2014/main" xmlns="" id="{D9830C9C-5DAB-4C56-B763-4E75E9F1E516}"/>
                </a:ext>
              </a:extLst>
            </p:cNvPr>
            <p:cNvSpPr/>
            <p:nvPr/>
          </p:nvSpPr>
          <p:spPr>
            <a:xfrm>
              <a:off x="9402562" y="5489528"/>
              <a:ext cx="2617502" cy="945568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6EB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dirty="0">
                  <a:solidFill>
                    <a:schemeClr val="tx1"/>
                  </a:solidFill>
                </a:rPr>
                <a:t>проведение диагностических процедур и постановка диагноза</a:t>
              </a:r>
            </a:p>
          </p:txBody>
        </p:sp>
        <p:sp>
          <p:nvSpPr>
            <p:cNvPr id="4" name="Овал 3">
              <a:extLst>
                <a:ext uri="{FF2B5EF4-FFF2-40B4-BE49-F238E27FC236}">
                  <a16:creationId xmlns:a16="http://schemas.microsoft.com/office/drawing/2014/main" xmlns="" id="{700A4153-B7F2-41A5-B1AA-EDB990300675}"/>
                </a:ext>
              </a:extLst>
            </p:cNvPr>
            <p:cNvSpPr/>
            <p:nvPr/>
          </p:nvSpPr>
          <p:spPr>
            <a:xfrm>
              <a:off x="976413" y="2673668"/>
              <a:ext cx="2211977" cy="561704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6EB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dirty="0">
                  <a:solidFill>
                    <a:schemeClr val="tx1"/>
                  </a:solidFill>
                </a:rPr>
                <a:t>контроль состояния зрения</a:t>
              </a:r>
            </a:p>
          </p:txBody>
        </p:sp>
        <p:sp>
          <p:nvSpPr>
            <p:cNvPr id="21" name="Овал 20">
              <a:extLst>
                <a:ext uri="{FF2B5EF4-FFF2-40B4-BE49-F238E27FC236}">
                  <a16:creationId xmlns:a16="http://schemas.microsoft.com/office/drawing/2014/main" xmlns="" id="{C35D4C20-E7E9-42AB-B189-6B65BCD6FC2A}"/>
                </a:ext>
              </a:extLst>
            </p:cNvPr>
            <p:cNvSpPr/>
            <p:nvPr/>
          </p:nvSpPr>
          <p:spPr>
            <a:xfrm>
              <a:off x="1723673" y="3122400"/>
              <a:ext cx="2392967" cy="56170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6EB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dirty="0">
                  <a:solidFill>
                    <a:schemeClr val="tx1"/>
                  </a:solidFill>
                </a:rPr>
                <a:t>обращение пациента с жалобами на зрение</a:t>
              </a:r>
            </a:p>
          </p:txBody>
        </p:sp>
      </p:grpSp>
      <p:sp>
        <p:nvSpPr>
          <p:cNvPr id="43" name="Прямоугольник 42">
            <a:extLst>
              <a:ext uri="{FF2B5EF4-FFF2-40B4-BE49-F238E27FC236}">
                <a16:creationId xmlns:a16="http://schemas.microsoft.com/office/drawing/2014/main" xmlns="" id="{412CECB7-E34B-4ED0-8801-F09A99905388}"/>
              </a:ext>
            </a:extLst>
          </p:cNvPr>
          <p:cNvSpPr/>
          <p:nvPr/>
        </p:nvSpPr>
        <p:spPr>
          <a:xfrm>
            <a:off x="6096000" y="1180225"/>
            <a:ext cx="5915589" cy="263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ru-RU" sz="1400" b="1" dirty="0">
                <a:solidFill>
                  <a:srgbClr val="006EBD"/>
                </a:solidFill>
              </a:rPr>
              <a:t>Проблемы, с которыми сталкивается пациент в ходе диагностики:</a:t>
            </a:r>
          </a:p>
          <a:p>
            <a:pPr marL="285750" indent="-285750">
              <a:spcAft>
                <a:spcPts val="600"/>
              </a:spcAft>
              <a:buClr>
                <a:srgbClr val="006EBD"/>
              </a:buClr>
              <a:buSzPct val="133000"/>
              <a:buFont typeface="Wingdings" panose="05000000000000000000" pitchFamily="2" charset="2"/>
              <a:buChar char="§"/>
            </a:pPr>
            <a:r>
              <a:rPr lang="ru-RU" sz="1400" dirty="0"/>
              <a:t>перенаправление из системы ОМС в коммерческие клиники:</a:t>
            </a:r>
          </a:p>
          <a:p>
            <a:pPr marL="285750" indent="-285750">
              <a:spcAft>
                <a:spcPts val="600"/>
              </a:spcAft>
              <a:buClr>
                <a:srgbClr val="006EBD"/>
              </a:buClr>
              <a:buSzPct val="133000"/>
              <a:buFont typeface="Wingdings" panose="05000000000000000000" pitchFamily="2" charset="2"/>
              <a:buChar char="§"/>
            </a:pPr>
            <a:r>
              <a:rPr lang="ru-RU" sz="1400" dirty="0" err="1"/>
              <a:t>неинформирование</a:t>
            </a:r>
            <a:r>
              <a:rPr lang="ru-RU" sz="1400" dirty="0"/>
              <a:t> о возможностях бесплатной медицинской помощи;</a:t>
            </a:r>
          </a:p>
          <a:p>
            <a:pPr marL="285750" indent="-285750">
              <a:spcAft>
                <a:spcPts val="600"/>
              </a:spcAft>
              <a:buClr>
                <a:srgbClr val="006EBD"/>
              </a:buClr>
              <a:buSzPct val="133000"/>
              <a:buFont typeface="Wingdings" panose="05000000000000000000" pitchFamily="2" charset="2"/>
              <a:buChar char="§"/>
            </a:pPr>
            <a:r>
              <a:rPr lang="ru-RU" sz="1400" dirty="0" err="1"/>
              <a:t>неоснащенность</a:t>
            </a:r>
            <a:r>
              <a:rPr lang="ru-RU" sz="1400" dirty="0"/>
              <a:t> необходимым оборудованием медицинских учреждений 2-го уровня;</a:t>
            </a:r>
          </a:p>
          <a:p>
            <a:pPr marL="285750" indent="-285750">
              <a:spcAft>
                <a:spcPts val="600"/>
              </a:spcAft>
              <a:buClr>
                <a:srgbClr val="006EBD"/>
              </a:buClr>
              <a:buSzPct val="133000"/>
              <a:buFont typeface="Wingdings" panose="05000000000000000000" pitchFamily="2" charset="2"/>
              <a:buChar char="§"/>
            </a:pPr>
            <a:r>
              <a:rPr lang="ru-RU" sz="1400" dirty="0"/>
              <a:t>дефицит кадров в офтальмологии, обострившийся в ходе пандемии </a:t>
            </a:r>
            <a:r>
              <a:rPr lang="en-US" sz="1400" dirty="0"/>
              <a:t>COVID-19</a:t>
            </a:r>
            <a:r>
              <a:rPr lang="ru-RU" sz="1400" dirty="0"/>
              <a:t>;</a:t>
            </a:r>
          </a:p>
          <a:p>
            <a:pPr marL="285750" indent="-285750">
              <a:buClr>
                <a:srgbClr val="006EBD"/>
              </a:buClr>
              <a:buSzPct val="133000"/>
              <a:buFont typeface="Wingdings" panose="05000000000000000000" pitchFamily="2" charset="2"/>
              <a:buChar char="§"/>
            </a:pPr>
            <a:r>
              <a:rPr lang="ru-RU" sz="1400" dirty="0"/>
              <a:t>отсутствие в стандартах требований диагностики обоих глаз при наличии признаков заболевания на одном глазу.</a:t>
            </a:r>
          </a:p>
        </p:txBody>
      </p:sp>
      <p:sp>
        <p:nvSpPr>
          <p:cNvPr id="45" name="Прямоугольник 44">
            <a:extLst>
              <a:ext uri="{FF2B5EF4-FFF2-40B4-BE49-F238E27FC236}">
                <a16:creationId xmlns:a16="http://schemas.microsoft.com/office/drawing/2014/main" xmlns="" id="{BC6DE369-B261-43E0-89B1-32DA5A285BD2}"/>
              </a:ext>
            </a:extLst>
          </p:cNvPr>
          <p:cNvSpPr/>
          <p:nvPr/>
        </p:nvSpPr>
        <p:spPr>
          <a:xfrm>
            <a:off x="2618175" y="2594287"/>
            <a:ext cx="30706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defRPr/>
            </a:pPr>
            <a:r>
              <a:rPr lang="ru-RU" sz="1400" i="1" dirty="0">
                <a:solidFill>
                  <a:srgbClr val="0070C0"/>
                </a:solidFill>
                <a:cs typeface="Times New Roman" panose="02020603050405020304" pitchFamily="18" charset="0"/>
              </a:rPr>
              <a:t>Маршрут пациента с ВМД</a:t>
            </a:r>
          </a:p>
        </p:txBody>
      </p:sp>
      <p:sp>
        <p:nvSpPr>
          <p:cNvPr id="46" name="Стрелка: вправо 45">
            <a:extLst>
              <a:ext uri="{FF2B5EF4-FFF2-40B4-BE49-F238E27FC236}">
                <a16:creationId xmlns:a16="http://schemas.microsoft.com/office/drawing/2014/main" xmlns="" id="{688A502A-96D2-4C08-A995-0B3401E1823D}"/>
              </a:ext>
            </a:extLst>
          </p:cNvPr>
          <p:cNvSpPr/>
          <p:nvPr/>
        </p:nvSpPr>
        <p:spPr>
          <a:xfrm rot="21410112">
            <a:off x="4558311" y="4736629"/>
            <a:ext cx="170132" cy="1811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Стрелка: вправо 46">
            <a:extLst>
              <a:ext uri="{FF2B5EF4-FFF2-40B4-BE49-F238E27FC236}">
                <a16:creationId xmlns:a16="http://schemas.microsoft.com/office/drawing/2014/main" xmlns="" id="{ADCD66A8-C025-44C8-B6EE-04D52FD90A15}"/>
              </a:ext>
            </a:extLst>
          </p:cNvPr>
          <p:cNvSpPr/>
          <p:nvPr/>
        </p:nvSpPr>
        <p:spPr>
          <a:xfrm rot="21410112">
            <a:off x="9169289" y="4742424"/>
            <a:ext cx="170132" cy="1811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>
            <a:extLst>
              <a:ext uri="{FF2B5EF4-FFF2-40B4-BE49-F238E27FC236}">
                <a16:creationId xmlns:a16="http://schemas.microsoft.com/office/drawing/2014/main" xmlns="" id="{084FEB95-777E-4071-990C-F85E93253984}"/>
              </a:ext>
            </a:extLst>
          </p:cNvPr>
          <p:cNvSpPr/>
          <p:nvPr/>
        </p:nvSpPr>
        <p:spPr>
          <a:xfrm>
            <a:off x="7394871" y="4767830"/>
            <a:ext cx="141680" cy="950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4" name="Picture 2" descr="О КОМПАНИИ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454" y="6553812"/>
            <a:ext cx="1266962" cy="2099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289877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>
            <a:extLst>
              <a:ext uri="{FF2B5EF4-FFF2-40B4-BE49-F238E27FC236}">
                <a16:creationId xmlns:a16="http://schemas.microsoft.com/office/drawing/2014/main" xmlns="" id="{0C6E85DE-B243-9A47-9D8C-3AF16CBC6A3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42572"/>
          <a:stretch>
            <a:fillRect/>
          </a:stretch>
        </p:blipFill>
        <p:spPr>
          <a:xfrm>
            <a:off x="0" y="0"/>
            <a:ext cx="12192000" cy="721283"/>
          </a:xfrm>
          <a:prstGeom prst="rect">
            <a:avLst/>
          </a:prstGeom>
        </p:spPr>
      </p:pic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502308" y="127124"/>
            <a:ext cx="10488550" cy="941765"/>
          </a:xfrm>
        </p:spPr>
        <p:txBody>
          <a:bodyPr>
            <a:noAutofit/>
          </a:bodyPr>
          <a:lstStyle/>
          <a:p>
            <a:r>
              <a:rPr lang="ru-RU" sz="2400" dirty="0">
                <a:solidFill>
                  <a:srgbClr val="186FB0"/>
                </a:solidFill>
              </a:rPr>
              <a:t>ОСОБЕННОСТИ ОРГАНИЗАЦИИ И ПРОБЛЕМЫ ОКАЗАНИЯ МЕДИЦИНСКОЙ ПОМОЩИ ПАЦИЕНТАМ С ВМД </a:t>
            </a:r>
          </a:p>
        </p:txBody>
      </p:sp>
      <p:pic>
        <p:nvPicPr>
          <p:cNvPr id="10" name="Picture 2" descr="G:\С рабочего стола\Инвалиды\ОООИБРС\МИША\Песнева 20.02.2019\ВСП-лого3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068492" y="127124"/>
            <a:ext cx="873142" cy="873142"/>
          </a:xfrm>
          <a:prstGeom prst="rect">
            <a:avLst/>
          </a:prstGeom>
          <a:noFill/>
        </p:spPr>
      </p:pic>
      <p:sp>
        <p:nvSpPr>
          <p:cNvPr id="19" name="Заголовок 7"/>
          <p:cNvSpPr txBox="1">
            <a:spLocks/>
          </p:cNvSpPr>
          <p:nvPr/>
        </p:nvSpPr>
        <p:spPr>
          <a:xfrm>
            <a:off x="570888" y="6471138"/>
            <a:ext cx="11370745" cy="37515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>
              <a:spcBef>
                <a:spcPct val="0"/>
              </a:spcBef>
            </a:pPr>
            <a:r>
              <a:rPr lang="ru-RU" sz="1300" dirty="0">
                <a:solidFill>
                  <a:srgbClr val="186FB0"/>
                </a:solidFill>
              </a:rPr>
              <a:t>Оценка организации и доступности медицинской помощи пациентам с ВМД в 2022 году. Март-июнь 2022 г.</a:t>
            </a:r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xmlns="" id="{3B01F337-7AC3-44B1-9EA6-E7AA7CF42C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0888" y="1373829"/>
            <a:ext cx="11499192" cy="38215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ts val="3400"/>
              </a:spcAft>
            </a:pPr>
            <a:r>
              <a:rPr lang="ru-RU" b="1" dirty="0">
                <a:solidFill>
                  <a:srgbClr val="1974B8"/>
                </a:solidFill>
                <a:cs typeface="Arial" pitchFamily="34" charset="0"/>
              </a:rPr>
              <a:t>Диагностика: мнение экспертов</a:t>
            </a:r>
            <a:endParaRPr lang="ru-RU" sz="1600" dirty="0"/>
          </a:p>
          <a:p>
            <a:r>
              <a:rPr lang="ru-RU" sz="1600" dirty="0"/>
              <a:t>Основные направления организации ранней диагностики ВМД, как и в 2021 </a:t>
            </a:r>
            <a:r>
              <a:rPr lang="ru-RU" sz="1600" dirty="0" smtClean="0"/>
              <a:t>году</a:t>
            </a:r>
            <a:endParaRPr lang="ru-RU" sz="1600" dirty="0"/>
          </a:p>
          <a:p>
            <a:endParaRPr lang="ru-RU" sz="1600" dirty="0"/>
          </a:p>
          <a:p>
            <a:pPr marL="452438" lvl="0" indent="-452438">
              <a:spcAft>
                <a:spcPts val="600"/>
              </a:spcAft>
              <a:buClr>
                <a:srgbClr val="006EBD"/>
              </a:buClr>
              <a:buSzPct val="133000"/>
              <a:buFont typeface="Wingdings" pitchFamily="2" charset="2"/>
              <a:buChar char="§"/>
            </a:pPr>
            <a:r>
              <a:rPr lang="ru-RU" sz="1600" dirty="0"/>
              <a:t>регулярная диспансеризация определенных групп населения, для максимально раннего выявления заболеваний, в т.ч. ВМД, и снижения скорости и доли их инвалидизации,</a:t>
            </a:r>
          </a:p>
          <a:p>
            <a:pPr marL="452438" lvl="0" indent="-452438">
              <a:spcAft>
                <a:spcPts val="600"/>
              </a:spcAft>
              <a:buClr>
                <a:srgbClr val="006EBD"/>
              </a:buClr>
              <a:buSzPct val="133000"/>
              <a:buFont typeface="Wingdings" pitchFamily="2" charset="2"/>
              <a:buChar char="§"/>
            </a:pPr>
            <a:r>
              <a:rPr lang="ru-RU" sz="1600" dirty="0"/>
              <a:t>проведение </a:t>
            </a:r>
            <a:r>
              <a:rPr lang="ru-RU" sz="1600" dirty="0" err="1"/>
              <a:t>противосклеротической</a:t>
            </a:r>
            <a:r>
              <a:rPr lang="ru-RU" sz="1600" dirty="0"/>
              <a:t> терапии пациентов по показаниям,</a:t>
            </a:r>
          </a:p>
          <a:p>
            <a:pPr marL="452438" lvl="0" indent="-452438">
              <a:spcAft>
                <a:spcPts val="600"/>
              </a:spcAft>
              <a:buClr>
                <a:srgbClr val="006EBD"/>
              </a:buClr>
              <a:buSzPct val="133000"/>
              <a:buFont typeface="Wingdings" pitchFamily="2" charset="2"/>
              <a:buChar char="§"/>
            </a:pPr>
            <a:r>
              <a:rPr lang="ru-RU" sz="1600" dirty="0"/>
              <a:t>проведение периодической диагностики состояния сердечно-сосудистой системы,</a:t>
            </a:r>
          </a:p>
          <a:p>
            <a:pPr marL="452438" lvl="0" indent="-452438">
              <a:spcAft>
                <a:spcPts val="600"/>
              </a:spcAft>
              <a:buClr>
                <a:srgbClr val="006EBD"/>
              </a:buClr>
              <a:buSzPct val="133000"/>
              <a:buFont typeface="Wingdings" pitchFamily="2" charset="2"/>
              <a:buChar char="§"/>
            </a:pPr>
            <a:r>
              <a:rPr lang="ru-RU" sz="1600" dirty="0"/>
              <a:t>информирование пациентов о последствиях заболевания без регулярного лечения с использованием различных каналов: просветительские мероприятия, раздаточные материалы, информационные ресурсы в интернет и социальных сетях, индивидуальные беседы с лечащим врачом,</a:t>
            </a:r>
          </a:p>
          <a:p>
            <a:pPr marL="452438" indent="-452438">
              <a:spcAft>
                <a:spcPts val="600"/>
              </a:spcAft>
              <a:buClr>
                <a:srgbClr val="006EBD"/>
              </a:buClr>
              <a:buSzPct val="133000"/>
              <a:buFont typeface="Wingdings" pitchFamily="2" charset="2"/>
              <a:buChar char="§"/>
            </a:pPr>
            <a:r>
              <a:rPr lang="ru-RU" sz="1600" dirty="0"/>
              <a:t>увеличение норматива времени на прием пациента с вновь установленным диагнозом для проведения работы по информированию.</a:t>
            </a:r>
          </a:p>
        </p:txBody>
      </p:sp>
      <p:pic>
        <p:nvPicPr>
          <p:cNvPr id="9" name="Picture 2" descr="О КОМПАНИИ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454" y="6553812"/>
            <a:ext cx="1266962" cy="2099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313907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>
            <a:extLst>
              <a:ext uri="{FF2B5EF4-FFF2-40B4-BE49-F238E27FC236}">
                <a16:creationId xmlns:a16="http://schemas.microsoft.com/office/drawing/2014/main" xmlns="" id="{0C6E85DE-B243-9A47-9D8C-3AF16CBC6A3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42572"/>
          <a:stretch>
            <a:fillRect/>
          </a:stretch>
        </p:blipFill>
        <p:spPr>
          <a:xfrm>
            <a:off x="0" y="0"/>
            <a:ext cx="12192000" cy="721283"/>
          </a:xfrm>
          <a:prstGeom prst="rect">
            <a:avLst/>
          </a:prstGeom>
        </p:spPr>
      </p:pic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502308" y="127124"/>
            <a:ext cx="10488550" cy="941765"/>
          </a:xfrm>
        </p:spPr>
        <p:txBody>
          <a:bodyPr>
            <a:noAutofit/>
          </a:bodyPr>
          <a:lstStyle/>
          <a:p>
            <a:r>
              <a:rPr lang="ru-RU" sz="2400" dirty="0">
                <a:solidFill>
                  <a:srgbClr val="186FB0"/>
                </a:solidFill>
              </a:rPr>
              <a:t>ОСОБЕННОСТИ ОРГАНИЗАЦИИ И ПРОБЛЕМЫ ОКАЗАНИЯ МЕДИЦИНСКОЙ ПОМОЩИ ПАЦИЕНТАМ С ВМД </a:t>
            </a:r>
          </a:p>
        </p:txBody>
      </p:sp>
      <p:pic>
        <p:nvPicPr>
          <p:cNvPr id="10" name="Picture 2" descr="G:\С рабочего стола\Инвалиды\ОООИБРС\МИША\Песнева 20.02.2019\ВСП-лого3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068492" y="127124"/>
            <a:ext cx="873142" cy="873142"/>
          </a:xfrm>
          <a:prstGeom prst="rect">
            <a:avLst/>
          </a:prstGeom>
          <a:noFill/>
        </p:spPr>
      </p:pic>
      <p:sp>
        <p:nvSpPr>
          <p:cNvPr id="19" name="Заголовок 7"/>
          <p:cNvSpPr txBox="1">
            <a:spLocks/>
          </p:cNvSpPr>
          <p:nvPr/>
        </p:nvSpPr>
        <p:spPr>
          <a:xfrm>
            <a:off x="570888" y="6471138"/>
            <a:ext cx="11370745" cy="37515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>
              <a:spcBef>
                <a:spcPct val="0"/>
              </a:spcBef>
            </a:pPr>
            <a:r>
              <a:rPr lang="ru-RU" sz="1300" dirty="0">
                <a:solidFill>
                  <a:srgbClr val="186FB0"/>
                </a:solidFill>
              </a:rPr>
              <a:t>Оценка организации и доступности медицинской помощи пациентам с ВМД в 2022 году. Март-июнь 2022 г.</a:t>
            </a:r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xmlns="" id="{6D878438-CBC8-449B-8000-8F8FFCF745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6903" y="1207312"/>
            <a:ext cx="5027874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ts val="1200"/>
              </a:spcAft>
            </a:pPr>
            <a:r>
              <a:rPr lang="ru-RU" b="1" dirty="0">
                <a:solidFill>
                  <a:srgbClr val="1974B8"/>
                </a:solidFill>
                <a:cs typeface="Arial" pitchFamily="34" charset="0"/>
              </a:rPr>
              <a:t>Лечение</a:t>
            </a:r>
            <a:r>
              <a:rPr lang="ru-RU" sz="1600" b="1" dirty="0">
                <a:solidFill>
                  <a:srgbClr val="1974B8"/>
                </a:solidFill>
                <a:cs typeface="Arial" pitchFamily="34" charset="0"/>
              </a:rPr>
              <a:t> </a:t>
            </a:r>
            <a:endParaRPr lang="ru-RU" sz="1600" dirty="0"/>
          </a:p>
          <a:p>
            <a:r>
              <a:rPr lang="ru-RU" sz="1600" dirty="0"/>
              <a:t>Охват пациентов с ВМД  различными видами лечения невысокий: получали лечение </a:t>
            </a:r>
            <a:r>
              <a:rPr lang="ru-RU" sz="1600" dirty="0" err="1"/>
              <a:t>интравитреальным</a:t>
            </a:r>
            <a:r>
              <a:rPr lang="ru-RU" sz="1600" dirty="0"/>
              <a:t> введением ингибитора анти-</a:t>
            </a:r>
            <a:r>
              <a:rPr lang="en-US" sz="1600" dirty="0"/>
              <a:t>VEGF</a:t>
            </a:r>
            <a:r>
              <a:rPr lang="ru-RU" sz="1600" dirty="0"/>
              <a:t> 45,2%,  лечение лазером – 32,3%, хирургическое оперативное лечение – 10,3%.</a:t>
            </a:r>
          </a:p>
          <a:p>
            <a:r>
              <a:rPr lang="ru-RU" sz="1600" dirty="0"/>
              <a:t>25,8% опрошенных пациентов с ВМД получали другие виды лечения. 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298EB81D-1D68-41CA-9D28-E38E33CA473A}"/>
              </a:ext>
            </a:extLst>
          </p:cNvPr>
          <p:cNvSpPr/>
          <p:nvPr/>
        </p:nvSpPr>
        <p:spPr>
          <a:xfrm>
            <a:off x="5965372" y="1176082"/>
            <a:ext cx="4715590" cy="3108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defRPr/>
            </a:pPr>
            <a:r>
              <a:rPr lang="ru-RU" sz="1400" i="1" dirty="0">
                <a:solidFill>
                  <a:srgbClr val="0070C0"/>
                </a:solidFill>
                <a:cs typeface="Times New Roman" panose="02020603050405020304" pitchFamily="18" charset="0"/>
              </a:rPr>
              <a:t>Диаграмма 5. Получение лечения пациентами с ВМД</a:t>
            </a:r>
          </a:p>
        </p:txBody>
      </p:sp>
      <p:graphicFrame>
        <p:nvGraphicFramePr>
          <p:cNvPr id="11" name="Диаграмма 10">
            <a:extLst>
              <a:ext uri="{FF2B5EF4-FFF2-40B4-BE49-F238E27FC236}">
                <a16:creationId xmlns:a16="http://schemas.microsoft.com/office/drawing/2014/main" xmlns="" id="{368B6727-A597-4FC6-85EC-4F16DAD11A6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63766353"/>
              </p:ext>
            </p:extLst>
          </p:nvPr>
        </p:nvGraphicFramePr>
        <p:xfrm>
          <a:off x="6096001" y="1631950"/>
          <a:ext cx="5845633" cy="22765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xmlns="" id="{04493677-8CAA-4FCC-9DE0-AE0A289A8FE0}"/>
              </a:ext>
            </a:extLst>
          </p:cNvPr>
          <p:cNvSpPr/>
          <p:nvPr/>
        </p:nvSpPr>
        <p:spPr>
          <a:xfrm>
            <a:off x="6256260" y="3939527"/>
            <a:ext cx="584563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defRPr/>
            </a:pPr>
            <a:r>
              <a:rPr lang="ru-RU" sz="1400" i="1" dirty="0">
                <a:solidFill>
                  <a:srgbClr val="0070C0"/>
                </a:solidFill>
                <a:cs typeface="Times New Roman" panose="02020603050405020304" pitchFamily="18" charset="0"/>
              </a:rPr>
              <a:t>Диаграмма 6. Наличие отказов в получении лечения пациентам с ВМД</a:t>
            </a:r>
          </a:p>
        </p:txBody>
      </p:sp>
      <p:graphicFrame>
        <p:nvGraphicFramePr>
          <p:cNvPr id="13" name="Диаграмма 12">
            <a:extLst>
              <a:ext uri="{FF2B5EF4-FFF2-40B4-BE49-F238E27FC236}">
                <a16:creationId xmlns:a16="http://schemas.microsoft.com/office/drawing/2014/main" xmlns="" id="{92C8161E-CBCA-4B4B-A1B7-E675B231E25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16401686"/>
              </p:ext>
            </p:extLst>
          </p:nvPr>
        </p:nvGraphicFramePr>
        <p:xfrm>
          <a:off x="6352901" y="4290625"/>
          <a:ext cx="5748992" cy="22129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4" name="Rectangle 1">
            <a:extLst>
              <a:ext uri="{FF2B5EF4-FFF2-40B4-BE49-F238E27FC236}">
                <a16:creationId xmlns:a16="http://schemas.microsoft.com/office/drawing/2014/main" xmlns="" id="{F6233C5C-9E98-4442-B940-D17D9209D7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6903" y="4127121"/>
            <a:ext cx="4884183" cy="14003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ts val="600"/>
              </a:spcAft>
            </a:pPr>
            <a:r>
              <a:rPr lang="ru-RU" sz="1600" dirty="0"/>
              <a:t>Уровень отказов в проведении рекомендованного лечения невысок: полностью или частично приходилось сталкиваться с отказами 9% пациентов. </a:t>
            </a:r>
          </a:p>
          <a:p>
            <a:pPr fontAlgn="base">
              <a:spcBef>
                <a:spcPct val="0"/>
              </a:spcBef>
              <a:spcAft>
                <a:spcPts val="600"/>
              </a:spcAft>
            </a:pPr>
            <a:r>
              <a:rPr lang="ru-RU" sz="1600" dirty="0"/>
              <a:t>73,5% пациентов получили все виды рекомендованного врачом лечения.</a:t>
            </a:r>
          </a:p>
        </p:txBody>
      </p:sp>
      <p:pic>
        <p:nvPicPr>
          <p:cNvPr id="15" name="Picture 2" descr="О КОМПАНИИ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454" y="6553812"/>
            <a:ext cx="1266962" cy="2099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15991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>
            <a:extLst>
              <a:ext uri="{FF2B5EF4-FFF2-40B4-BE49-F238E27FC236}">
                <a16:creationId xmlns:a16="http://schemas.microsoft.com/office/drawing/2014/main" xmlns="" id="{0C6E85DE-B243-9A47-9D8C-3AF16CBC6A3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42572"/>
          <a:stretch>
            <a:fillRect/>
          </a:stretch>
        </p:blipFill>
        <p:spPr>
          <a:xfrm>
            <a:off x="0" y="0"/>
            <a:ext cx="12192000" cy="721283"/>
          </a:xfrm>
          <a:prstGeom prst="rect">
            <a:avLst/>
          </a:prstGeom>
        </p:spPr>
      </p:pic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502308" y="127124"/>
            <a:ext cx="10488550" cy="941765"/>
          </a:xfrm>
        </p:spPr>
        <p:txBody>
          <a:bodyPr>
            <a:noAutofit/>
          </a:bodyPr>
          <a:lstStyle/>
          <a:p>
            <a:r>
              <a:rPr lang="ru-RU" sz="2400" dirty="0">
                <a:solidFill>
                  <a:srgbClr val="186FB0"/>
                </a:solidFill>
              </a:rPr>
              <a:t>ОСОБЕННОСТИ ОРГАНИЗАЦИИ И ПРОБЛЕМЫ ОКАЗАНИЯ МЕДИЦИНСКОЙ ПОМОЩИ ПАЦИЕНТАМ С ВМД </a:t>
            </a:r>
          </a:p>
        </p:txBody>
      </p:sp>
      <p:pic>
        <p:nvPicPr>
          <p:cNvPr id="10" name="Picture 2" descr="G:\С рабочего стола\Инвалиды\ОООИБРС\МИША\Песнева 20.02.2019\ВСП-лого3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068492" y="127124"/>
            <a:ext cx="873142" cy="873142"/>
          </a:xfrm>
          <a:prstGeom prst="rect">
            <a:avLst/>
          </a:prstGeom>
          <a:noFill/>
        </p:spPr>
      </p:pic>
      <p:sp>
        <p:nvSpPr>
          <p:cNvPr id="19" name="Заголовок 7"/>
          <p:cNvSpPr txBox="1">
            <a:spLocks/>
          </p:cNvSpPr>
          <p:nvPr/>
        </p:nvSpPr>
        <p:spPr>
          <a:xfrm>
            <a:off x="570888" y="6471138"/>
            <a:ext cx="11370745" cy="37515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>
              <a:spcBef>
                <a:spcPct val="0"/>
              </a:spcBef>
            </a:pPr>
            <a:r>
              <a:rPr lang="ru-RU" sz="1300" dirty="0">
                <a:solidFill>
                  <a:srgbClr val="186FB0"/>
                </a:solidFill>
              </a:rPr>
              <a:t>Оценка организации и доступности медицинской помощи пациентам с ВМД в 2022 году. Март-июнь 2022 г.</a:t>
            </a:r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xmlns="" id="{F4F9134C-04EA-4D6B-AC19-2C3A0CB512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6903" y="1232544"/>
            <a:ext cx="5648237" cy="1831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ts val="1200"/>
              </a:spcAft>
            </a:pPr>
            <a:r>
              <a:rPr lang="ru-RU" b="1" dirty="0">
                <a:solidFill>
                  <a:srgbClr val="1974B8"/>
                </a:solidFill>
                <a:cs typeface="Arial" pitchFamily="34" charset="0"/>
              </a:rPr>
              <a:t>Лечение</a:t>
            </a:r>
            <a:r>
              <a:rPr lang="ru-RU" sz="1600" b="1" dirty="0">
                <a:solidFill>
                  <a:srgbClr val="1974B8"/>
                </a:solidFill>
                <a:cs typeface="Arial" pitchFamily="34" charset="0"/>
              </a:rPr>
              <a:t> </a:t>
            </a:r>
            <a:endParaRPr lang="ru-RU" sz="1600" dirty="0"/>
          </a:p>
          <a:p>
            <a:pPr>
              <a:spcAft>
                <a:spcPts val="600"/>
              </a:spcAft>
            </a:pPr>
            <a:r>
              <a:rPr lang="ru-RU" sz="1600" dirty="0"/>
              <a:t>Эксперты считают, что лечение лазером более доступно по ОМС и платно, поскольку оно дешевле </a:t>
            </a:r>
            <a:r>
              <a:rPr lang="ru-RU" sz="1600" dirty="0" err="1"/>
              <a:t>интравитреальных</a:t>
            </a:r>
            <a:r>
              <a:rPr lang="ru-RU" sz="1600" dirty="0"/>
              <a:t> инъекций.</a:t>
            </a:r>
          </a:p>
          <a:p>
            <a:r>
              <a:rPr lang="ru-RU" sz="1600" dirty="0"/>
              <a:t>76% пациентов лечение лазером проводилось амбулаторно, остальным 24% - в дневном стационаре. 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BFE5805A-D471-4483-BBCA-CBA07E7DE8B4}"/>
              </a:ext>
            </a:extLst>
          </p:cNvPr>
          <p:cNvSpPr/>
          <p:nvPr/>
        </p:nvSpPr>
        <p:spPr>
          <a:xfrm>
            <a:off x="6541845" y="1271921"/>
            <a:ext cx="451214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defRPr/>
            </a:pPr>
            <a:r>
              <a:rPr lang="ru-RU" sz="1400" i="1" dirty="0">
                <a:solidFill>
                  <a:srgbClr val="0070C0"/>
                </a:solidFill>
                <a:cs typeface="Times New Roman" panose="02020603050405020304" pitchFamily="18" charset="0"/>
              </a:rPr>
              <a:t>Диаграмма 7. Условия получения лечения лазером</a:t>
            </a:r>
          </a:p>
        </p:txBody>
      </p:sp>
      <p:graphicFrame>
        <p:nvGraphicFramePr>
          <p:cNvPr id="11" name="Диаграмма 10">
            <a:extLst>
              <a:ext uri="{FF2B5EF4-FFF2-40B4-BE49-F238E27FC236}">
                <a16:creationId xmlns:a16="http://schemas.microsoft.com/office/drawing/2014/main" xmlns="" id="{01215782-4B77-44FE-9813-CF9F67D402C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17511955"/>
              </p:ext>
            </p:extLst>
          </p:nvPr>
        </p:nvGraphicFramePr>
        <p:xfrm>
          <a:off x="6786665" y="1619527"/>
          <a:ext cx="5035221" cy="17922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2" name="Rectangle 1">
            <a:extLst>
              <a:ext uri="{FF2B5EF4-FFF2-40B4-BE49-F238E27FC236}">
                <a16:creationId xmlns:a16="http://schemas.microsoft.com/office/drawing/2014/main" xmlns="" id="{1EEEBFD2-67C6-4CC5-A0F2-A6B9AA2E0B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6903" y="3412852"/>
            <a:ext cx="5648237" cy="27853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600"/>
              </a:spcAft>
            </a:pPr>
            <a:r>
              <a:rPr lang="ru-RU" sz="1600" dirty="0">
                <a:solidFill>
                  <a:srgbClr val="006EBD"/>
                </a:solidFill>
              </a:rPr>
              <a:t>Доступность бесплатного лечения ВМД </a:t>
            </a:r>
            <a:r>
              <a:rPr lang="ru-RU" sz="1600" dirty="0"/>
              <a:t>по полису ОМС в 2022 по сравнению с 2021 годом по опыту пациентов </a:t>
            </a:r>
            <a:r>
              <a:rPr lang="ru-RU" sz="1600" dirty="0">
                <a:solidFill>
                  <a:srgbClr val="006EBD"/>
                </a:solidFill>
              </a:rPr>
              <a:t>улучшилась</a:t>
            </a:r>
            <a:r>
              <a:rPr lang="ru-RU" sz="1600" dirty="0"/>
              <a:t>. </a:t>
            </a:r>
          </a:p>
          <a:p>
            <a:pPr>
              <a:spcAft>
                <a:spcPts val="600"/>
              </a:spcAft>
            </a:pPr>
            <a:r>
              <a:rPr lang="ru-RU" sz="1600" dirty="0"/>
              <a:t>В 2021 году доля пациентов, получивших лечение </a:t>
            </a:r>
            <a:r>
              <a:rPr lang="ru-RU" sz="1600" dirty="0" err="1"/>
              <a:t>интраветриальным</a:t>
            </a:r>
            <a:r>
              <a:rPr lang="ru-RU" sz="1600" dirty="0"/>
              <a:t> введением препаратов за счет средств ОМС, была 63,2%, а в 2022 году – 82,9%. </a:t>
            </a:r>
          </a:p>
          <a:p>
            <a:pPr>
              <a:spcAft>
                <a:spcPts val="600"/>
              </a:spcAft>
            </a:pPr>
            <a:r>
              <a:rPr lang="ru-RU" sz="1600" dirty="0"/>
              <a:t>С необходимостью самостоятельного приобретения препаратов для инъекций в 2021 году встречались 34,2% пациентов, а в 2022 году – только 17,1%. </a:t>
            </a:r>
          </a:p>
          <a:p>
            <a:pPr>
              <a:spcAft>
                <a:spcPts val="600"/>
              </a:spcAft>
            </a:pPr>
            <a:r>
              <a:rPr lang="ru-RU" sz="1600" dirty="0"/>
              <a:t>В 2021 году лечение лазером за счет средств ОМС получали 83% пациентов, а в 2022 году – все 100% пациентов.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xmlns="" id="{D6099DD8-D1FF-44E1-90E9-32C191ABAD6C}"/>
              </a:ext>
            </a:extLst>
          </p:cNvPr>
          <p:cNvSpPr/>
          <p:nvPr/>
        </p:nvSpPr>
        <p:spPr>
          <a:xfrm>
            <a:off x="6786666" y="3410167"/>
            <a:ext cx="491547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defRPr/>
            </a:pPr>
            <a:r>
              <a:rPr lang="ru-RU" sz="1400" i="1" dirty="0">
                <a:solidFill>
                  <a:srgbClr val="0070C0"/>
                </a:solidFill>
                <a:cs typeface="Times New Roman" panose="02020603050405020304" pitchFamily="18" charset="0"/>
              </a:rPr>
              <a:t>Диаграмма 8. Доступность бесплатного лечения лазером и </a:t>
            </a:r>
            <a:r>
              <a:rPr lang="ru-RU" sz="1400" i="1" dirty="0" err="1">
                <a:solidFill>
                  <a:srgbClr val="0070C0"/>
                </a:solidFill>
                <a:cs typeface="Times New Roman" panose="02020603050405020304" pitchFamily="18" charset="0"/>
              </a:rPr>
              <a:t>интравитреальными</a:t>
            </a:r>
            <a:r>
              <a:rPr lang="ru-RU" sz="1400" i="1" dirty="0">
                <a:solidFill>
                  <a:srgbClr val="0070C0"/>
                </a:solidFill>
                <a:cs typeface="Times New Roman" panose="02020603050405020304" pitchFamily="18" charset="0"/>
              </a:rPr>
              <a:t> инъекциями в 2021 и 2022 гг.</a:t>
            </a:r>
          </a:p>
        </p:txBody>
      </p:sp>
      <p:graphicFrame>
        <p:nvGraphicFramePr>
          <p:cNvPr id="14" name="Диаграмма 13">
            <a:extLst>
              <a:ext uri="{FF2B5EF4-FFF2-40B4-BE49-F238E27FC236}">
                <a16:creationId xmlns:a16="http://schemas.microsoft.com/office/drawing/2014/main" xmlns="" id="{DEA300CC-8016-4C0D-96C3-E250F0AA4B4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90426628"/>
              </p:ext>
            </p:extLst>
          </p:nvPr>
        </p:nvGraphicFramePr>
        <p:xfrm>
          <a:off x="6906411" y="4054744"/>
          <a:ext cx="4915475" cy="23477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15" name="Picture 2" descr="О КОМПАНИИ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454" y="6553812"/>
            <a:ext cx="1266962" cy="2099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76548656"/>
      </p:ext>
    </p:extLst>
  </p:cSld>
  <p:clrMapOvr>
    <a:masterClrMapping/>
  </p:clrMapOvr>
</p:sld>
</file>

<file path=ppt/theme/theme1.xml><?xml version="1.0" encoding="utf-8"?>
<a:theme xmlns:a="http://schemas.openxmlformats.org/drawingml/2006/main" name="ОСНОВНОЙ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0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7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8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9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9305</TotalTime>
  <Words>3022</Words>
  <Application>Microsoft Office PowerPoint</Application>
  <PresentationFormat>Произвольный</PresentationFormat>
  <Paragraphs>250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ОСНОВНОЙ</vt:lpstr>
      <vt:lpstr>ОЦЕНКА ОРГАНИЗАЦИИ И ДОСТУПНОСТИ МЕДИЦИНСКОЙ ПОМОЩИ ПАЦИЕНТАМ С ВМД В 2022 ГОДУ</vt:lpstr>
      <vt:lpstr>Социологическое исследование  «Оценка организации и доступности медицинской помощи пациентам с ВМД в 2022 году», март - июня 2022 г.</vt:lpstr>
      <vt:lpstr>УЧАСТНИКИ ИССЛЕДОВАНИЯ: ПАЦИЕНТЫ  </vt:lpstr>
      <vt:lpstr>ОБЩАЯ СИТУАЦИЯ С ВМД В РЕГИОНАХ</vt:lpstr>
      <vt:lpstr>ОСОБЕННОСТИ ОРГАНИЗАЦИИ И ПРОБЛЕМЫ ОКАЗАНИЯ МЕДИЦИНСКОЙ ПОМОЩИ ПАЦИЕНТАМ С ВМД </vt:lpstr>
      <vt:lpstr>ОСОБЕННОСТИ ОРГАНИЗАЦИИ И ПРОБЛЕМЫ ОКАЗАНИЯ МЕДИЦИНСКОЙ ПОМОЩИ ПАЦИЕНТАМ С ВМД </vt:lpstr>
      <vt:lpstr>ОСОБЕННОСТИ ОРГАНИЗАЦИИ И ПРОБЛЕМЫ ОКАЗАНИЯ МЕДИЦИНСКОЙ ПОМОЩИ ПАЦИЕНТАМ С ВМД </vt:lpstr>
      <vt:lpstr>ОСОБЕННОСТИ ОРГАНИЗАЦИИ И ПРОБЛЕМЫ ОКАЗАНИЯ МЕДИЦИНСКОЙ ПОМОЩИ ПАЦИЕНТАМ С ВМД </vt:lpstr>
      <vt:lpstr>ОСОБЕННОСТИ ОРГАНИЗАЦИИ И ПРОБЛЕМЫ ОКАЗАНИЯ МЕДИЦИНСКОЙ ПОМОЩИ ПАЦИЕНТАМ С ВМД </vt:lpstr>
      <vt:lpstr>ОСОБЕННОСТИ ОРГАНИЗАЦИИ И ПРОБЛЕМЫ ОКАЗАНИЯ МЕДИЦИНСКОЙ ПОМОЩИ ПАЦИЕНТАМ С ВМД </vt:lpstr>
      <vt:lpstr>ОСОБЕННОСТИ ОРГАНИЗАЦИИ И ПРОБЛЕМЫ ОКАЗАНИЯ МЕДИЦИНСКОЙ ПОМОЩИ ПАЦИЕНТАМ С ВМД </vt:lpstr>
      <vt:lpstr>ОСОБЕННОСТИ ОРГАНИЗАЦИИ И ПРОБЛЕМЫ ОКАЗАНИЯ МЕДИЦИНСКОЙ ПОМОЩИ ПАЦИЕНТАМ С ВМД </vt:lpstr>
      <vt:lpstr>ОСОБЕННОСТИ ОРГАНИЗАЦИИ И ПРОБЛЕМЫ ОКАЗАНИЯ МЕДИЦИНСКОЙ ПОМОЩИ ПАЦИЕНТАМ С ВМД </vt:lpstr>
      <vt:lpstr>ПРОБЛЕМЫ С ПОЛУЧЕНИЕМ МЕДИЦИНСКОЙ ПОМОЩИ ПАЦИЕНТАМИ С ВМД </vt:lpstr>
      <vt:lpstr>ПРОБЛЕМЫ ПАЦИЕНТОВ С ВМД </vt:lpstr>
      <vt:lpstr>ЗАКЛЮЧЕНИЕ </vt:lpstr>
      <vt:lpstr>ЗАКЛЮЧЕНИЕ </vt:lpstr>
      <vt:lpstr>ЗАКЛЮЧЕНИЕ </vt:lpstr>
      <vt:lpstr>ЗАКЛЮЧЕНИЕ </vt:lpstr>
      <vt:lpstr>ЗАКЛЮЧЕНИЕ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account</dc:creator>
  <cp:lastModifiedBy>user</cp:lastModifiedBy>
  <cp:revision>1003</cp:revision>
  <cp:lastPrinted>2021-03-29T18:41:47Z</cp:lastPrinted>
  <dcterms:created xsi:type="dcterms:W3CDTF">2018-11-08T13:38:32Z</dcterms:created>
  <dcterms:modified xsi:type="dcterms:W3CDTF">2022-06-27T10:33:48Z</dcterms:modified>
</cp:coreProperties>
</file>